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323" r:id="rId2"/>
    <p:sldId id="324" r:id="rId3"/>
    <p:sldId id="325" r:id="rId4"/>
    <p:sldId id="326" r:id="rId5"/>
    <p:sldId id="340" r:id="rId6"/>
    <p:sldId id="411" r:id="rId7"/>
    <p:sldId id="341" r:id="rId8"/>
    <p:sldId id="342" r:id="rId9"/>
    <p:sldId id="343" r:id="rId10"/>
    <p:sldId id="344" r:id="rId11"/>
    <p:sldId id="345" r:id="rId12"/>
    <p:sldId id="346" r:id="rId13"/>
    <p:sldId id="347" r:id="rId14"/>
    <p:sldId id="348" r:id="rId15"/>
    <p:sldId id="349" r:id="rId16"/>
    <p:sldId id="350" r:id="rId17"/>
    <p:sldId id="351" r:id="rId18"/>
    <p:sldId id="374" r:id="rId19"/>
    <p:sldId id="353" r:id="rId20"/>
    <p:sldId id="375" r:id="rId21"/>
    <p:sldId id="355" r:id="rId22"/>
    <p:sldId id="356" r:id="rId23"/>
    <p:sldId id="357" r:id="rId24"/>
    <p:sldId id="358" r:id="rId25"/>
    <p:sldId id="359" r:id="rId26"/>
    <p:sldId id="360" r:id="rId27"/>
    <p:sldId id="361" r:id="rId28"/>
    <p:sldId id="362" r:id="rId29"/>
    <p:sldId id="363" r:id="rId30"/>
    <p:sldId id="364" r:id="rId31"/>
    <p:sldId id="365" r:id="rId32"/>
    <p:sldId id="366" r:id="rId33"/>
    <p:sldId id="367" r:id="rId34"/>
    <p:sldId id="368" r:id="rId35"/>
    <p:sldId id="369" r:id="rId36"/>
    <p:sldId id="370" r:id="rId37"/>
    <p:sldId id="371" r:id="rId38"/>
    <p:sldId id="372" r:id="rId39"/>
    <p:sldId id="376" r:id="rId40"/>
    <p:sldId id="377" r:id="rId41"/>
    <p:sldId id="378" r:id="rId42"/>
    <p:sldId id="379" r:id="rId43"/>
    <p:sldId id="380" r:id="rId44"/>
    <p:sldId id="381" r:id="rId45"/>
    <p:sldId id="382" r:id="rId46"/>
    <p:sldId id="383" r:id="rId47"/>
    <p:sldId id="384" r:id="rId48"/>
    <p:sldId id="385" r:id="rId49"/>
    <p:sldId id="386" r:id="rId50"/>
    <p:sldId id="387" r:id="rId51"/>
    <p:sldId id="388" r:id="rId52"/>
    <p:sldId id="389" r:id="rId53"/>
    <p:sldId id="390" r:id="rId54"/>
    <p:sldId id="391" r:id="rId55"/>
    <p:sldId id="392" r:id="rId56"/>
    <p:sldId id="393" r:id="rId57"/>
    <p:sldId id="394" r:id="rId58"/>
    <p:sldId id="395" r:id="rId59"/>
    <p:sldId id="396" r:id="rId60"/>
    <p:sldId id="397" r:id="rId61"/>
    <p:sldId id="398" r:id="rId62"/>
    <p:sldId id="399" r:id="rId63"/>
    <p:sldId id="400" r:id="rId64"/>
    <p:sldId id="401" r:id="rId65"/>
    <p:sldId id="402" r:id="rId66"/>
    <p:sldId id="403" r:id="rId67"/>
    <p:sldId id="404" r:id="rId68"/>
    <p:sldId id="405" r:id="rId69"/>
    <p:sldId id="406" r:id="rId70"/>
    <p:sldId id="407" r:id="rId71"/>
    <p:sldId id="408" r:id="rId72"/>
    <p:sldId id="409" r:id="rId7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88" autoAdjust="0"/>
    <p:restoredTop sz="94660"/>
  </p:normalViewPr>
  <p:slideViewPr>
    <p:cSldViewPr>
      <p:cViewPr>
        <p:scale>
          <a:sx n="66" d="100"/>
          <a:sy n="66" d="100"/>
        </p:scale>
        <p:origin x="-1440"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F9F069-2ADE-4671-A361-780027723E1F}" type="datetimeFigureOut">
              <a:rPr lang="es-ES" smtClean="0"/>
              <a:t>15/03/2017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423523-618B-4F6E-9F47-2E462E769493}" type="slidenum">
              <a:rPr lang="es-ES" smtClean="0"/>
              <a:t>‹Nº›</a:t>
            </a:fld>
            <a:endParaRPr lang="es-ES"/>
          </a:p>
        </p:txBody>
      </p:sp>
    </p:spTree>
    <p:extLst>
      <p:ext uri="{BB962C8B-B14F-4D97-AF65-F5344CB8AC3E}">
        <p14:creationId xmlns:p14="http://schemas.microsoft.com/office/powerpoint/2010/main" val="873970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T</a:t>
            </a:r>
            <a:r>
              <a:rPr lang="es-ES" baseline="0" dirty="0" err="1" smtClean="0"/>
              <a:t>he</a:t>
            </a:r>
            <a:r>
              <a:rPr lang="es-ES" baseline="0" dirty="0" smtClean="0"/>
              <a:t> </a:t>
            </a:r>
            <a:r>
              <a:rPr lang="es-ES" baseline="0" dirty="0" err="1" smtClean="0"/>
              <a:t>goal</a:t>
            </a:r>
            <a:r>
              <a:rPr lang="es-ES" baseline="0" dirty="0" smtClean="0"/>
              <a:t> of </a:t>
            </a:r>
            <a:r>
              <a:rPr lang="es-ES" baseline="0" dirty="0" err="1" smtClean="0"/>
              <a:t>this</a:t>
            </a:r>
            <a:r>
              <a:rPr lang="es-ES" baseline="0" dirty="0" smtClean="0"/>
              <a:t> </a:t>
            </a:r>
            <a:r>
              <a:rPr lang="es-ES" baseline="0" dirty="0" err="1" smtClean="0"/>
              <a:t>talk</a:t>
            </a:r>
            <a:r>
              <a:rPr lang="es-ES" baseline="0" dirty="0" smtClean="0"/>
              <a:t> </a:t>
            </a:r>
            <a:r>
              <a:rPr lang="es-ES" baseline="0" dirty="0" err="1" smtClean="0"/>
              <a:t>is</a:t>
            </a:r>
            <a:r>
              <a:rPr lang="es-ES" baseline="0" dirty="0" smtClean="0"/>
              <a:t> quite simple: i </a:t>
            </a:r>
            <a:r>
              <a:rPr lang="es-ES" baseline="0" dirty="0" err="1" smtClean="0"/>
              <a:t>want</a:t>
            </a:r>
            <a:r>
              <a:rPr lang="es-ES" baseline="0" dirty="0" smtClean="0"/>
              <a:t> to </a:t>
            </a:r>
            <a:r>
              <a:rPr lang="es-ES" baseline="0" dirty="0" err="1" smtClean="0"/>
              <a:t>provide</a:t>
            </a:r>
            <a:r>
              <a:rPr lang="es-ES" baseline="0" dirty="0" smtClean="0"/>
              <a:t> a precise </a:t>
            </a:r>
            <a:r>
              <a:rPr lang="es-ES" baseline="0" dirty="0" err="1" smtClean="0"/>
              <a:t>definition</a:t>
            </a:r>
            <a:r>
              <a:rPr lang="es-ES" baseline="0" dirty="0" smtClean="0"/>
              <a:t> of </a:t>
            </a:r>
            <a:r>
              <a:rPr lang="es-ES" baseline="0" dirty="0" err="1" smtClean="0"/>
              <a:t>disease</a:t>
            </a:r>
            <a:r>
              <a:rPr lang="es-ES" baseline="0" dirty="0" smtClean="0"/>
              <a:t> </a:t>
            </a:r>
            <a:r>
              <a:rPr lang="es-ES" baseline="0" dirty="0" err="1" smtClean="0"/>
              <a:t>mongering</a:t>
            </a:r>
            <a:r>
              <a:rPr lang="es-ES" baseline="0" dirty="0" smtClean="0"/>
              <a:t>, </a:t>
            </a:r>
            <a:r>
              <a:rPr lang="es-ES" baseline="0" dirty="0" err="1" smtClean="0"/>
              <a:t>showing</a:t>
            </a:r>
            <a:r>
              <a:rPr lang="es-ES" baseline="0" dirty="0" smtClean="0"/>
              <a:t> </a:t>
            </a:r>
            <a:r>
              <a:rPr lang="es-ES" baseline="0" dirty="0" err="1" smtClean="0"/>
              <a:t>how</a:t>
            </a:r>
            <a:r>
              <a:rPr lang="es-ES" baseline="0" dirty="0" smtClean="0"/>
              <a:t> </a:t>
            </a:r>
            <a:r>
              <a:rPr lang="es-ES" baseline="0" dirty="0" err="1" smtClean="0"/>
              <a:t>the</a:t>
            </a:r>
            <a:r>
              <a:rPr lang="es-ES" baseline="0" dirty="0" smtClean="0"/>
              <a:t> </a:t>
            </a:r>
            <a:r>
              <a:rPr lang="es-ES" baseline="0" dirty="0" err="1" smtClean="0"/>
              <a:t>pharmaceutical</a:t>
            </a:r>
            <a:r>
              <a:rPr lang="es-ES" baseline="0" dirty="0" smtClean="0"/>
              <a:t> </a:t>
            </a:r>
            <a:r>
              <a:rPr lang="es-ES" baseline="0" dirty="0" err="1" smtClean="0"/>
              <a:t>industry</a:t>
            </a:r>
            <a:r>
              <a:rPr lang="es-ES" baseline="0" dirty="0" smtClean="0"/>
              <a:t> can </a:t>
            </a:r>
            <a:r>
              <a:rPr lang="es-ES" baseline="0" dirty="0" err="1" smtClean="0"/>
              <a:t>exploit</a:t>
            </a:r>
            <a:r>
              <a:rPr lang="es-ES" baseline="0" dirty="0" smtClean="0"/>
              <a:t> </a:t>
            </a:r>
            <a:r>
              <a:rPr lang="es-ES" baseline="0" dirty="0" err="1" smtClean="0"/>
              <a:t>two</a:t>
            </a:r>
            <a:r>
              <a:rPr lang="es-ES" baseline="0" dirty="0" smtClean="0"/>
              <a:t> </a:t>
            </a:r>
            <a:r>
              <a:rPr lang="es-ES" baseline="0" dirty="0" err="1" smtClean="0"/>
              <a:t>statisticall</a:t>
            </a:r>
            <a:r>
              <a:rPr lang="es-ES" baseline="0" dirty="0" smtClean="0"/>
              <a:t> </a:t>
            </a:r>
            <a:r>
              <a:rPr lang="es-ES" baseline="0" dirty="0" err="1" smtClean="0"/>
              <a:t>pitfalls</a:t>
            </a:r>
            <a:r>
              <a:rPr lang="es-ES" baseline="0" dirty="0" smtClean="0"/>
              <a:t> in </a:t>
            </a:r>
            <a:r>
              <a:rPr lang="es-ES" baseline="0" dirty="0" err="1" smtClean="0"/>
              <a:t>clinical</a:t>
            </a:r>
            <a:r>
              <a:rPr lang="es-ES" baseline="0" dirty="0" smtClean="0"/>
              <a:t> </a:t>
            </a:r>
            <a:r>
              <a:rPr lang="es-ES" baseline="0" dirty="0" err="1" smtClean="0"/>
              <a:t>trials</a:t>
            </a:r>
            <a:r>
              <a:rPr lang="es-ES" baseline="0" dirty="0" smtClean="0"/>
              <a:t> </a:t>
            </a:r>
            <a:r>
              <a:rPr lang="es-ES" baseline="0" dirty="0" err="1" smtClean="0"/>
              <a:t>for</a:t>
            </a:r>
            <a:r>
              <a:rPr lang="es-ES" baseline="0" dirty="0" smtClean="0"/>
              <a:t> marketing </a:t>
            </a:r>
            <a:r>
              <a:rPr lang="es-ES" baseline="0" dirty="0" err="1" smtClean="0"/>
              <a:t>purposes</a:t>
            </a:r>
            <a:r>
              <a:rPr lang="es-ES" baseline="0" dirty="0" smtClean="0"/>
              <a:t>. </a:t>
            </a:r>
          </a:p>
          <a:p>
            <a:r>
              <a:rPr lang="es-ES" baseline="0" dirty="0" smtClean="0"/>
              <a:t> </a:t>
            </a:r>
          </a:p>
          <a:p>
            <a:endParaRPr lang="es-ES" baseline="0" dirty="0" smtClean="0"/>
          </a:p>
          <a:p>
            <a:r>
              <a:rPr lang="es-ES" baseline="0" dirty="0" smtClean="0"/>
              <a:t>In </a:t>
            </a:r>
            <a:r>
              <a:rPr lang="es-ES" baseline="0" dirty="0" err="1" smtClean="0"/>
              <a:t>the</a:t>
            </a:r>
            <a:r>
              <a:rPr lang="es-ES" baseline="0" dirty="0" smtClean="0"/>
              <a:t> </a:t>
            </a:r>
            <a:r>
              <a:rPr lang="es-ES" baseline="0" dirty="0" err="1" smtClean="0"/>
              <a:t>first</a:t>
            </a:r>
            <a:r>
              <a:rPr lang="es-ES" baseline="0" dirty="0" smtClean="0"/>
              <a:t> </a:t>
            </a:r>
            <a:r>
              <a:rPr lang="es-ES" baseline="0" dirty="0" err="1" smtClean="0"/>
              <a:t>part</a:t>
            </a:r>
            <a:r>
              <a:rPr lang="es-ES" baseline="0" dirty="0" smtClean="0"/>
              <a:t> of </a:t>
            </a:r>
            <a:r>
              <a:rPr lang="es-ES" baseline="0" dirty="0" err="1" smtClean="0"/>
              <a:t>this</a:t>
            </a:r>
            <a:r>
              <a:rPr lang="es-ES" baseline="0" dirty="0" smtClean="0"/>
              <a:t> </a:t>
            </a:r>
            <a:r>
              <a:rPr lang="es-ES" baseline="0" dirty="0" err="1" smtClean="0"/>
              <a:t>talk</a:t>
            </a:r>
            <a:r>
              <a:rPr lang="es-ES" baseline="0" dirty="0" smtClean="0"/>
              <a:t>, </a:t>
            </a:r>
            <a:r>
              <a:rPr lang="es-ES" baseline="0" dirty="0" err="1" smtClean="0"/>
              <a:t>I’ll</a:t>
            </a:r>
            <a:r>
              <a:rPr lang="es-ES" baseline="0" dirty="0" smtClean="0"/>
              <a:t> </a:t>
            </a:r>
            <a:r>
              <a:rPr lang="es-ES" baseline="0" dirty="0" err="1" smtClean="0"/>
              <a:t>present</a:t>
            </a:r>
            <a:r>
              <a:rPr lang="es-ES" baseline="0" dirty="0" smtClean="0"/>
              <a:t> </a:t>
            </a:r>
            <a:r>
              <a:rPr lang="es-ES" baseline="0" dirty="0" err="1" smtClean="0"/>
              <a:t>my</a:t>
            </a:r>
            <a:r>
              <a:rPr lang="es-ES" baseline="0" dirty="0" smtClean="0"/>
              <a:t> </a:t>
            </a:r>
            <a:r>
              <a:rPr lang="es-ES" baseline="0" dirty="0" err="1" smtClean="0"/>
              <a:t>argument</a:t>
            </a:r>
            <a:r>
              <a:rPr lang="es-ES" baseline="0" dirty="0" smtClean="0"/>
              <a:t> and, </a:t>
            </a:r>
            <a:r>
              <a:rPr lang="es-ES" baseline="0" dirty="0" err="1" smtClean="0"/>
              <a:t>if</a:t>
            </a:r>
            <a:r>
              <a:rPr lang="es-ES" baseline="0" dirty="0" smtClean="0"/>
              <a:t> I </a:t>
            </a:r>
            <a:r>
              <a:rPr lang="es-ES" baseline="0" dirty="0" err="1" smtClean="0"/>
              <a:t>had</a:t>
            </a:r>
            <a:r>
              <a:rPr lang="es-ES" baseline="0" dirty="0" smtClean="0"/>
              <a:t> time, </a:t>
            </a:r>
            <a:r>
              <a:rPr lang="es-ES" baseline="0" dirty="0" err="1" smtClean="0"/>
              <a:t>I’d</a:t>
            </a:r>
            <a:r>
              <a:rPr lang="es-ES" baseline="0" dirty="0" smtClean="0"/>
              <a:t> </a:t>
            </a:r>
            <a:r>
              <a:rPr lang="es-ES" baseline="0" dirty="0" err="1" smtClean="0"/>
              <a:t>illustrate</a:t>
            </a:r>
            <a:r>
              <a:rPr lang="es-ES" baseline="0" dirty="0" smtClean="0"/>
              <a:t> </a:t>
            </a:r>
            <a:r>
              <a:rPr lang="es-ES" baseline="0" dirty="0" err="1" smtClean="0"/>
              <a:t>it</a:t>
            </a:r>
            <a:r>
              <a:rPr lang="es-ES" baseline="0" dirty="0" smtClean="0"/>
              <a:t> </a:t>
            </a:r>
            <a:r>
              <a:rPr lang="es-ES" baseline="0" dirty="0" err="1" smtClean="0"/>
              <a:t>with</a:t>
            </a:r>
            <a:r>
              <a:rPr lang="es-ES" baseline="0" dirty="0" smtClean="0"/>
              <a:t> </a:t>
            </a:r>
            <a:r>
              <a:rPr lang="es-ES" baseline="0" dirty="0" err="1" smtClean="0"/>
              <a:t>two</a:t>
            </a:r>
            <a:r>
              <a:rPr lang="es-ES" baseline="0" dirty="0" smtClean="0"/>
              <a:t> case </a:t>
            </a:r>
            <a:r>
              <a:rPr lang="es-ES" baseline="0" dirty="0" err="1" smtClean="0"/>
              <a:t>studies</a:t>
            </a:r>
            <a:r>
              <a:rPr lang="es-ES" baseline="0" dirty="0" smtClean="0"/>
              <a:t>, </a:t>
            </a:r>
            <a:r>
              <a:rPr lang="es-ES" baseline="0" dirty="0" err="1" smtClean="0"/>
              <a:t>closing</a:t>
            </a:r>
            <a:r>
              <a:rPr lang="es-ES" baseline="0" dirty="0" smtClean="0"/>
              <a:t> </a:t>
            </a:r>
            <a:r>
              <a:rPr lang="es-ES" baseline="0" dirty="0" err="1" smtClean="0"/>
              <a:t>with</a:t>
            </a:r>
            <a:r>
              <a:rPr lang="es-ES" baseline="0" dirty="0" smtClean="0"/>
              <a:t> </a:t>
            </a:r>
            <a:r>
              <a:rPr lang="es-ES" baseline="0" dirty="0" err="1" smtClean="0"/>
              <a:t>some</a:t>
            </a:r>
            <a:r>
              <a:rPr lang="es-ES" baseline="0" dirty="0" smtClean="0"/>
              <a:t> </a:t>
            </a:r>
            <a:r>
              <a:rPr lang="es-ES" baseline="0" dirty="0" err="1" smtClean="0"/>
              <a:t>concluding</a:t>
            </a:r>
            <a:r>
              <a:rPr lang="es-ES" baseline="0" dirty="0" smtClean="0"/>
              <a:t> </a:t>
            </a:r>
            <a:r>
              <a:rPr lang="es-ES" baseline="0" dirty="0" err="1" smtClean="0"/>
              <a:t>remarks</a:t>
            </a:r>
            <a:endParaRPr lang="es-ES" dirty="0"/>
          </a:p>
        </p:txBody>
      </p:sp>
      <p:sp>
        <p:nvSpPr>
          <p:cNvPr id="4" name="3 Marcador de número de diapositiva"/>
          <p:cNvSpPr>
            <a:spLocks noGrp="1"/>
          </p:cNvSpPr>
          <p:nvPr>
            <p:ph type="sldNum" sz="quarter" idx="10"/>
          </p:nvPr>
        </p:nvSpPr>
        <p:spPr/>
        <p:txBody>
          <a:bodyPr/>
          <a:lstStyle/>
          <a:p>
            <a:fld id="{FDBB7EB7-01E3-4824-B6F8-FF985A690902}" type="slidenum">
              <a:rPr lang="es-ES" smtClean="0"/>
              <a:t>5</a:t>
            </a:fld>
            <a:endParaRPr lang="es-ES"/>
          </a:p>
        </p:txBody>
      </p:sp>
    </p:spTree>
    <p:extLst>
      <p:ext uri="{BB962C8B-B14F-4D97-AF65-F5344CB8AC3E}">
        <p14:creationId xmlns:p14="http://schemas.microsoft.com/office/powerpoint/2010/main" val="2009353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The</a:t>
            </a:r>
            <a:r>
              <a:rPr lang="es-ES" dirty="0" smtClean="0"/>
              <a:t> </a:t>
            </a:r>
            <a:r>
              <a:rPr lang="es-ES" dirty="0" err="1" smtClean="0"/>
              <a:t>disease</a:t>
            </a:r>
            <a:r>
              <a:rPr lang="es-ES" dirty="0" smtClean="0"/>
              <a:t> as </a:t>
            </a:r>
            <a:r>
              <a:rPr lang="es-ES" dirty="0" err="1" smtClean="0"/>
              <a:t>it</a:t>
            </a:r>
            <a:r>
              <a:rPr lang="es-ES" dirty="0" smtClean="0"/>
              <a:t> </a:t>
            </a:r>
            <a:r>
              <a:rPr lang="es-ES" dirty="0" err="1" smtClean="0"/>
              <a:t>appears</a:t>
            </a:r>
            <a:r>
              <a:rPr lang="es-ES" dirty="0" smtClean="0"/>
              <a:t> in </a:t>
            </a:r>
            <a:r>
              <a:rPr lang="es-ES" dirty="0" err="1" smtClean="0"/>
              <a:t>the</a:t>
            </a:r>
            <a:r>
              <a:rPr lang="es-ES" dirty="0" smtClean="0"/>
              <a:t> </a:t>
            </a:r>
            <a:r>
              <a:rPr lang="es-ES" dirty="0" err="1" smtClean="0"/>
              <a:t>lab</a:t>
            </a:r>
            <a:r>
              <a:rPr lang="es-ES" dirty="0" smtClean="0"/>
              <a:t>; </a:t>
            </a:r>
            <a:r>
              <a:rPr lang="es-ES" dirty="0" err="1" smtClean="0"/>
              <a:t>the</a:t>
            </a:r>
            <a:r>
              <a:rPr lang="es-ES" dirty="0" smtClean="0"/>
              <a:t> </a:t>
            </a:r>
            <a:r>
              <a:rPr lang="es-ES" dirty="0" err="1" smtClean="0"/>
              <a:t>disease</a:t>
            </a:r>
            <a:r>
              <a:rPr lang="es-ES" baseline="0" dirty="0" smtClean="0"/>
              <a:t> as </a:t>
            </a:r>
            <a:r>
              <a:rPr lang="es-ES" baseline="0" dirty="0" err="1" smtClean="0"/>
              <a:t>it</a:t>
            </a:r>
            <a:r>
              <a:rPr lang="es-ES" baseline="0" dirty="0" smtClean="0"/>
              <a:t> </a:t>
            </a:r>
            <a:r>
              <a:rPr lang="es-ES" baseline="0" dirty="0" err="1" smtClean="0"/>
              <a:t>appears</a:t>
            </a:r>
            <a:r>
              <a:rPr lang="es-ES" baseline="0" dirty="0" smtClean="0"/>
              <a:t> to </a:t>
            </a:r>
            <a:r>
              <a:rPr lang="es-ES" baseline="0" dirty="0" err="1" smtClean="0"/>
              <a:t>the</a:t>
            </a:r>
            <a:r>
              <a:rPr lang="es-ES" baseline="0" dirty="0" smtClean="0"/>
              <a:t> doctor. </a:t>
            </a:r>
            <a:endParaRPr lang="es-ES" dirty="0"/>
          </a:p>
        </p:txBody>
      </p:sp>
      <p:sp>
        <p:nvSpPr>
          <p:cNvPr id="4" name="3 Marcador de número de diapositiva"/>
          <p:cNvSpPr>
            <a:spLocks noGrp="1"/>
          </p:cNvSpPr>
          <p:nvPr>
            <p:ph type="sldNum" sz="quarter" idx="10"/>
          </p:nvPr>
        </p:nvSpPr>
        <p:spPr/>
        <p:txBody>
          <a:bodyPr/>
          <a:lstStyle/>
          <a:p>
            <a:fld id="{FDBB7EB7-01E3-4824-B6F8-FF985A690902}" type="slidenum">
              <a:rPr lang="es-ES" smtClean="0"/>
              <a:t>14</a:t>
            </a:fld>
            <a:endParaRPr lang="es-ES"/>
          </a:p>
        </p:txBody>
      </p:sp>
    </p:spTree>
    <p:extLst>
      <p:ext uri="{BB962C8B-B14F-4D97-AF65-F5344CB8AC3E}">
        <p14:creationId xmlns:p14="http://schemas.microsoft.com/office/powerpoint/2010/main" val="263032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Now</a:t>
            </a:r>
            <a:r>
              <a:rPr lang="es-ES" dirty="0" smtClean="0"/>
              <a:t> </a:t>
            </a:r>
            <a:r>
              <a:rPr lang="es-ES" dirty="0" err="1" smtClean="0"/>
              <a:t>you</a:t>
            </a:r>
            <a:r>
              <a:rPr lang="es-ES" dirty="0" smtClean="0"/>
              <a:t> </a:t>
            </a:r>
            <a:r>
              <a:rPr lang="es-ES" dirty="0" err="1" smtClean="0"/>
              <a:t>may</a:t>
            </a:r>
            <a:r>
              <a:rPr lang="es-ES" baseline="0" dirty="0" smtClean="0"/>
              <a:t> </a:t>
            </a:r>
            <a:r>
              <a:rPr lang="es-ES" baseline="0" dirty="0" err="1" smtClean="0"/>
              <a:t>wonder</a:t>
            </a:r>
            <a:r>
              <a:rPr lang="es-ES" baseline="0" dirty="0" smtClean="0"/>
              <a:t> </a:t>
            </a:r>
            <a:r>
              <a:rPr lang="es-ES" baseline="0" dirty="0" err="1" smtClean="0"/>
              <a:t>how</a:t>
            </a:r>
            <a:r>
              <a:rPr lang="es-ES" baseline="0" dirty="0" smtClean="0"/>
              <a:t> </a:t>
            </a:r>
            <a:r>
              <a:rPr lang="es-ES" baseline="0" dirty="0" err="1" smtClean="0"/>
              <a:t>this</a:t>
            </a:r>
            <a:r>
              <a:rPr lang="es-ES" baseline="0" dirty="0" smtClean="0"/>
              <a:t> </a:t>
            </a:r>
            <a:r>
              <a:rPr lang="es-ES" baseline="0" dirty="0" err="1" smtClean="0"/>
              <a:t>population</a:t>
            </a:r>
            <a:r>
              <a:rPr lang="es-ES" baseline="0" dirty="0" smtClean="0"/>
              <a:t> </a:t>
            </a:r>
            <a:r>
              <a:rPr lang="es-ES" baseline="0" dirty="0" err="1" smtClean="0"/>
              <a:t>tinkering</a:t>
            </a:r>
            <a:r>
              <a:rPr lang="es-ES" baseline="0" dirty="0" smtClean="0"/>
              <a:t> </a:t>
            </a:r>
            <a:r>
              <a:rPr lang="es-ES" baseline="0" dirty="0" err="1" smtClean="0"/>
              <a:t>impinges</a:t>
            </a:r>
            <a:r>
              <a:rPr lang="es-ES" baseline="0" dirty="0" smtClean="0"/>
              <a:t> </a:t>
            </a:r>
            <a:r>
              <a:rPr lang="es-ES" baseline="0" dirty="0" err="1" smtClean="0"/>
              <a:t>on</a:t>
            </a:r>
            <a:r>
              <a:rPr lang="es-ES" baseline="0" dirty="0" smtClean="0"/>
              <a:t> </a:t>
            </a:r>
            <a:r>
              <a:rPr lang="es-ES" baseline="0" dirty="0" err="1" smtClean="0"/>
              <a:t>our</a:t>
            </a:r>
            <a:r>
              <a:rPr lang="es-ES" baseline="0" dirty="0" smtClean="0"/>
              <a:t> </a:t>
            </a:r>
            <a:r>
              <a:rPr lang="es-ES" baseline="0" dirty="0" err="1" smtClean="0"/>
              <a:t>definition</a:t>
            </a:r>
            <a:r>
              <a:rPr lang="es-ES" baseline="0" dirty="0" smtClean="0"/>
              <a:t> of </a:t>
            </a:r>
            <a:r>
              <a:rPr lang="es-ES" baseline="0" dirty="0" err="1" smtClean="0"/>
              <a:t>disease</a:t>
            </a:r>
            <a:r>
              <a:rPr lang="es-ES" baseline="0" dirty="0" smtClean="0"/>
              <a:t>. </a:t>
            </a:r>
            <a:r>
              <a:rPr lang="es-ES" baseline="0" dirty="0" err="1" smtClean="0"/>
              <a:t>My</a:t>
            </a:r>
            <a:r>
              <a:rPr lang="es-ES" baseline="0" dirty="0" smtClean="0"/>
              <a:t> </a:t>
            </a:r>
            <a:r>
              <a:rPr lang="es-ES" baseline="0" dirty="0" err="1" smtClean="0"/>
              <a:t>anwers</a:t>
            </a:r>
            <a:r>
              <a:rPr lang="es-ES" baseline="0" dirty="0" smtClean="0"/>
              <a:t> </a:t>
            </a:r>
            <a:r>
              <a:rPr lang="es-ES" baseline="0" dirty="0" err="1" smtClean="0"/>
              <a:t>is</a:t>
            </a:r>
            <a:r>
              <a:rPr lang="es-ES" baseline="0" dirty="0" smtClean="0"/>
              <a:t> </a:t>
            </a:r>
            <a:r>
              <a:rPr lang="es-ES" baseline="0" dirty="0" err="1" smtClean="0"/>
              <a:t>that</a:t>
            </a:r>
            <a:r>
              <a:rPr lang="es-ES" baseline="0" dirty="0" smtClean="0"/>
              <a:t> </a:t>
            </a:r>
            <a:r>
              <a:rPr lang="es-ES" baseline="0" dirty="0" err="1" smtClean="0"/>
              <a:t>from</a:t>
            </a:r>
            <a:r>
              <a:rPr lang="es-ES" baseline="0" dirty="0" smtClean="0"/>
              <a:t> </a:t>
            </a:r>
            <a:r>
              <a:rPr lang="es-ES" baseline="0" dirty="0" err="1" smtClean="0"/>
              <a:t>the</a:t>
            </a:r>
            <a:r>
              <a:rPr lang="es-ES" baseline="0" dirty="0" smtClean="0"/>
              <a:t> 1950s </a:t>
            </a:r>
            <a:r>
              <a:rPr lang="es-ES" baseline="0" dirty="0" err="1" smtClean="0"/>
              <a:t>onwards</a:t>
            </a:r>
            <a:r>
              <a:rPr lang="es-ES" baseline="0" dirty="0" smtClean="0"/>
              <a:t> </a:t>
            </a:r>
            <a:r>
              <a:rPr lang="es-ES" baseline="0" dirty="0" err="1" smtClean="0"/>
              <a:t>RCTs</a:t>
            </a:r>
            <a:r>
              <a:rPr lang="es-ES" baseline="0" dirty="0" smtClean="0"/>
              <a:t> </a:t>
            </a:r>
            <a:r>
              <a:rPr lang="es-ES" baseline="0" dirty="0" err="1" smtClean="0"/>
              <a:t>have</a:t>
            </a:r>
            <a:r>
              <a:rPr lang="es-ES" baseline="0" dirty="0" smtClean="0"/>
              <a:t> </a:t>
            </a:r>
            <a:r>
              <a:rPr lang="es-ES" baseline="0" dirty="0" err="1" smtClean="0"/>
              <a:t>provided</a:t>
            </a:r>
            <a:r>
              <a:rPr lang="es-ES" baseline="0" dirty="0" smtClean="0"/>
              <a:t> a </a:t>
            </a:r>
            <a:r>
              <a:rPr lang="es-ES" baseline="0" dirty="0" err="1" smtClean="0"/>
              <a:t>working</a:t>
            </a:r>
            <a:r>
              <a:rPr lang="es-ES" baseline="0" dirty="0" smtClean="0"/>
              <a:t> </a:t>
            </a:r>
            <a:r>
              <a:rPr lang="es-ES" baseline="0" dirty="0" err="1" smtClean="0"/>
              <a:t>definition</a:t>
            </a:r>
            <a:r>
              <a:rPr lang="es-ES" baseline="0" dirty="0" smtClean="0"/>
              <a:t> of </a:t>
            </a:r>
            <a:r>
              <a:rPr lang="es-ES" baseline="0" dirty="0" err="1" smtClean="0"/>
              <a:t>disease</a:t>
            </a:r>
            <a:r>
              <a:rPr lang="es-ES" baseline="0" dirty="0" smtClean="0"/>
              <a:t>: </a:t>
            </a:r>
            <a:r>
              <a:rPr lang="es-ES" baseline="0" dirty="0" err="1" smtClean="0"/>
              <a:t>from</a:t>
            </a:r>
            <a:r>
              <a:rPr lang="es-ES" baseline="0" dirty="0" smtClean="0"/>
              <a:t> a </a:t>
            </a:r>
            <a:r>
              <a:rPr lang="es-ES" baseline="0" dirty="0" err="1" smtClean="0"/>
              <a:t>clinical</a:t>
            </a:r>
            <a:r>
              <a:rPr lang="es-ES" baseline="0" dirty="0" smtClean="0"/>
              <a:t> </a:t>
            </a:r>
            <a:r>
              <a:rPr lang="es-ES" baseline="0" dirty="0" err="1" smtClean="0"/>
              <a:t>perspective</a:t>
            </a:r>
            <a:r>
              <a:rPr lang="es-ES" baseline="0" dirty="0" smtClean="0"/>
              <a:t>, </a:t>
            </a:r>
            <a:r>
              <a:rPr lang="es-ES" baseline="0" dirty="0" err="1" smtClean="0"/>
              <a:t>we</a:t>
            </a:r>
            <a:r>
              <a:rPr lang="es-ES" baseline="0" dirty="0" smtClean="0"/>
              <a:t> </a:t>
            </a:r>
            <a:r>
              <a:rPr lang="es-ES" baseline="0" dirty="0" err="1" smtClean="0"/>
              <a:t>have</a:t>
            </a:r>
            <a:r>
              <a:rPr lang="es-ES" baseline="0" dirty="0" smtClean="0"/>
              <a:t> </a:t>
            </a:r>
            <a:r>
              <a:rPr lang="es-ES" baseline="0" dirty="0" err="1" smtClean="0"/>
              <a:t>an</a:t>
            </a:r>
            <a:r>
              <a:rPr lang="es-ES" baseline="0" dirty="0" smtClean="0"/>
              <a:t> </a:t>
            </a:r>
            <a:r>
              <a:rPr lang="es-ES" baseline="0" dirty="0" err="1" smtClean="0"/>
              <a:t>operational</a:t>
            </a:r>
            <a:r>
              <a:rPr lang="es-ES" baseline="0" dirty="0" smtClean="0"/>
              <a:t> </a:t>
            </a:r>
            <a:r>
              <a:rPr lang="es-ES" baseline="0" dirty="0" err="1" smtClean="0"/>
              <a:t>definition</a:t>
            </a:r>
            <a:r>
              <a:rPr lang="es-ES" baseline="0" dirty="0" smtClean="0"/>
              <a:t> of </a:t>
            </a:r>
            <a:r>
              <a:rPr lang="es-ES" baseline="0" dirty="0" err="1" smtClean="0"/>
              <a:t>disease</a:t>
            </a:r>
            <a:r>
              <a:rPr lang="es-ES" baseline="0" dirty="0" smtClean="0"/>
              <a:t> </a:t>
            </a:r>
            <a:r>
              <a:rPr lang="es-ES" baseline="0" dirty="0" err="1" smtClean="0"/>
              <a:t>if</a:t>
            </a:r>
            <a:r>
              <a:rPr lang="es-ES" baseline="0" dirty="0" smtClean="0"/>
              <a:t> </a:t>
            </a:r>
            <a:r>
              <a:rPr lang="es-ES" baseline="0" dirty="0" err="1" smtClean="0"/>
              <a:t>we</a:t>
            </a:r>
            <a:r>
              <a:rPr lang="es-ES" baseline="0" dirty="0" smtClean="0"/>
              <a:t> can cure </a:t>
            </a:r>
            <a:r>
              <a:rPr lang="es-ES" baseline="0" dirty="0" err="1" smtClean="0"/>
              <a:t>it</a:t>
            </a:r>
            <a:r>
              <a:rPr lang="es-ES" baseline="0" dirty="0" smtClean="0"/>
              <a:t>. </a:t>
            </a:r>
            <a:r>
              <a:rPr lang="es-ES" baseline="0" dirty="0" err="1" smtClean="0"/>
              <a:t>It</a:t>
            </a:r>
            <a:r>
              <a:rPr lang="es-ES" baseline="0" dirty="0" smtClean="0"/>
              <a:t> has </a:t>
            </a:r>
            <a:r>
              <a:rPr lang="es-ES" baseline="0" dirty="0" err="1" smtClean="0"/>
              <a:t>often</a:t>
            </a:r>
            <a:r>
              <a:rPr lang="es-ES" baseline="0" dirty="0" smtClean="0"/>
              <a:t> </a:t>
            </a:r>
            <a:r>
              <a:rPr lang="es-ES" baseline="0" dirty="0" err="1" smtClean="0"/>
              <a:t>happened</a:t>
            </a:r>
            <a:r>
              <a:rPr lang="es-ES" baseline="0" dirty="0" smtClean="0"/>
              <a:t> in medicine </a:t>
            </a:r>
            <a:r>
              <a:rPr lang="es-ES" baseline="0" dirty="0" err="1" smtClean="0"/>
              <a:t>that</a:t>
            </a:r>
            <a:r>
              <a:rPr lang="es-ES" baseline="0" dirty="0" smtClean="0"/>
              <a:t> </a:t>
            </a:r>
            <a:r>
              <a:rPr lang="es-ES" baseline="0" dirty="0" err="1" smtClean="0"/>
              <a:t>the</a:t>
            </a:r>
            <a:r>
              <a:rPr lang="es-ES" baseline="0" dirty="0" smtClean="0"/>
              <a:t> causal </a:t>
            </a:r>
            <a:r>
              <a:rPr lang="es-ES" baseline="0" dirty="0" err="1" smtClean="0"/>
              <a:t>mechanisms</a:t>
            </a:r>
            <a:r>
              <a:rPr lang="es-ES" baseline="0" dirty="0" smtClean="0"/>
              <a:t> </a:t>
            </a:r>
            <a:r>
              <a:rPr lang="es-ES" baseline="0" dirty="0" err="1" smtClean="0"/>
              <a:t>by</a:t>
            </a:r>
            <a:r>
              <a:rPr lang="es-ES" baseline="0" dirty="0" smtClean="0"/>
              <a:t> </a:t>
            </a:r>
            <a:r>
              <a:rPr lang="es-ES" baseline="0" dirty="0" err="1" smtClean="0"/>
              <a:t>which</a:t>
            </a:r>
            <a:r>
              <a:rPr lang="es-ES" baseline="0" dirty="0" smtClean="0"/>
              <a:t> a </a:t>
            </a:r>
            <a:r>
              <a:rPr lang="es-ES" baseline="0" dirty="0" err="1" smtClean="0"/>
              <a:t>drug</a:t>
            </a:r>
            <a:r>
              <a:rPr lang="es-ES" baseline="0" dirty="0" smtClean="0"/>
              <a:t> </a:t>
            </a:r>
            <a:r>
              <a:rPr lang="es-ES" baseline="0" dirty="0" err="1" smtClean="0"/>
              <a:t>yielded</a:t>
            </a:r>
            <a:r>
              <a:rPr lang="es-ES" baseline="0" dirty="0" smtClean="0"/>
              <a:t> a cure </a:t>
            </a:r>
            <a:r>
              <a:rPr lang="es-ES" baseline="0" dirty="0" err="1" smtClean="0"/>
              <a:t>were</a:t>
            </a:r>
            <a:r>
              <a:rPr lang="es-ES" baseline="0" dirty="0" smtClean="0"/>
              <a:t> </a:t>
            </a:r>
            <a:r>
              <a:rPr lang="es-ES" baseline="0" dirty="0" err="1" smtClean="0"/>
              <a:t>not</a:t>
            </a:r>
            <a:r>
              <a:rPr lang="es-ES" baseline="0" dirty="0" smtClean="0"/>
              <a:t> </a:t>
            </a:r>
            <a:r>
              <a:rPr lang="es-ES" baseline="0" dirty="0" err="1" smtClean="0"/>
              <a:t>properly</a:t>
            </a:r>
            <a:r>
              <a:rPr lang="es-ES" baseline="0" dirty="0" smtClean="0"/>
              <a:t> </a:t>
            </a:r>
            <a:r>
              <a:rPr lang="es-ES" baseline="0" dirty="0" err="1" smtClean="0"/>
              <a:t>undestood</a:t>
            </a:r>
            <a:r>
              <a:rPr lang="es-ES" baseline="0" dirty="0" smtClean="0"/>
              <a:t>. </a:t>
            </a:r>
            <a:r>
              <a:rPr lang="es-ES" baseline="0" dirty="0" err="1" smtClean="0"/>
              <a:t>Yet</a:t>
            </a:r>
            <a:r>
              <a:rPr lang="es-ES" baseline="0" dirty="0" smtClean="0"/>
              <a:t> </a:t>
            </a:r>
            <a:r>
              <a:rPr lang="es-ES" baseline="0" dirty="0" err="1" smtClean="0"/>
              <a:t>clinical</a:t>
            </a:r>
            <a:r>
              <a:rPr lang="es-ES" baseline="0" dirty="0" smtClean="0"/>
              <a:t> </a:t>
            </a:r>
            <a:r>
              <a:rPr lang="es-ES" baseline="0" dirty="0" err="1" smtClean="0"/>
              <a:t>trials</a:t>
            </a:r>
            <a:r>
              <a:rPr lang="es-ES" baseline="0" dirty="0" smtClean="0"/>
              <a:t> </a:t>
            </a:r>
            <a:r>
              <a:rPr lang="es-ES" baseline="0" dirty="0" err="1" smtClean="0"/>
              <a:t>allowed</a:t>
            </a:r>
            <a:r>
              <a:rPr lang="es-ES" baseline="0" dirty="0" smtClean="0"/>
              <a:t> </a:t>
            </a:r>
            <a:r>
              <a:rPr lang="es-ES" baseline="0" dirty="0" err="1" smtClean="0"/>
              <a:t>us</a:t>
            </a:r>
            <a:r>
              <a:rPr lang="es-ES" baseline="0" dirty="0" smtClean="0"/>
              <a:t> to </a:t>
            </a:r>
            <a:r>
              <a:rPr lang="es-ES" baseline="0" dirty="0" err="1" smtClean="0"/>
              <a:t>hedge</a:t>
            </a:r>
            <a:r>
              <a:rPr lang="es-ES" baseline="0" dirty="0" smtClean="0"/>
              <a:t> </a:t>
            </a:r>
            <a:r>
              <a:rPr lang="es-ES" baseline="0" dirty="0" err="1" smtClean="0"/>
              <a:t>this</a:t>
            </a:r>
            <a:r>
              <a:rPr lang="es-ES" baseline="0" dirty="0" smtClean="0"/>
              <a:t> </a:t>
            </a:r>
            <a:r>
              <a:rPr lang="es-ES" baseline="0" dirty="0" err="1" smtClean="0"/>
              <a:t>uncertainty</a:t>
            </a:r>
            <a:r>
              <a:rPr lang="es-ES" baseline="0" dirty="0" smtClean="0"/>
              <a:t> </a:t>
            </a:r>
            <a:r>
              <a:rPr lang="es-ES" baseline="0" dirty="0" err="1" smtClean="0"/>
              <a:t>showing</a:t>
            </a:r>
            <a:r>
              <a:rPr lang="es-ES" baseline="0" dirty="0" smtClean="0"/>
              <a:t> a </a:t>
            </a:r>
            <a:r>
              <a:rPr lang="es-ES" baseline="0" dirty="0" err="1" smtClean="0"/>
              <a:t>range</a:t>
            </a:r>
            <a:r>
              <a:rPr lang="es-ES" baseline="0" dirty="0" smtClean="0"/>
              <a:t> of </a:t>
            </a:r>
            <a:r>
              <a:rPr lang="es-ES" baseline="0" dirty="0" err="1" smtClean="0"/>
              <a:t>circumstances</a:t>
            </a:r>
            <a:r>
              <a:rPr lang="es-ES" baseline="0" dirty="0" smtClean="0"/>
              <a:t> </a:t>
            </a:r>
            <a:r>
              <a:rPr lang="es-ES" baseline="0" dirty="0" err="1" smtClean="0"/>
              <a:t>under</a:t>
            </a:r>
            <a:r>
              <a:rPr lang="es-ES" baseline="0" dirty="0" smtClean="0"/>
              <a:t> </a:t>
            </a:r>
            <a:r>
              <a:rPr lang="es-ES" baseline="0" dirty="0" err="1" smtClean="0"/>
              <a:t>which</a:t>
            </a:r>
            <a:r>
              <a:rPr lang="es-ES" baseline="0" dirty="0" smtClean="0"/>
              <a:t> </a:t>
            </a:r>
            <a:r>
              <a:rPr lang="es-ES" baseline="0" dirty="0" err="1" smtClean="0"/>
              <a:t>the</a:t>
            </a:r>
            <a:r>
              <a:rPr lang="es-ES" baseline="0" dirty="0" smtClean="0"/>
              <a:t> </a:t>
            </a:r>
            <a:r>
              <a:rPr lang="es-ES" baseline="0" dirty="0" err="1" smtClean="0"/>
              <a:t>treatment</a:t>
            </a:r>
            <a:r>
              <a:rPr lang="es-ES" baseline="0" dirty="0" smtClean="0"/>
              <a:t> </a:t>
            </a:r>
            <a:r>
              <a:rPr lang="es-ES" baseline="0" dirty="0" err="1" smtClean="0"/>
              <a:t>was</a:t>
            </a:r>
            <a:r>
              <a:rPr lang="es-ES" baseline="0" dirty="0" smtClean="0"/>
              <a:t> </a:t>
            </a:r>
            <a:r>
              <a:rPr lang="es-ES" baseline="0" dirty="0" err="1" smtClean="0"/>
              <a:t>safe</a:t>
            </a:r>
            <a:r>
              <a:rPr lang="es-ES" baseline="0" dirty="0" smtClean="0"/>
              <a:t> and </a:t>
            </a:r>
            <a:r>
              <a:rPr lang="es-ES" baseline="0" dirty="0" err="1" smtClean="0"/>
              <a:t>effective</a:t>
            </a:r>
            <a:endParaRPr lang="es-ES" dirty="0"/>
          </a:p>
        </p:txBody>
      </p:sp>
      <p:sp>
        <p:nvSpPr>
          <p:cNvPr id="4" name="3 Marcador de número de diapositiva"/>
          <p:cNvSpPr>
            <a:spLocks noGrp="1"/>
          </p:cNvSpPr>
          <p:nvPr>
            <p:ph type="sldNum" sz="quarter" idx="10"/>
          </p:nvPr>
        </p:nvSpPr>
        <p:spPr/>
        <p:txBody>
          <a:bodyPr/>
          <a:lstStyle/>
          <a:p>
            <a:fld id="{FDBB7EB7-01E3-4824-B6F8-FF985A690902}" type="slidenum">
              <a:rPr lang="es-ES" smtClean="0"/>
              <a:t>15</a:t>
            </a:fld>
            <a:endParaRPr lang="es-ES"/>
          </a:p>
        </p:txBody>
      </p:sp>
    </p:spTree>
    <p:extLst>
      <p:ext uri="{BB962C8B-B14F-4D97-AF65-F5344CB8AC3E}">
        <p14:creationId xmlns:p14="http://schemas.microsoft.com/office/powerpoint/2010/main" val="3895064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From</a:t>
            </a:r>
            <a:r>
              <a:rPr lang="es-ES" dirty="0" smtClean="0"/>
              <a:t> a </a:t>
            </a:r>
            <a:r>
              <a:rPr lang="es-ES" dirty="0" err="1" smtClean="0"/>
              <a:t>commercial</a:t>
            </a:r>
            <a:r>
              <a:rPr lang="es-ES" dirty="0" smtClean="0"/>
              <a:t> </a:t>
            </a:r>
            <a:r>
              <a:rPr lang="es-ES" dirty="0" err="1" smtClean="0"/>
              <a:t>perspective</a:t>
            </a:r>
            <a:r>
              <a:rPr lang="es-ES" dirty="0" smtClean="0"/>
              <a:t>, </a:t>
            </a:r>
            <a:r>
              <a:rPr lang="es-ES" dirty="0" err="1" smtClean="0"/>
              <a:t>the</a:t>
            </a:r>
            <a:r>
              <a:rPr lang="es-ES" dirty="0" smtClean="0"/>
              <a:t> trial </a:t>
            </a:r>
            <a:r>
              <a:rPr lang="es-ES" dirty="0" err="1" smtClean="0"/>
              <a:t>population</a:t>
            </a:r>
            <a:r>
              <a:rPr lang="es-ES" dirty="0" smtClean="0"/>
              <a:t> </a:t>
            </a:r>
            <a:r>
              <a:rPr lang="es-ES" dirty="0" err="1" smtClean="0"/>
              <a:t>is</a:t>
            </a:r>
            <a:r>
              <a:rPr lang="es-ES" dirty="0" smtClean="0"/>
              <a:t> </a:t>
            </a:r>
            <a:r>
              <a:rPr lang="es-ES" dirty="0" err="1" smtClean="0"/>
              <a:t>interesting</a:t>
            </a:r>
            <a:r>
              <a:rPr lang="es-ES" dirty="0" smtClean="0"/>
              <a:t> </a:t>
            </a:r>
            <a:r>
              <a:rPr lang="es-ES" dirty="0" err="1" smtClean="0"/>
              <a:t>on</a:t>
            </a:r>
            <a:r>
              <a:rPr lang="es-ES" dirty="0" smtClean="0"/>
              <a:t> at </a:t>
            </a:r>
            <a:r>
              <a:rPr lang="es-ES" dirty="0" err="1" smtClean="0"/>
              <a:t>least</a:t>
            </a:r>
            <a:r>
              <a:rPr lang="es-ES" dirty="0" smtClean="0"/>
              <a:t> </a:t>
            </a:r>
            <a:r>
              <a:rPr lang="es-ES" dirty="0" err="1" smtClean="0"/>
              <a:t>two</a:t>
            </a:r>
            <a:r>
              <a:rPr lang="es-ES" dirty="0" smtClean="0"/>
              <a:t> </a:t>
            </a:r>
            <a:r>
              <a:rPr lang="es-ES" dirty="0" err="1" smtClean="0"/>
              <a:t>accounts</a:t>
            </a:r>
            <a:r>
              <a:rPr lang="es-ES" dirty="0" smtClean="0"/>
              <a:t>: </a:t>
            </a:r>
            <a:r>
              <a:rPr lang="es-ES" dirty="0" err="1" smtClean="0"/>
              <a:t>we</a:t>
            </a:r>
            <a:r>
              <a:rPr lang="es-ES" dirty="0" smtClean="0"/>
              <a:t> </a:t>
            </a:r>
            <a:r>
              <a:rPr lang="es-ES" dirty="0" err="1" smtClean="0"/>
              <a:t>need</a:t>
            </a:r>
            <a:r>
              <a:rPr lang="es-ES" dirty="0" smtClean="0"/>
              <a:t> </a:t>
            </a:r>
            <a:r>
              <a:rPr lang="es-ES" dirty="0" err="1" smtClean="0"/>
              <a:t>first</a:t>
            </a:r>
            <a:r>
              <a:rPr lang="es-ES" dirty="0" smtClean="0"/>
              <a:t> a </a:t>
            </a:r>
            <a:r>
              <a:rPr lang="es-ES" dirty="0" err="1" smtClean="0"/>
              <a:t>group</a:t>
            </a:r>
            <a:r>
              <a:rPr lang="es-ES" dirty="0" smtClean="0"/>
              <a:t> of </a:t>
            </a:r>
            <a:r>
              <a:rPr lang="es-ES" dirty="0" err="1" smtClean="0"/>
              <a:t>patients</a:t>
            </a:r>
            <a:r>
              <a:rPr lang="es-ES" dirty="0" smtClean="0"/>
              <a:t> </a:t>
            </a:r>
            <a:r>
              <a:rPr lang="es-ES" dirty="0" err="1" smtClean="0"/>
              <a:t>on</a:t>
            </a:r>
            <a:r>
              <a:rPr lang="es-ES" baseline="0" dirty="0" smtClean="0"/>
              <a:t> </a:t>
            </a:r>
            <a:r>
              <a:rPr lang="es-ES" baseline="0" dirty="0" err="1" smtClean="0"/>
              <a:t>which</a:t>
            </a:r>
            <a:r>
              <a:rPr lang="es-ES" baseline="0" dirty="0" smtClean="0"/>
              <a:t> a </a:t>
            </a:r>
            <a:r>
              <a:rPr lang="es-ES" baseline="0" dirty="0" err="1" smtClean="0"/>
              <a:t>therapy</a:t>
            </a:r>
            <a:r>
              <a:rPr lang="es-ES" baseline="0" dirty="0" smtClean="0"/>
              <a:t> </a:t>
            </a:r>
            <a:r>
              <a:rPr lang="es-ES" baseline="0" dirty="0" err="1" smtClean="0"/>
              <a:t>works</a:t>
            </a:r>
            <a:r>
              <a:rPr lang="es-ES" baseline="0" dirty="0" smtClean="0"/>
              <a:t> in </a:t>
            </a:r>
            <a:r>
              <a:rPr lang="es-ES" baseline="0" dirty="0" err="1" smtClean="0"/>
              <a:t>order</a:t>
            </a:r>
            <a:r>
              <a:rPr lang="es-ES" baseline="0" dirty="0" smtClean="0"/>
              <a:t> to </a:t>
            </a:r>
            <a:r>
              <a:rPr lang="es-ES" baseline="0" dirty="0" err="1" smtClean="0"/>
              <a:t>get</a:t>
            </a:r>
            <a:r>
              <a:rPr lang="es-ES" baseline="0" dirty="0" smtClean="0"/>
              <a:t> </a:t>
            </a:r>
            <a:r>
              <a:rPr lang="es-ES" baseline="0" dirty="0" err="1" smtClean="0"/>
              <a:t>market</a:t>
            </a:r>
            <a:r>
              <a:rPr lang="es-ES" baseline="0" dirty="0" smtClean="0"/>
              <a:t> </a:t>
            </a:r>
            <a:r>
              <a:rPr lang="es-ES" baseline="0" dirty="0" err="1" smtClean="0"/>
              <a:t>access</a:t>
            </a:r>
            <a:r>
              <a:rPr lang="es-ES" baseline="0" dirty="0" smtClean="0"/>
              <a:t>. </a:t>
            </a:r>
            <a:r>
              <a:rPr lang="es-ES" baseline="0" dirty="0" err="1" smtClean="0"/>
              <a:t>Ideally</a:t>
            </a:r>
            <a:r>
              <a:rPr lang="es-ES" baseline="0" dirty="0" smtClean="0"/>
              <a:t> </a:t>
            </a:r>
            <a:r>
              <a:rPr lang="es-ES" baseline="0" dirty="0" err="1" smtClean="0"/>
              <a:t>the</a:t>
            </a:r>
            <a:r>
              <a:rPr lang="es-ES" baseline="0" dirty="0" smtClean="0"/>
              <a:t> </a:t>
            </a:r>
            <a:r>
              <a:rPr lang="es-ES" baseline="0" dirty="0" err="1" smtClean="0"/>
              <a:t>industry</a:t>
            </a:r>
            <a:r>
              <a:rPr lang="es-ES" baseline="0" dirty="0" smtClean="0"/>
              <a:t> </a:t>
            </a:r>
            <a:r>
              <a:rPr lang="es-ES" baseline="0" dirty="0" err="1" smtClean="0"/>
              <a:t>would</a:t>
            </a:r>
            <a:r>
              <a:rPr lang="es-ES" baseline="0" dirty="0" smtClean="0"/>
              <a:t> </a:t>
            </a:r>
            <a:r>
              <a:rPr lang="es-ES" baseline="0" dirty="0" err="1" smtClean="0"/>
              <a:t>want</a:t>
            </a:r>
            <a:r>
              <a:rPr lang="es-ES" baseline="0" dirty="0" smtClean="0"/>
              <a:t> </a:t>
            </a:r>
            <a:r>
              <a:rPr lang="es-ES" baseline="0" dirty="0" err="1" smtClean="0"/>
              <a:t>this</a:t>
            </a:r>
            <a:r>
              <a:rPr lang="es-ES" baseline="0" dirty="0" smtClean="0"/>
              <a:t> </a:t>
            </a:r>
            <a:r>
              <a:rPr lang="es-ES" baseline="0" dirty="0" err="1" smtClean="0"/>
              <a:t>group</a:t>
            </a:r>
            <a:r>
              <a:rPr lang="es-ES" baseline="0" dirty="0" smtClean="0"/>
              <a:t> to be as </a:t>
            </a:r>
            <a:r>
              <a:rPr lang="es-ES" baseline="0" dirty="0" err="1" smtClean="0"/>
              <a:t>big</a:t>
            </a:r>
            <a:r>
              <a:rPr lang="es-ES" baseline="0" dirty="0" smtClean="0"/>
              <a:t> as </a:t>
            </a:r>
            <a:r>
              <a:rPr lang="es-ES" baseline="0" dirty="0" err="1" smtClean="0"/>
              <a:t>possible</a:t>
            </a:r>
            <a:r>
              <a:rPr lang="es-ES" baseline="0" dirty="0" smtClean="0"/>
              <a:t> in </a:t>
            </a:r>
            <a:r>
              <a:rPr lang="es-ES" baseline="0" dirty="0" err="1" smtClean="0"/>
              <a:t>order</a:t>
            </a:r>
            <a:r>
              <a:rPr lang="es-ES" baseline="0" dirty="0" smtClean="0"/>
              <a:t> to </a:t>
            </a:r>
            <a:r>
              <a:rPr lang="es-ES" baseline="0" dirty="0" err="1" smtClean="0"/>
              <a:t>maximize</a:t>
            </a:r>
            <a:r>
              <a:rPr lang="es-ES" baseline="0" dirty="0" smtClean="0"/>
              <a:t> sales once </a:t>
            </a:r>
            <a:r>
              <a:rPr lang="es-ES" baseline="0" dirty="0" err="1" smtClean="0"/>
              <a:t>we</a:t>
            </a:r>
            <a:r>
              <a:rPr lang="es-ES" baseline="0" dirty="0" smtClean="0"/>
              <a:t> </a:t>
            </a:r>
            <a:r>
              <a:rPr lang="es-ES" baseline="0" dirty="0" err="1" smtClean="0"/>
              <a:t>got</a:t>
            </a:r>
            <a:r>
              <a:rPr lang="es-ES" baseline="0" dirty="0" smtClean="0"/>
              <a:t> </a:t>
            </a:r>
            <a:r>
              <a:rPr lang="es-ES" baseline="0" dirty="0" err="1" smtClean="0"/>
              <a:t>there</a:t>
            </a:r>
            <a:r>
              <a:rPr lang="es-ES" baseline="0" dirty="0" smtClean="0"/>
              <a:t>. </a:t>
            </a:r>
            <a:endParaRPr lang="es-ES" dirty="0"/>
          </a:p>
        </p:txBody>
      </p:sp>
      <p:sp>
        <p:nvSpPr>
          <p:cNvPr id="4" name="3 Marcador de número de diapositiva"/>
          <p:cNvSpPr>
            <a:spLocks noGrp="1"/>
          </p:cNvSpPr>
          <p:nvPr>
            <p:ph type="sldNum" sz="quarter" idx="10"/>
          </p:nvPr>
        </p:nvSpPr>
        <p:spPr/>
        <p:txBody>
          <a:bodyPr/>
          <a:lstStyle/>
          <a:p>
            <a:fld id="{FDBB7EB7-01E3-4824-B6F8-FF985A690902}" type="slidenum">
              <a:rPr lang="es-ES" smtClean="0"/>
              <a:t>16</a:t>
            </a:fld>
            <a:endParaRPr lang="es-ES"/>
          </a:p>
        </p:txBody>
      </p:sp>
    </p:spTree>
    <p:extLst>
      <p:ext uri="{BB962C8B-B14F-4D97-AF65-F5344CB8AC3E}">
        <p14:creationId xmlns:p14="http://schemas.microsoft.com/office/powerpoint/2010/main" val="762715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I </a:t>
            </a:r>
            <a:r>
              <a:rPr lang="es-ES" dirty="0" err="1" smtClean="0"/>
              <a:t>contend</a:t>
            </a:r>
            <a:r>
              <a:rPr lang="es-ES" dirty="0" smtClean="0"/>
              <a:t>,</a:t>
            </a:r>
            <a:r>
              <a:rPr lang="es-ES" baseline="0" dirty="0" smtClean="0"/>
              <a:t> </a:t>
            </a:r>
            <a:r>
              <a:rPr lang="es-ES" baseline="0" dirty="0" err="1" smtClean="0"/>
              <a:t>now</a:t>
            </a:r>
            <a:r>
              <a:rPr lang="es-ES" baseline="0" dirty="0" smtClean="0"/>
              <a:t>, </a:t>
            </a:r>
            <a:r>
              <a:rPr lang="es-ES" baseline="0" dirty="0" err="1" smtClean="0"/>
              <a:t>that</a:t>
            </a:r>
            <a:r>
              <a:rPr lang="es-ES" baseline="0" dirty="0" smtClean="0"/>
              <a:t> </a:t>
            </a:r>
            <a:r>
              <a:rPr lang="es-ES" baseline="0" dirty="0" err="1" smtClean="0"/>
              <a:t>the</a:t>
            </a:r>
            <a:r>
              <a:rPr lang="es-ES" baseline="0" dirty="0" smtClean="0"/>
              <a:t> </a:t>
            </a:r>
            <a:r>
              <a:rPr lang="es-ES" baseline="0" dirty="0" err="1" smtClean="0"/>
              <a:t>industry</a:t>
            </a:r>
            <a:r>
              <a:rPr lang="es-ES" baseline="0" dirty="0" smtClean="0"/>
              <a:t> can </a:t>
            </a:r>
            <a:r>
              <a:rPr lang="es-ES" baseline="0" dirty="0" err="1" smtClean="0"/>
              <a:t>tinker</a:t>
            </a:r>
            <a:r>
              <a:rPr lang="es-ES" baseline="0" dirty="0" smtClean="0"/>
              <a:t> </a:t>
            </a:r>
            <a:r>
              <a:rPr lang="es-ES" baseline="0" dirty="0" err="1" smtClean="0"/>
              <a:t>with</a:t>
            </a:r>
            <a:r>
              <a:rPr lang="es-ES" baseline="0" dirty="0" smtClean="0"/>
              <a:t> </a:t>
            </a:r>
            <a:r>
              <a:rPr lang="es-ES" baseline="0" dirty="0" err="1" smtClean="0"/>
              <a:t>the</a:t>
            </a:r>
            <a:r>
              <a:rPr lang="es-ES" baseline="0" dirty="0" smtClean="0"/>
              <a:t> </a:t>
            </a:r>
            <a:r>
              <a:rPr lang="es-ES" baseline="0" dirty="0" err="1" smtClean="0"/>
              <a:t>definition</a:t>
            </a:r>
            <a:r>
              <a:rPr lang="es-ES" baseline="0" dirty="0" smtClean="0"/>
              <a:t> of </a:t>
            </a:r>
            <a:r>
              <a:rPr lang="es-ES" baseline="0" dirty="0" err="1" smtClean="0"/>
              <a:t>the</a:t>
            </a:r>
            <a:r>
              <a:rPr lang="es-ES" baseline="0" dirty="0" smtClean="0"/>
              <a:t> trial </a:t>
            </a:r>
            <a:r>
              <a:rPr lang="es-ES" baseline="0" dirty="0" err="1" smtClean="0"/>
              <a:t>population</a:t>
            </a:r>
            <a:r>
              <a:rPr lang="es-ES" baseline="0" dirty="0" smtClean="0"/>
              <a:t> </a:t>
            </a:r>
            <a:r>
              <a:rPr lang="es-ES" baseline="0" dirty="0" err="1" smtClean="0"/>
              <a:t>for</a:t>
            </a:r>
            <a:r>
              <a:rPr lang="es-ES" baseline="0" dirty="0" smtClean="0"/>
              <a:t> marketing </a:t>
            </a:r>
            <a:r>
              <a:rPr lang="es-ES" baseline="0" dirty="0" err="1" smtClean="0"/>
              <a:t>purposes</a:t>
            </a:r>
            <a:r>
              <a:rPr lang="es-ES" baseline="0" dirty="0" smtClean="0"/>
              <a:t> in </a:t>
            </a:r>
            <a:r>
              <a:rPr lang="es-ES" baseline="0" dirty="0" err="1" smtClean="0"/>
              <a:t>two</a:t>
            </a:r>
            <a:r>
              <a:rPr lang="es-ES" baseline="0" dirty="0" smtClean="0"/>
              <a:t> </a:t>
            </a:r>
            <a:r>
              <a:rPr lang="es-ES" baseline="0" dirty="0" err="1" smtClean="0"/>
              <a:t>ways</a:t>
            </a:r>
            <a:r>
              <a:rPr lang="es-ES" baseline="0" dirty="0" smtClean="0"/>
              <a:t>. </a:t>
            </a:r>
            <a:r>
              <a:rPr lang="es-ES" baseline="0" dirty="0" err="1" smtClean="0"/>
              <a:t>Mild</a:t>
            </a:r>
            <a:r>
              <a:rPr lang="es-ES" baseline="0" dirty="0" smtClean="0"/>
              <a:t> </a:t>
            </a:r>
            <a:r>
              <a:rPr lang="es-ES" baseline="0" dirty="0" err="1" smtClean="0"/>
              <a:t>disease</a:t>
            </a:r>
            <a:r>
              <a:rPr lang="es-ES" baseline="0" dirty="0" smtClean="0"/>
              <a:t> </a:t>
            </a:r>
            <a:r>
              <a:rPr lang="es-ES" baseline="0" dirty="0" err="1" smtClean="0"/>
              <a:t>mongering</a:t>
            </a:r>
            <a:r>
              <a:rPr lang="es-ES" baseline="0" dirty="0" smtClean="0"/>
              <a:t> </a:t>
            </a:r>
            <a:r>
              <a:rPr lang="es-ES" baseline="0" dirty="0" err="1" smtClean="0"/>
              <a:t>occurs</a:t>
            </a:r>
            <a:r>
              <a:rPr lang="es-ES" baseline="0" dirty="0" smtClean="0"/>
              <a:t> </a:t>
            </a:r>
            <a:r>
              <a:rPr lang="es-ES" baseline="0" dirty="0" err="1" smtClean="0"/>
              <a:t>when</a:t>
            </a:r>
            <a:r>
              <a:rPr lang="es-ES" baseline="0" dirty="0" smtClean="0"/>
              <a:t> </a:t>
            </a:r>
            <a:r>
              <a:rPr lang="es-ES" baseline="0" dirty="0" err="1" smtClean="0"/>
              <a:t>pharmaceutical</a:t>
            </a:r>
            <a:r>
              <a:rPr lang="es-ES" baseline="0" dirty="0" smtClean="0"/>
              <a:t> </a:t>
            </a:r>
            <a:r>
              <a:rPr lang="es-ES" baseline="0" dirty="0" err="1" smtClean="0"/>
              <a:t>advertising</a:t>
            </a:r>
            <a:r>
              <a:rPr lang="es-ES" baseline="0" dirty="0" smtClean="0"/>
              <a:t> </a:t>
            </a:r>
            <a:r>
              <a:rPr lang="es-ES" baseline="0" dirty="0" err="1" smtClean="0"/>
              <a:t>promotes</a:t>
            </a:r>
            <a:r>
              <a:rPr lang="es-ES" baseline="0" dirty="0" smtClean="0"/>
              <a:t> </a:t>
            </a:r>
            <a:r>
              <a:rPr lang="es-ES" baseline="0" dirty="0" err="1" smtClean="0"/>
              <a:t>the</a:t>
            </a:r>
            <a:r>
              <a:rPr lang="es-ES" baseline="0" dirty="0" smtClean="0"/>
              <a:t> </a:t>
            </a:r>
            <a:r>
              <a:rPr lang="es-ES" baseline="0" dirty="0" err="1" smtClean="0"/>
              <a:t>prescription</a:t>
            </a:r>
            <a:r>
              <a:rPr lang="es-ES" baseline="0" dirty="0" smtClean="0"/>
              <a:t> of a </a:t>
            </a:r>
            <a:r>
              <a:rPr lang="es-ES" baseline="0" dirty="0" err="1" smtClean="0"/>
              <a:t>treatment</a:t>
            </a:r>
            <a:r>
              <a:rPr lang="es-ES" baseline="0" dirty="0" smtClean="0"/>
              <a:t> </a:t>
            </a:r>
            <a:r>
              <a:rPr lang="es-ES" baseline="0" dirty="0" err="1" smtClean="0"/>
              <a:t>beyond</a:t>
            </a:r>
            <a:r>
              <a:rPr lang="es-ES" baseline="0" dirty="0" smtClean="0"/>
              <a:t> </a:t>
            </a:r>
            <a:r>
              <a:rPr lang="es-ES" baseline="0" dirty="0" err="1" smtClean="0"/>
              <a:t>the</a:t>
            </a:r>
            <a:r>
              <a:rPr lang="es-ES" baseline="0" dirty="0" smtClean="0"/>
              <a:t> </a:t>
            </a:r>
            <a:r>
              <a:rPr lang="es-ES" baseline="0" dirty="0" err="1" smtClean="0"/>
              <a:t>population</a:t>
            </a:r>
            <a:r>
              <a:rPr lang="es-ES" baseline="0" dirty="0" smtClean="0"/>
              <a:t> </a:t>
            </a:r>
            <a:r>
              <a:rPr lang="es-ES" baseline="0" dirty="0" err="1" smtClean="0"/>
              <a:t>on</a:t>
            </a:r>
            <a:r>
              <a:rPr lang="es-ES" baseline="0" dirty="0" smtClean="0"/>
              <a:t> </a:t>
            </a:r>
            <a:r>
              <a:rPr lang="es-ES" baseline="0" dirty="0" err="1" smtClean="0"/>
              <a:t>which</a:t>
            </a:r>
            <a:r>
              <a:rPr lang="es-ES" baseline="0" dirty="0" smtClean="0"/>
              <a:t> </a:t>
            </a:r>
            <a:r>
              <a:rPr lang="es-ES" baseline="0" dirty="0" err="1" smtClean="0"/>
              <a:t>it</a:t>
            </a:r>
            <a:r>
              <a:rPr lang="es-ES" baseline="0" dirty="0" smtClean="0"/>
              <a:t> </a:t>
            </a:r>
            <a:r>
              <a:rPr lang="es-ES" baseline="0" dirty="0" err="1" smtClean="0"/>
              <a:t>was</a:t>
            </a:r>
            <a:r>
              <a:rPr lang="es-ES" baseline="0" dirty="0" smtClean="0"/>
              <a:t> </a:t>
            </a:r>
            <a:r>
              <a:rPr lang="es-ES" baseline="0" dirty="0" err="1" smtClean="0"/>
              <a:t>originally</a:t>
            </a:r>
            <a:r>
              <a:rPr lang="es-ES" baseline="0" dirty="0" smtClean="0"/>
              <a:t> </a:t>
            </a:r>
            <a:r>
              <a:rPr lang="es-ES" baseline="0" dirty="0" err="1" smtClean="0"/>
              <a:t>tested</a:t>
            </a:r>
            <a:r>
              <a:rPr lang="es-ES" baseline="0" dirty="0" smtClean="0"/>
              <a:t>, </a:t>
            </a:r>
            <a:r>
              <a:rPr lang="es-ES" baseline="0" dirty="0" err="1" smtClean="0"/>
              <a:t>misleading</a:t>
            </a:r>
            <a:r>
              <a:rPr lang="es-ES" baseline="0" dirty="0" smtClean="0"/>
              <a:t> </a:t>
            </a:r>
            <a:r>
              <a:rPr lang="es-ES" baseline="0" dirty="0" err="1" smtClean="0"/>
              <a:t>physicians</a:t>
            </a:r>
            <a:r>
              <a:rPr lang="es-ES" baseline="0" dirty="0" smtClean="0"/>
              <a:t> to </a:t>
            </a:r>
            <a:r>
              <a:rPr lang="es-ES" baseline="0" dirty="0" err="1" smtClean="0"/>
              <a:t>believe</a:t>
            </a:r>
            <a:r>
              <a:rPr lang="es-ES" baseline="0" dirty="0" smtClean="0"/>
              <a:t> </a:t>
            </a:r>
            <a:r>
              <a:rPr lang="es-ES" baseline="0" dirty="0" err="1" smtClean="0"/>
              <a:t>that</a:t>
            </a:r>
            <a:r>
              <a:rPr lang="es-ES" baseline="0" dirty="0" smtClean="0"/>
              <a:t> </a:t>
            </a:r>
            <a:r>
              <a:rPr lang="es-ES" baseline="0" dirty="0" err="1" smtClean="0"/>
              <a:t>anyone</a:t>
            </a:r>
            <a:r>
              <a:rPr lang="es-ES" baseline="0" dirty="0" smtClean="0"/>
              <a:t> can </a:t>
            </a:r>
            <a:r>
              <a:rPr lang="es-ES" baseline="0" dirty="0" err="1" smtClean="0"/>
              <a:t>benefit</a:t>
            </a:r>
            <a:r>
              <a:rPr lang="es-ES" baseline="0" dirty="0" smtClean="0"/>
              <a:t> </a:t>
            </a:r>
            <a:r>
              <a:rPr lang="es-ES" baseline="0" dirty="0" err="1" smtClean="0"/>
              <a:t>from</a:t>
            </a:r>
            <a:r>
              <a:rPr lang="es-ES" baseline="0" dirty="0" smtClean="0"/>
              <a:t> </a:t>
            </a:r>
            <a:r>
              <a:rPr lang="es-ES" baseline="0" dirty="0" err="1" smtClean="0"/>
              <a:t>it</a:t>
            </a:r>
            <a:r>
              <a:rPr lang="es-ES" baseline="0" dirty="0" smtClean="0"/>
              <a:t>. I </a:t>
            </a:r>
            <a:r>
              <a:rPr lang="es-ES" baseline="0" dirty="0" err="1" smtClean="0"/>
              <a:t>call</a:t>
            </a:r>
            <a:r>
              <a:rPr lang="es-ES" baseline="0" dirty="0" smtClean="0"/>
              <a:t> </a:t>
            </a:r>
            <a:r>
              <a:rPr lang="es-ES" baseline="0" dirty="0" err="1" smtClean="0"/>
              <a:t>this</a:t>
            </a:r>
            <a:r>
              <a:rPr lang="es-ES" baseline="0" dirty="0" smtClean="0"/>
              <a:t> </a:t>
            </a:r>
            <a:r>
              <a:rPr lang="es-ES" baseline="0" dirty="0" err="1" smtClean="0"/>
              <a:t>mild</a:t>
            </a:r>
            <a:r>
              <a:rPr lang="es-ES" baseline="0" dirty="0" smtClean="0"/>
              <a:t> DM </a:t>
            </a:r>
            <a:r>
              <a:rPr lang="es-ES" baseline="0" dirty="0" err="1" smtClean="0"/>
              <a:t>because</a:t>
            </a:r>
            <a:r>
              <a:rPr lang="es-ES" baseline="0" dirty="0" smtClean="0"/>
              <a:t> </a:t>
            </a:r>
            <a:r>
              <a:rPr lang="es-ES" baseline="0" dirty="0" err="1" smtClean="0"/>
              <a:t>we</a:t>
            </a:r>
            <a:r>
              <a:rPr lang="es-ES" baseline="0" dirty="0" smtClean="0"/>
              <a:t> </a:t>
            </a:r>
            <a:r>
              <a:rPr lang="es-ES" baseline="0" dirty="0" err="1" smtClean="0"/>
              <a:t>tinker</a:t>
            </a:r>
            <a:r>
              <a:rPr lang="es-ES" baseline="0" dirty="0" smtClean="0"/>
              <a:t> </a:t>
            </a:r>
            <a:r>
              <a:rPr lang="es-ES" baseline="0" dirty="0" err="1" smtClean="0"/>
              <a:t>with</a:t>
            </a:r>
            <a:r>
              <a:rPr lang="es-ES" baseline="0" dirty="0" smtClean="0"/>
              <a:t> </a:t>
            </a:r>
            <a:r>
              <a:rPr lang="es-ES" baseline="0" dirty="0" err="1" smtClean="0"/>
              <a:t>the</a:t>
            </a:r>
            <a:r>
              <a:rPr lang="es-ES" baseline="0" dirty="0" smtClean="0"/>
              <a:t> </a:t>
            </a:r>
            <a:r>
              <a:rPr lang="es-ES" baseline="0" dirty="0" err="1" smtClean="0"/>
              <a:t>definition</a:t>
            </a:r>
            <a:r>
              <a:rPr lang="es-ES" baseline="0" dirty="0" smtClean="0"/>
              <a:t> of </a:t>
            </a:r>
            <a:r>
              <a:rPr lang="es-ES" baseline="0" dirty="0" err="1" smtClean="0"/>
              <a:t>the</a:t>
            </a:r>
            <a:r>
              <a:rPr lang="es-ES" baseline="0" dirty="0" smtClean="0"/>
              <a:t> </a:t>
            </a:r>
            <a:r>
              <a:rPr lang="es-ES" baseline="0" dirty="0" err="1" smtClean="0"/>
              <a:t>population</a:t>
            </a:r>
            <a:r>
              <a:rPr lang="es-ES" baseline="0" dirty="0" smtClean="0"/>
              <a:t> </a:t>
            </a:r>
            <a:r>
              <a:rPr lang="es-ES" baseline="0" dirty="0" err="1" smtClean="0"/>
              <a:t>after</a:t>
            </a:r>
            <a:r>
              <a:rPr lang="es-ES" baseline="0" dirty="0" smtClean="0"/>
              <a:t> </a:t>
            </a:r>
            <a:r>
              <a:rPr lang="es-ES" baseline="0" dirty="0" err="1" smtClean="0"/>
              <a:t>the</a:t>
            </a:r>
            <a:r>
              <a:rPr lang="es-ES" baseline="0" dirty="0" smtClean="0"/>
              <a:t> trial</a:t>
            </a:r>
            <a:endParaRPr lang="es-ES" dirty="0"/>
          </a:p>
        </p:txBody>
      </p:sp>
      <p:sp>
        <p:nvSpPr>
          <p:cNvPr id="4" name="3 Marcador de número de diapositiva"/>
          <p:cNvSpPr>
            <a:spLocks noGrp="1"/>
          </p:cNvSpPr>
          <p:nvPr>
            <p:ph type="sldNum" sz="quarter" idx="10"/>
          </p:nvPr>
        </p:nvSpPr>
        <p:spPr/>
        <p:txBody>
          <a:bodyPr/>
          <a:lstStyle/>
          <a:p>
            <a:fld id="{FDBB7EB7-01E3-4824-B6F8-FF985A690902}" type="slidenum">
              <a:rPr lang="es-ES" smtClean="0"/>
              <a:t>17</a:t>
            </a:fld>
            <a:endParaRPr lang="es-ES"/>
          </a:p>
        </p:txBody>
      </p:sp>
    </p:spTree>
    <p:extLst>
      <p:ext uri="{BB962C8B-B14F-4D97-AF65-F5344CB8AC3E}">
        <p14:creationId xmlns:p14="http://schemas.microsoft.com/office/powerpoint/2010/main" val="3892116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I </a:t>
            </a:r>
            <a:r>
              <a:rPr lang="es-ES" dirty="0" err="1" smtClean="0"/>
              <a:t>contend</a:t>
            </a:r>
            <a:r>
              <a:rPr lang="es-ES" dirty="0" smtClean="0"/>
              <a:t>,</a:t>
            </a:r>
            <a:r>
              <a:rPr lang="es-ES" baseline="0" dirty="0" smtClean="0"/>
              <a:t> </a:t>
            </a:r>
            <a:r>
              <a:rPr lang="es-ES" baseline="0" dirty="0" err="1" smtClean="0"/>
              <a:t>now</a:t>
            </a:r>
            <a:r>
              <a:rPr lang="es-ES" baseline="0" dirty="0" smtClean="0"/>
              <a:t>, </a:t>
            </a:r>
            <a:r>
              <a:rPr lang="es-ES" baseline="0" dirty="0" err="1" smtClean="0"/>
              <a:t>that</a:t>
            </a:r>
            <a:r>
              <a:rPr lang="es-ES" baseline="0" dirty="0" smtClean="0"/>
              <a:t> </a:t>
            </a:r>
            <a:r>
              <a:rPr lang="es-ES" baseline="0" dirty="0" err="1" smtClean="0"/>
              <a:t>the</a:t>
            </a:r>
            <a:r>
              <a:rPr lang="es-ES" baseline="0" dirty="0" smtClean="0"/>
              <a:t> </a:t>
            </a:r>
            <a:r>
              <a:rPr lang="es-ES" baseline="0" dirty="0" err="1" smtClean="0"/>
              <a:t>industry</a:t>
            </a:r>
            <a:r>
              <a:rPr lang="es-ES" baseline="0" dirty="0" smtClean="0"/>
              <a:t> can </a:t>
            </a:r>
            <a:r>
              <a:rPr lang="es-ES" baseline="0" dirty="0" err="1" smtClean="0"/>
              <a:t>tinker</a:t>
            </a:r>
            <a:r>
              <a:rPr lang="es-ES" baseline="0" dirty="0" smtClean="0"/>
              <a:t> </a:t>
            </a:r>
            <a:r>
              <a:rPr lang="es-ES" baseline="0" dirty="0" err="1" smtClean="0"/>
              <a:t>with</a:t>
            </a:r>
            <a:r>
              <a:rPr lang="es-ES" baseline="0" dirty="0" smtClean="0"/>
              <a:t> </a:t>
            </a:r>
            <a:r>
              <a:rPr lang="es-ES" baseline="0" dirty="0" err="1" smtClean="0"/>
              <a:t>the</a:t>
            </a:r>
            <a:r>
              <a:rPr lang="es-ES" baseline="0" dirty="0" smtClean="0"/>
              <a:t> </a:t>
            </a:r>
            <a:r>
              <a:rPr lang="es-ES" baseline="0" dirty="0" err="1" smtClean="0"/>
              <a:t>definition</a:t>
            </a:r>
            <a:r>
              <a:rPr lang="es-ES" baseline="0" dirty="0" smtClean="0"/>
              <a:t> of </a:t>
            </a:r>
            <a:r>
              <a:rPr lang="es-ES" baseline="0" dirty="0" err="1" smtClean="0"/>
              <a:t>the</a:t>
            </a:r>
            <a:r>
              <a:rPr lang="es-ES" baseline="0" dirty="0" smtClean="0"/>
              <a:t> trial </a:t>
            </a:r>
            <a:r>
              <a:rPr lang="es-ES" baseline="0" dirty="0" err="1" smtClean="0"/>
              <a:t>population</a:t>
            </a:r>
            <a:r>
              <a:rPr lang="es-ES" baseline="0" dirty="0" smtClean="0"/>
              <a:t> </a:t>
            </a:r>
            <a:r>
              <a:rPr lang="es-ES" baseline="0" dirty="0" err="1" smtClean="0"/>
              <a:t>for</a:t>
            </a:r>
            <a:r>
              <a:rPr lang="es-ES" baseline="0" dirty="0" smtClean="0"/>
              <a:t> marketing </a:t>
            </a:r>
            <a:r>
              <a:rPr lang="es-ES" baseline="0" dirty="0" err="1" smtClean="0"/>
              <a:t>purposes</a:t>
            </a:r>
            <a:r>
              <a:rPr lang="es-ES" baseline="0" dirty="0" smtClean="0"/>
              <a:t> in </a:t>
            </a:r>
            <a:r>
              <a:rPr lang="es-ES" baseline="0" dirty="0" err="1" smtClean="0"/>
              <a:t>two</a:t>
            </a:r>
            <a:r>
              <a:rPr lang="es-ES" baseline="0" dirty="0" smtClean="0"/>
              <a:t> </a:t>
            </a:r>
            <a:r>
              <a:rPr lang="es-ES" baseline="0" dirty="0" err="1" smtClean="0"/>
              <a:t>ways</a:t>
            </a:r>
            <a:r>
              <a:rPr lang="es-ES" baseline="0" dirty="0" smtClean="0"/>
              <a:t>. </a:t>
            </a:r>
            <a:r>
              <a:rPr lang="es-ES" baseline="0" dirty="0" err="1" smtClean="0"/>
              <a:t>Mild</a:t>
            </a:r>
            <a:r>
              <a:rPr lang="es-ES" baseline="0" dirty="0" smtClean="0"/>
              <a:t> </a:t>
            </a:r>
            <a:r>
              <a:rPr lang="es-ES" baseline="0" dirty="0" err="1" smtClean="0"/>
              <a:t>disease</a:t>
            </a:r>
            <a:r>
              <a:rPr lang="es-ES" baseline="0" dirty="0" smtClean="0"/>
              <a:t> </a:t>
            </a:r>
            <a:r>
              <a:rPr lang="es-ES" baseline="0" dirty="0" err="1" smtClean="0"/>
              <a:t>mongering</a:t>
            </a:r>
            <a:r>
              <a:rPr lang="es-ES" baseline="0" dirty="0" smtClean="0"/>
              <a:t> </a:t>
            </a:r>
            <a:r>
              <a:rPr lang="es-ES" baseline="0" dirty="0" err="1" smtClean="0"/>
              <a:t>occurs</a:t>
            </a:r>
            <a:r>
              <a:rPr lang="es-ES" baseline="0" dirty="0" smtClean="0"/>
              <a:t> </a:t>
            </a:r>
            <a:r>
              <a:rPr lang="es-ES" baseline="0" dirty="0" err="1" smtClean="0"/>
              <a:t>when</a:t>
            </a:r>
            <a:r>
              <a:rPr lang="es-ES" baseline="0" dirty="0" smtClean="0"/>
              <a:t> </a:t>
            </a:r>
            <a:r>
              <a:rPr lang="es-ES" baseline="0" dirty="0" err="1" smtClean="0"/>
              <a:t>pharmaceutical</a:t>
            </a:r>
            <a:r>
              <a:rPr lang="es-ES" baseline="0" dirty="0" smtClean="0"/>
              <a:t> </a:t>
            </a:r>
            <a:r>
              <a:rPr lang="es-ES" baseline="0" dirty="0" err="1" smtClean="0"/>
              <a:t>advertising</a:t>
            </a:r>
            <a:r>
              <a:rPr lang="es-ES" baseline="0" dirty="0" smtClean="0"/>
              <a:t> </a:t>
            </a:r>
            <a:r>
              <a:rPr lang="es-ES" baseline="0" dirty="0" err="1" smtClean="0"/>
              <a:t>promotes</a:t>
            </a:r>
            <a:r>
              <a:rPr lang="es-ES" baseline="0" dirty="0" smtClean="0"/>
              <a:t> </a:t>
            </a:r>
            <a:r>
              <a:rPr lang="es-ES" baseline="0" dirty="0" err="1" smtClean="0"/>
              <a:t>the</a:t>
            </a:r>
            <a:r>
              <a:rPr lang="es-ES" baseline="0" dirty="0" smtClean="0"/>
              <a:t> </a:t>
            </a:r>
            <a:r>
              <a:rPr lang="es-ES" baseline="0" dirty="0" err="1" smtClean="0"/>
              <a:t>prescription</a:t>
            </a:r>
            <a:r>
              <a:rPr lang="es-ES" baseline="0" dirty="0" smtClean="0"/>
              <a:t> of a </a:t>
            </a:r>
            <a:r>
              <a:rPr lang="es-ES" baseline="0" dirty="0" err="1" smtClean="0"/>
              <a:t>treatment</a:t>
            </a:r>
            <a:r>
              <a:rPr lang="es-ES" baseline="0" dirty="0" smtClean="0"/>
              <a:t> </a:t>
            </a:r>
            <a:r>
              <a:rPr lang="es-ES" baseline="0" dirty="0" err="1" smtClean="0"/>
              <a:t>beyond</a:t>
            </a:r>
            <a:r>
              <a:rPr lang="es-ES" baseline="0" dirty="0" smtClean="0"/>
              <a:t> </a:t>
            </a:r>
            <a:r>
              <a:rPr lang="es-ES" baseline="0" dirty="0" err="1" smtClean="0"/>
              <a:t>the</a:t>
            </a:r>
            <a:r>
              <a:rPr lang="es-ES" baseline="0" dirty="0" smtClean="0"/>
              <a:t> </a:t>
            </a:r>
            <a:r>
              <a:rPr lang="es-ES" baseline="0" dirty="0" err="1" smtClean="0"/>
              <a:t>population</a:t>
            </a:r>
            <a:r>
              <a:rPr lang="es-ES" baseline="0" dirty="0" smtClean="0"/>
              <a:t> </a:t>
            </a:r>
            <a:r>
              <a:rPr lang="es-ES" baseline="0" dirty="0" err="1" smtClean="0"/>
              <a:t>on</a:t>
            </a:r>
            <a:r>
              <a:rPr lang="es-ES" baseline="0" dirty="0" smtClean="0"/>
              <a:t> </a:t>
            </a:r>
            <a:r>
              <a:rPr lang="es-ES" baseline="0" dirty="0" err="1" smtClean="0"/>
              <a:t>which</a:t>
            </a:r>
            <a:r>
              <a:rPr lang="es-ES" baseline="0" dirty="0" smtClean="0"/>
              <a:t> </a:t>
            </a:r>
            <a:r>
              <a:rPr lang="es-ES" baseline="0" dirty="0" err="1" smtClean="0"/>
              <a:t>it</a:t>
            </a:r>
            <a:r>
              <a:rPr lang="es-ES" baseline="0" dirty="0" smtClean="0"/>
              <a:t> </a:t>
            </a:r>
            <a:r>
              <a:rPr lang="es-ES" baseline="0" dirty="0" err="1" smtClean="0"/>
              <a:t>was</a:t>
            </a:r>
            <a:r>
              <a:rPr lang="es-ES" baseline="0" dirty="0" smtClean="0"/>
              <a:t> </a:t>
            </a:r>
            <a:r>
              <a:rPr lang="es-ES" baseline="0" dirty="0" err="1" smtClean="0"/>
              <a:t>originally</a:t>
            </a:r>
            <a:r>
              <a:rPr lang="es-ES" baseline="0" dirty="0" smtClean="0"/>
              <a:t> </a:t>
            </a:r>
            <a:r>
              <a:rPr lang="es-ES" baseline="0" dirty="0" err="1" smtClean="0"/>
              <a:t>tested</a:t>
            </a:r>
            <a:r>
              <a:rPr lang="es-ES" baseline="0" dirty="0" smtClean="0"/>
              <a:t>, </a:t>
            </a:r>
            <a:r>
              <a:rPr lang="es-ES" baseline="0" dirty="0" err="1" smtClean="0"/>
              <a:t>misleading</a:t>
            </a:r>
            <a:r>
              <a:rPr lang="es-ES" baseline="0" dirty="0" smtClean="0"/>
              <a:t> </a:t>
            </a:r>
            <a:r>
              <a:rPr lang="es-ES" baseline="0" dirty="0" err="1" smtClean="0"/>
              <a:t>physicians</a:t>
            </a:r>
            <a:r>
              <a:rPr lang="es-ES" baseline="0" dirty="0" smtClean="0"/>
              <a:t> to </a:t>
            </a:r>
            <a:r>
              <a:rPr lang="es-ES" baseline="0" dirty="0" err="1" smtClean="0"/>
              <a:t>believe</a:t>
            </a:r>
            <a:r>
              <a:rPr lang="es-ES" baseline="0" dirty="0" smtClean="0"/>
              <a:t> </a:t>
            </a:r>
            <a:r>
              <a:rPr lang="es-ES" baseline="0" dirty="0" err="1" smtClean="0"/>
              <a:t>that</a:t>
            </a:r>
            <a:r>
              <a:rPr lang="es-ES" baseline="0" dirty="0" smtClean="0"/>
              <a:t> </a:t>
            </a:r>
            <a:r>
              <a:rPr lang="es-ES" baseline="0" dirty="0" err="1" smtClean="0"/>
              <a:t>anyone</a:t>
            </a:r>
            <a:r>
              <a:rPr lang="es-ES" baseline="0" dirty="0" smtClean="0"/>
              <a:t> can </a:t>
            </a:r>
            <a:r>
              <a:rPr lang="es-ES" baseline="0" dirty="0" err="1" smtClean="0"/>
              <a:t>benefit</a:t>
            </a:r>
            <a:r>
              <a:rPr lang="es-ES" baseline="0" dirty="0" smtClean="0"/>
              <a:t> </a:t>
            </a:r>
            <a:r>
              <a:rPr lang="es-ES" baseline="0" dirty="0" err="1" smtClean="0"/>
              <a:t>from</a:t>
            </a:r>
            <a:r>
              <a:rPr lang="es-ES" baseline="0" dirty="0" smtClean="0"/>
              <a:t> </a:t>
            </a:r>
            <a:r>
              <a:rPr lang="es-ES" baseline="0" dirty="0" err="1" smtClean="0"/>
              <a:t>it</a:t>
            </a:r>
            <a:r>
              <a:rPr lang="es-ES" baseline="0" dirty="0" smtClean="0"/>
              <a:t>. I </a:t>
            </a:r>
            <a:r>
              <a:rPr lang="es-ES" baseline="0" dirty="0" err="1" smtClean="0"/>
              <a:t>call</a:t>
            </a:r>
            <a:r>
              <a:rPr lang="es-ES" baseline="0" dirty="0" smtClean="0"/>
              <a:t> </a:t>
            </a:r>
            <a:r>
              <a:rPr lang="es-ES" baseline="0" dirty="0" err="1" smtClean="0"/>
              <a:t>this</a:t>
            </a:r>
            <a:r>
              <a:rPr lang="es-ES" baseline="0" dirty="0" smtClean="0"/>
              <a:t> </a:t>
            </a:r>
            <a:r>
              <a:rPr lang="es-ES" baseline="0" dirty="0" err="1" smtClean="0"/>
              <a:t>mild</a:t>
            </a:r>
            <a:r>
              <a:rPr lang="es-ES" baseline="0" dirty="0" smtClean="0"/>
              <a:t> DM </a:t>
            </a:r>
            <a:r>
              <a:rPr lang="es-ES" baseline="0" dirty="0" err="1" smtClean="0"/>
              <a:t>because</a:t>
            </a:r>
            <a:r>
              <a:rPr lang="es-ES" baseline="0" dirty="0" smtClean="0"/>
              <a:t> </a:t>
            </a:r>
            <a:r>
              <a:rPr lang="es-ES" baseline="0" dirty="0" err="1" smtClean="0"/>
              <a:t>we</a:t>
            </a:r>
            <a:r>
              <a:rPr lang="es-ES" baseline="0" dirty="0" smtClean="0"/>
              <a:t> </a:t>
            </a:r>
            <a:r>
              <a:rPr lang="es-ES" baseline="0" dirty="0" err="1" smtClean="0"/>
              <a:t>tinker</a:t>
            </a:r>
            <a:r>
              <a:rPr lang="es-ES" baseline="0" dirty="0" smtClean="0"/>
              <a:t> </a:t>
            </a:r>
            <a:r>
              <a:rPr lang="es-ES" baseline="0" dirty="0" err="1" smtClean="0"/>
              <a:t>with</a:t>
            </a:r>
            <a:r>
              <a:rPr lang="es-ES" baseline="0" dirty="0" smtClean="0"/>
              <a:t> </a:t>
            </a:r>
            <a:r>
              <a:rPr lang="es-ES" baseline="0" dirty="0" err="1" smtClean="0"/>
              <a:t>the</a:t>
            </a:r>
            <a:r>
              <a:rPr lang="es-ES" baseline="0" dirty="0" smtClean="0"/>
              <a:t> </a:t>
            </a:r>
            <a:r>
              <a:rPr lang="es-ES" baseline="0" dirty="0" err="1" smtClean="0"/>
              <a:t>definition</a:t>
            </a:r>
            <a:r>
              <a:rPr lang="es-ES" baseline="0" dirty="0" smtClean="0"/>
              <a:t> of </a:t>
            </a:r>
            <a:r>
              <a:rPr lang="es-ES" baseline="0" dirty="0" err="1" smtClean="0"/>
              <a:t>the</a:t>
            </a:r>
            <a:r>
              <a:rPr lang="es-ES" baseline="0" dirty="0" smtClean="0"/>
              <a:t> </a:t>
            </a:r>
            <a:r>
              <a:rPr lang="es-ES" baseline="0" dirty="0" err="1" smtClean="0"/>
              <a:t>population</a:t>
            </a:r>
            <a:r>
              <a:rPr lang="es-ES" baseline="0" dirty="0" smtClean="0"/>
              <a:t> </a:t>
            </a:r>
            <a:r>
              <a:rPr lang="es-ES" baseline="0" dirty="0" err="1" smtClean="0"/>
              <a:t>after</a:t>
            </a:r>
            <a:r>
              <a:rPr lang="es-ES" baseline="0" dirty="0" smtClean="0"/>
              <a:t> </a:t>
            </a:r>
            <a:r>
              <a:rPr lang="es-ES" baseline="0" dirty="0" err="1" smtClean="0"/>
              <a:t>the</a:t>
            </a:r>
            <a:r>
              <a:rPr lang="es-ES" baseline="0" dirty="0" smtClean="0"/>
              <a:t> trial</a:t>
            </a:r>
            <a:endParaRPr lang="es-ES" dirty="0"/>
          </a:p>
        </p:txBody>
      </p:sp>
      <p:sp>
        <p:nvSpPr>
          <p:cNvPr id="4" name="3 Marcador de número de diapositiva"/>
          <p:cNvSpPr>
            <a:spLocks noGrp="1"/>
          </p:cNvSpPr>
          <p:nvPr>
            <p:ph type="sldNum" sz="quarter" idx="10"/>
          </p:nvPr>
        </p:nvSpPr>
        <p:spPr/>
        <p:txBody>
          <a:bodyPr/>
          <a:lstStyle/>
          <a:p>
            <a:fld id="{FDBB7EB7-01E3-4824-B6F8-FF985A690902}" type="slidenum">
              <a:rPr lang="es-ES" smtClean="0"/>
              <a:t>18</a:t>
            </a:fld>
            <a:endParaRPr lang="es-ES"/>
          </a:p>
        </p:txBody>
      </p:sp>
    </p:spTree>
    <p:extLst>
      <p:ext uri="{BB962C8B-B14F-4D97-AF65-F5344CB8AC3E}">
        <p14:creationId xmlns:p14="http://schemas.microsoft.com/office/powerpoint/2010/main" val="3892116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However</a:t>
            </a:r>
            <a:r>
              <a:rPr lang="es-ES" dirty="0" smtClean="0"/>
              <a:t>, </a:t>
            </a:r>
            <a:r>
              <a:rPr lang="es-ES" dirty="0" err="1" smtClean="0"/>
              <a:t>this</a:t>
            </a:r>
            <a:r>
              <a:rPr lang="es-ES" dirty="0" smtClean="0"/>
              <a:t> </a:t>
            </a:r>
            <a:r>
              <a:rPr lang="es-ES" dirty="0" err="1" smtClean="0"/>
              <a:t>statistical</a:t>
            </a:r>
            <a:r>
              <a:rPr lang="es-ES" dirty="0" smtClean="0"/>
              <a:t> </a:t>
            </a:r>
            <a:r>
              <a:rPr lang="es-ES" dirty="0" err="1" smtClean="0"/>
              <a:t>definition</a:t>
            </a:r>
            <a:r>
              <a:rPr lang="es-ES" baseline="0" dirty="0" smtClean="0"/>
              <a:t> of </a:t>
            </a:r>
            <a:r>
              <a:rPr lang="es-ES" baseline="0" dirty="0" err="1" smtClean="0"/>
              <a:t>disease</a:t>
            </a:r>
            <a:r>
              <a:rPr lang="es-ES" baseline="0" dirty="0" smtClean="0"/>
              <a:t> </a:t>
            </a:r>
            <a:r>
              <a:rPr lang="es-ES" baseline="0" dirty="0" err="1" smtClean="0"/>
              <a:t>cannot</a:t>
            </a:r>
            <a:r>
              <a:rPr lang="es-ES" baseline="0" dirty="0" smtClean="0"/>
              <a:t> be complete </a:t>
            </a:r>
            <a:r>
              <a:rPr lang="es-ES" baseline="0" dirty="0" err="1" smtClean="0"/>
              <a:t>since</a:t>
            </a:r>
            <a:r>
              <a:rPr lang="es-ES" baseline="0" dirty="0" smtClean="0"/>
              <a:t> </a:t>
            </a:r>
            <a:r>
              <a:rPr lang="es-ES" baseline="0" dirty="0" err="1" smtClean="0"/>
              <a:t>there</a:t>
            </a:r>
            <a:r>
              <a:rPr lang="es-ES" baseline="0" dirty="0" smtClean="0"/>
              <a:t> are </a:t>
            </a:r>
            <a:r>
              <a:rPr lang="es-ES" baseline="0" dirty="0" err="1" smtClean="0"/>
              <a:t>two</a:t>
            </a:r>
            <a:r>
              <a:rPr lang="es-ES" baseline="0" dirty="0" smtClean="0"/>
              <a:t> </a:t>
            </a:r>
            <a:r>
              <a:rPr lang="es-ES" baseline="0" dirty="0" err="1" smtClean="0"/>
              <a:t>methodological</a:t>
            </a:r>
            <a:r>
              <a:rPr lang="es-ES" baseline="0" dirty="0" smtClean="0"/>
              <a:t> </a:t>
            </a:r>
            <a:r>
              <a:rPr lang="es-ES" baseline="0" dirty="0" err="1" smtClean="0"/>
              <a:t>dilemmas</a:t>
            </a:r>
            <a:r>
              <a:rPr lang="es-ES" baseline="0" dirty="0" smtClean="0"/>
              <a:t> </a:t>
            </a:r>
            <a:r>
              <a:rPr lang="es-ES" baseline="0" dirty="0" err="1" smtClean="0"/>
              <a:t>that</a:t>
            </a:r>
            <a:r>
              <a:rPr lang="es-ES" baseline="0" dirty="0" smtClean="0"/>
              <a:t> </a:t>
            </a:r>
            <a:r>
              <a:rPr lang="es-ES" baseline="0" dirty="0" err="1" smtClean="0"/>
              <a:t>require</a:t>
            </a:r>
            <a:r>
              <a:rPr lang="es-ES" baseline="0" dirty="0" smtClean="0"/>
              <a:t> </a:t>
            </a:r>
            <a:r>
              <a:rPr lang="es-ES" baseline="0" dirty="0" err="1" smtClean="0"/>
              <a:t>an</a:t>
            </a:r>
            <a:r>
              <a:rPr lang="es-ES" baseline="0" dirty="0" smtClean="0"/>
              <a:t> extra-</a:t>
            </a:r>
            <a:r>
              <a:rPr lang="es-ES" baseline="0" dirty="0" err="1" smtClean="0"/>
              <a:t>statistical</a:t>
            </a:r>
            <a:r>
              <a:rPr lang="es-ES" baseline="0" dirty="0" smtClean="0"/>
              <a:t> </a:t>
            </a:r>
            <a:r>
              <a:rPr lang="es-ES" baseline="0" dirty="0" err="1" smtClean="0"/>
              <a:t>solution</a:t>
            </a:r>
            <a:r>
              <a:rPr lang="es-ES" baseline="0" dirty="0" smtClean="0"/>
              <a:t>. </a:t>
            </a:r>
            <a:r>
              <a:rPr lang="es-ES" baseline="0" dirty="0" err="1" smtClean="0"/>
              <a:t>Underlying</a:t>
            </a:r>
            <a:r>
              <a:rPr lang="es-ES" baseline="0" dirty="0" smtClean="0"/>
              <a:t> </a:t>
            </a:r>
            <a:r>
              <a:rPr lang="es-ES" baseline="0" dirty="0" err="1" smtClean="0"/>
              <a:t>mild</a:t>
            </a:r>
            <a:r>
              <a:rPr lang="es-ES" baseline="0" dirty="0" smtClean="0"/>
              <a:t> </a:t>
            </a:r>
            <a:r>
              <a:rPr lang="es-ES" baseline="0" dirty="0" err="1" smtClean="0"/>
              <a:t>disease-mongering</a:t>
            </a:r>
            <a:r>
              <a:rPr lang="es-ES" baseline="0" dirty="0" smtClean="0"/>
              <a:t> </a:t>
            </a:r>
            <a:r>
              <a:rPr lang="es-ES" baseline="0" dirty="0" err="1" smtClean="0"/>
              <a:t>we</a:t>
            </a:r>
            <a:r>
              <a:rPr lang="es-ES" baseline="0" dirty="0" smtClean="0"/>
              <a:t> </a:t>
            </a:r>
            <a:r>
              <a:rPr lang="es-ES" baseline="0" dirty="0" err="1" smtClean="0"/>
              <a:t>find</a:t>
            </a:r>
            <a:r>
              <a:rPr lang="es-ES" baseline="0" dirty="0" smtClean="0"/>
              <a:t> </a:t>
            </a:r>
            <a:r>
              <a:rPr lang="es-ES" baseline="0" dirty="0" err="1" smtClean="0"/>
              <a:t>the</a:t>
            </a:r>
            <a:r>
              <a:rPr lang="es-ES" baseline="0" dirty="0" smtClean="0"/>
              <a:t> </a:t>
            </a:r>
            <a:r>
              <a:rPr lang="es-ES" baseline="0" dirty="0" err="1" smtClean="0"/>
              <a:t>reference</a:t>
            </a:r>
            <a:r>
              <a:rPr lang="es-ES" baseline="0" dirty="0" smtClean="0"/>
              <a:t> </a:t>
            </a:r>
            <a:r>
              <a:rPr lang="es-ES" baseline="0" dirty="0" err="1" smtClean="0"/>
              <a:t>class</a:t>
            </a:r>
            <a:r>
              <a:rPr lang="es-ES" baseline="0" dirty="0" smtClean="0"/>
              <a:t> </a:t>
            </a:r>
            <a:r>
              <a:rPr lang="es-ES" baseline="0" dirty="0" err="1" smtClean="0"/>
              <a:t>problem</a:t>
            </a:r>
            <a:r>
              <a:rPr lang="es-ES" baseline="0" dirty="0" smtClean="0"/>
              <a:t>: </a:t>
            </a:r>
            <a:r>
              <a:rPr lang="es-ES" baseline="0" dirty="0" err="1" smtClean="0"/>
              <a:t>depending</a:t>
            </a:r>
            <a:r>
              <a:rPr lang="es-ES" baseline="0" dirty="0" smtClean="0"/>
              <a:t> </a:t>
            </a:r>
            <a:r>
              <a:rPr lang="es-ES" baseline="0" dirty="0" err="1" smtClean="0"/>
              <a:t>on</a:t>
            </a:r>
            <a:r>
              <a:rPr lang="es-ES" baseline="0" dirty="0" smtClean="0"/>
              <a:t> </a:t>
            </a:r>
            <a:r>
              <a:rPr lang="es-ES" baseline="0" dirty="0" err="1" smtClean="0"/>
              <a:t>how</a:t>
            </a:r>
            <a:r>
              <a:rPr lang="es-ES" baseline="0" dirty="0" smtClean="0"/>
              <a:t> a </a:t>
            </a:r>
            <a:r>
              <a:rPr lang="es-ES" baseline="0" dirty="0" err="1" smtClean="0"/>
              <a:t>physician</a:t>
            </a:r>
            <a:r>
              <a:rPr lang="es-ES" baseline="0" dirty="0" smtClean="0"/>
              <a:t> </a:t>
            </a:r>
            <a:r>
              <a:rPr lang="es-ES" baseline="0" dirty="0" err="1" smtClean="0"/>
              <a:t>diagnoses</a:t>
            </a:r>
            <a:r>
              <a:rPr lang="es-ES" baseline="0" dirty="0" smtClean="0"/>
              <a:t> a </a:t>
            </a:r>
            <a:r>
              <a:rPr lang="es-ES" baseline="0" dirty="0" err="1" smtClean="0"/>
              <a:t>patient</a:t>
            </a:r>
            <a:r>
              <a:rPr lang="es-ES" baseline="0" dirty="0" smtClean="0"/>
              <a:t>, </a:t>
            </a:r>
            <a:r>
              <a:rPr lang="es-ES" baseline="0" dirty="0" err="1" smtClean="0"/>
              <a:t>the</a:t>
            </a:r>
            <a:r>
              <a:rPr lang="es-ES" baseline="0" dirty="0" smtClean="0"/>
              <a:t> </a:t>
            </a:r>
            <a:r>
              <a:rPr lang="es-ES" baseline="0" dirty="0" err="1" smtClean="0"/>
              <a:t>probability</a:t>
            </a:r>
            <a:r>
              <a:rPr lang="es-ES" baseline="0" dirty="0" smtClean="0"/>
              <a:t> </a:t>
            </a:r>
            <a:r>
              <a:rPr lang="es-ES" baseline="0" dirty="0" err="1" smtClean="0"/>
              <a:t>that</a:t>
            </a:r>
            <a:r>
              <a:rPr lang="es-ES" baseline="0" dirty="0" smtClean="0"/>
              <a:t> he </a:t>
            </a:r>
            <a:r>
              <a:rPr lang="es-ES" baseline="0" dirty="0" err="1" smtClean="0"/>
              <a:t>benefits</a:t>
            </a:r>
            <a:r>
              <a:rPr lang="es-ES" baseline="0" dirty="0" smtClean="0"/>
              <a:t> </a:t>
            </a:r>
            <a:r>
              <a:rPr lang="es-ES" baseline="0" dirty="0" err="1" smtClean="0"/>
              <a:t>from</a:t>
            </a:r>
            <a:r>
              <a:rPr lang="es-ES" baseline="0" dirty="0" smtClean="0"/>
              <a:t> a </a:t>
            </a:r>
            <a:r>
              <a:rPr lang="es-ES" baseline="0" dirty="0" err="1" smtClean="0"/>
              <a:t>treatment</a:t>
            </a:r>
            <a:r>
              <a:rPr lang="es-ES" baseline="0" dirty="0" smtClean="0"/>
              <a:t> </a:t>
            </a:r>
            <a:r>
              <a:rPr lang="es-ES" baseline="0" dirty="0" err="1" smtClean="0"/>
              <a:t>will</a:t>
            </a:r>
            <a:r>
              <a:rPr lang="es-ES" baseline="0" dirty="0" smtClean="0"/>
              <a:t> be </a:t>
            </a:r>
            <a:r>
              <a:rPr lang="es-ES" baseline="0" dirty="0" err="1" smtClean="0"/>
              <a:t>one</a:t>
            </a:r>
            <a:r>
              <a:rPr lang="es-ES" baseline="0" dirty="0" smtClean="0"/>
              <a:t> </a:t>
            </a:r>
            <a:r>
              <a:rPr lang="es-ES" baseline="0" dirty="0" err="1" smtClean="0"/>
              <a:t>or</a:t>
            </a:r>
            <a:r>
              <a:rPr lang="es-ES" baseline="0" dirty="0" smtClean="0"/>
              <a:t> </a:t>
            </a:r>
            <a:r>
              <a:rPr lang="es-ES" baseline="0" dirty="0" err="1" smtClean="0"/>
              <a:t>another</a:t>
            </a:r>
            <a:r>
              <a:rPr lang="es-ES" baseline="0" dirty="0" smtClean="0"/>
              <a:t>. </a:t>
            </a:r>
            <a:r>
              <a:rPr lang="es-ES" baseline="0" dirty="0" err="1" smtClean="0"/>
              <a:t>Is</a:t>
            </a:r>
            <a:r>
              <a:rPr lang="es-ES" baseline="0" dirty="0" smtClean="0"/>
              <a:t> he similar </a:t>
            </a:r>
            <a:r>
              <a:rPr lang="es-ES" baseline="0" dirty="0" err="1" smtClean="0"/>
              <a:t>enough</a:t>
            </a:r>
            <a:r>
              <a:rPr lang="es-ES" baseline="0" dirty="0" smtClean="0"/>
              <a:t> to </a:t>
            </a:r>
            <a:r>
              <a:rPr lang="es-ES" baseline="0" dirty="0" err="1" smtClean="0"/>
              <a:t>the</a:t>
            </a:r>
            <a:r>
              <a:rPr lang="es-ES" baseline="0" dirty="0" smtClean="0"/>
              <a:t> </a:t>
            </a:r>
            <a:r>
              <a:rPr lang="es-ES" baseline="0" dirty="0" err="1" smtClean="0"/>
              <a:t>patients</a:t>
            </a:r>
            <a:r>
              <a:rPr lang="es-ES" baseline="0" dirty="0" smtClean="0"/>
              <a:t> </a:t>
            </a:r>
            <a:r>
              <a:rPr lang="es-ES" baseline="0" dirty="0" err="1" smtClean="0"/>
              <a:t>treated</a:t>
            </a:r>
            <a:r>
              <a:rPr lang="es-ES" baseline="0" dirty="0" smtClean="0"/>
              <a:t> in </a:t>
            </a:r>
            <a:r>
              <a:rPr lang="es-ES" baseline="0" dirty="0" err="1" smtClean="0"/>
              <a:t>the</a:t>
            </a:r>
            <a:r>
              <a:rPr lang="es-ES" baseline="0" dirty="0" smtClean="0"/>
              <a:t> trial to </a:t>
            </a:r>
            <a:r>
              <a:rPr lang="es-ES" baseline="0" dirty="0" err="1" smtClean="0"/>
              <a:t>benefit</a:t>
            </a:r>
            <a:r>
              <a:rPr lang="es-ES" baseline="0" dirty="0" smtClean="0"/>
              <a:t> </a:t>
            </a:r>
            <a:r>
              <a:rPr lang="es-ES" baseline="0" dirty="0" err="1" smtClean="0"/>
              <a:t>from</a:t>
            </a:r>
            <a:r>
              <a:rPr lang="es-ES" baseline="0" dirty="0" smtClean="0"/>
              <a:t> a </a:t>
            </a:r>
            <a:r>
              <a:rPr lang="es-ES" baseline="0" dirty="0" err="1" smtClean="0"/>
              <a:t>treatment</a:t>
            </a:r>
            <a:r>
              <a:rPr lang="es-ES" baseline="0" dirty="0" smtClean="0"/>
              <a:t> </a:t>
            </a:r>
            <a:r>
              <a:rPr lang="es-ES" baseline="0" dirty="0" err="1" smtClean="0"/>
              <a:t>just</a:t>
            </a:r>
            <a:r>
              <a:rPr lang="es-ES" baseline="0" dirty="0" smtClean="0"/>
              <a:t> </a:t>
            </a:r>
            <a:r>
              <a:rPr lang="es-ES" baseline="0" dirty="0" err="1" smtClean="0"/>
              <a:t>like</a:t>
            </a:r>
            <a:r>
              <a:rPr lang="es-ES" baseline="0" dirty="0" smtClean="0"/>
              <a:t> </a:t>
            </a:r>
            <a:r>
              <a:rPr lang="es-ES" baseline="0" dirty="0" err="1" smtClean="0"/>
              <a:t>they</a:t>
            </a:r>
            <a:r>
              <a:rPr lang="es-ES" baseline="0" dirty="0" smtClean="0"/>
              <a:t> </a:t>
            </a:r>
            <a:r>
              <a:rPr lang="es-ES" baseline="0" dirty="0" err="1" smtClean="0"/>
              <a:t>did</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FDBB7EB7-01E3-4824-B6F8-FF985A690902}" type="slidenum">
              <a:rPr lang="es-ES" smtClean="0"/>
              <a:t>19</a:t>
            </a:fld>
            <a:endParaRPr lang="es-ES"/>
          </a:p>
        </p:txBody>
      </p:sp>
    </p:spTree>
    <p:extLst>
      <p:ext uri="{BB962C8B-B14F-4D97-AF65-F5344CB8AC3E}">
        <p14:creationId xmlns:p14="http://schemas.microsoft.com/office/powerpoint/2010/main" val="4158111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However</a:t>
            </a:r>
            <a:r>
              <a:rPr lang="es-ES" dirty="0" smtClean="0"/>
              <a:t>, </a:t>
            </a:r>
            <a:r>
              <a:rPr lang="es-ES" dirty="0" err="1" smtClean="0"/>
              <a:t>this</a:t>
            </a:r>
            <a:r>
              <a:rPr lang="es-ES" dirty="0" smtClean="0"/>
              <a:t> </a:t>
            </a:r>
            <a:r>
              <a:rPr lang="es-ES" dirty="0" err="1" smtClean="0"/>
              <a:t>statistical</a:t>
            </a:r>
            <a:r>
              <a:rPr lang="es-ES" dirty="0" smtClean="0"/>
              <a:t> </a:t>
            </a:r>
            <a:r>
              <a:rPr lang="es-ES" dirty="0" err="1" smtClean="0"/>
              <a:t>definition</a:t>
            </a:r>
            <a:r>
              <a:rPr lang="es-ES" baseline="0" dirty="0" smtClean="0"/>
              <a:t> of </a:t>
            </a:r>
            <a:r>
              <a:rPr lang="es-ES" baseline="0" dirty="0" err="1" smtClean="0"/>
              <a:t>disease</a:t>
            </a:r>
            <a:r>
              <a:rPr lang="es-ES" baseline="0" dirty="0" smtClean="0"/>
              <a:t> </a:t>
            </a:r>
            <a:r>
              <a:rPr lang="es-ES" baseline="0" dirty="0" err="1" smtClean="0"/>
              <a:t>cannot</a:t>
            </a:r>
            <a:r>
              <a:rPr lang="es-ES" baseline="0" dirty="0" smtClean="0"/>
              <a:t> be complete </a:t>
            </a:r>
            <a:r>
              <a:rPr lang="es-ES" baseline="0" dirty="0" err="1" smtClean="0"/>
              <a:t>since</a:t>
            </a:r>
            <a:r>
              <a:rPr lang="es-ES" baseline="0" dirty="0" smtClean="0"/>
              <a:t> </a:t>
            </a:r>
            <a:r>
              <a:rPr lang="es-ES" baseline="0" dirty="0" err="1" smtClean="0"/>
              <a:t>there</a:t>
            </a:r>
            <a:r>
              <a:rPr lang="es-ES" baseline="0" dirty="0" smtClean="0"/>
              <a:t> are </a:t>
            </a:r>
            <a:r>
              <a:rPr lang="es-ES" baseline="0" dirty="0" err="1" smtClean="0"/>
              <a:t>two</a:t>
            </a:r>
            <a:r>
              <a:rPr lang="es-ES" baseline="0" dirty="0" smtClean="0"/>
              <a:t> </a:t>
            </a:r>
            <a:r>
              <a:rPr lang="es-ES" baseline="0" dirty="0" err="1" smtClean="0"/>
              <a:t>methodological</a:t>
            </a:r>
            <a:r>
              <a:rPr lang="es-ES" baseline="0" dirty="0" smtClean="0"/>
              <a:t> </a:t>
            </a:r>
            <a:r>
              <a:rPr lang="es-ES" baseline="0" dirty="0" err="1" smtClean="0"/>
              <a:t>dilemmas</a:t>
            </a:r>
            <a:r>
              <a:rPr lang="es-ES" baseline="0" dirty="0" smtClean="0"/>
              <a:t> </a:t>
            </a:r>
            <a:r>
              <a:rPr lang="es-ES" baseline="0" dirty="0" err="1" smtClean="0"/>
              <a:t>that</a:t>
            </a:r>
            <a:r>
              <a:rPr lang="es-ES" baseline="0" dirty="0" smtClean="0"/>
              <a:t> </a:t>
            </a:r>
            <a:r>
              <a:rPr lang="es-ES" baseline="0" dirty="0" err="1" smtClean="0"/>
              <a:t>require</a:t>
            </a:r>
            <a:r>
              <a:rPr lang="es-ES" baseline="0" dirty="0" smtClean="0"/>
              <a:t> </a:t>
            </a:r>
            <a:r>
              <a:rPr lang="es-ES" baseline="0" dirty="0" err="1" smtClean="0"/>
              <a:t>an</a:t>
            </a:r>
            <a:r>
              <a:rPr lang="es-ES" baseline="0" dirty="0" smtClean="0"/>
              <a:t> extra-</a:t>
            </a:r>
            <a:r>
              <a:rPr lang="es-ES" baseline="0" dirty="0" err="1" smtClean="0"/>
              <a:t>statistical</a:t>
            </a:r>
            <a:r>
              <a:rPr lang="es-ES" baseline="0" dirty="0" smtClean="0"/>
              <a:t> </a:t>
            </a:r>
            <a:r>
              <a:rPr lang="es-ES" baseline="0" dirty="0" err="1" smtClean="0"/>
              <a:t>solution</a:t>
            </a:r>
            <a:r>
              <a:rPr lang="es-ES" baseline="0" dirty="0" smtClean="0"/>
              <a:t>. </a:t>
            </a:r>
            <a:r>
              <a:rPr lang="es-ES" baseline="0" dirty="0" err="1" smtClean="0"/>
              <a:t>Underlying</a:t>
            </a:r>
            <a:r>
              <a:rPr lang="es-ES" baseline="0" dirty="0" smtClean="0"/>
              <a:t> </a:t>
            </a:r>
            <a:r>
              <a:rPr lang="es-ES" baseline="0" dirty="0" err="1" smtClean="0"/>
              <a:t>mild</a:t>
            </a:r>
            <a:r>
              <a:rPr lang="es-ES" baseline="0" dirty="0" smtClean="0"/>
              <a:t> </a:t>
            </a:r>
            <a:r>
              <a:rPr lang="es-ES" baseline="0" dirty="0" err="1" smtClean="0"/>
              <a:t>disease-mongering</a:t>
            </a:r>
            <a:r>
              <a:rPr lang="es-ES" baseline="0" dirty="0" smtClean="0"/>
              <a:t> </a:t>
            </a:r>
            <a:r>
              <a:rPr lang="es-ES" baseline="0" dirty="0" err="1" smtClean="0"/>
              <a:t>we</a:t>
            </a:r>
            <a:r>
              <a:rPr lang="es-ES" baseline="0" dirty="0" smtClean="0"/>
              <a:t> </a:t>
            </a:r>
            <a:r>
              <a:rPr lang="es-ES" baseline="0" dirty="0" err="1" smtClean="0"/>
              <a:t>find</a:t>
            </a:r>
            <a:r>
              <a:rPr lang="es-ES" baseline="0" dirty="0" smtClean="0"/>
              <a:t> </a:t>
            </a:r>
            <a:r>
              <a:rPr lang="es-ES" baseline="0" dirty="0" err="1" smtClean="0"/>
              <a:t>the</a:t>
            </a:r>
            <a:r>
              <a:rPr lang="es-ES" baseline="0" dirty="0" smtClean="0"/>
              <a:t> </a:t>
            </a:r>
            <a:r>
              <a:rPr lang="es-ES" baseline="0" dirty="0" err="1" smtClean="0"/>
              <a:t>reference</a:t>
            </a:r>
            <a:r>
              <a:rPr lang="es-ES" baseline="0" dirty="0" smtClean="0"/>
              <a:t> </a:t>
            </a:r>
            <a:r>
              <a:rPr lang="es-ES" baseline="0" dirty="0" err="1" smtClean="0"/>
              <a:t>class</a:t>
            </a:r>
            <a:r>
              <a:rPr lang="es-ES" baseline="0" dirty="0" smtClean="0"/>
              <a:t> </a:t>
            </a:r>
            <a:r>
              <a:rPr lang="es-ES" baseline="0" dirty="0" err="1" smtClean="0"/>
              <a:t>problem</a:t>
            </a:r>
            <a:r>
              <a:rPr lang="es-ES" baseline="0" dirty="0" smtClean="0"/>
              <a:t>: </a:t>
            </a:r>
            <a:r>
              <a:rPr lang="es-ES" baseline="0" dirty="0" err="1" smtClean="0"/>
              <a:t>depending</a:t>
            </a:r>
            <a:r>
              <a:rPr lang="es-ES" baseline="0" dirty="0" smtClean="0"/>
              <a:t> </a:t>
            </a:r>
            <a:r>
              <a:rPr lang="es-ES" baseline="0" dirty="0" err="1" smtClean="0"/>
              <a:t>on</a:t>
            </a:r>
            <a:r>
              <a:rPr lang="es-ES" baseline="0" dirty="0" smtClean="0"/>
              <a:t> </a:t>
            </a:r>
            <a:r>
              <a:rPr lang="es-ES" baseline="0" dirty="0" err="1" smtClean="0"/>
              <a:t>how</a:t>
            </a:r>
            <a:r>
              <a:rPr lang="es-ES" baseline="0" dirty="0" smtClean="0"/>
              <a:t> a </a:t>
            </a:r>
            <a:r>
              <a:rPr lang="es-ES" baseline="0" dirty="0" err="1" smtClean="0"/>
              <a:t>physician</a:t>
            </a:r>
            <a:r>
              <a:rPr lang="es-ES" baseline="0" dirty="0" smtClean="0"/>
              <a:t> </a:t>
            </a:r>
            <a:r>
              <a:rPr lang="es-ES" baseline="0" dirty="0" err="1" smtClean="0"/>
              <a:t>diagnoses</a:t>
            </a:r>
            <a:r>
              <a:rPr lang="es-ES" baseline="0" dirty="0" smtClean="0"/>
              <a:t> a </a:t>
            </a:r>
            <a:r>
              <a:rPr lang="es-ES" baseline="0" dirty="0" err="1" smtClean="0"/>
              <a:t>patient</a:t>
            </a:r>
            <a:r>
              <a:rPr lang="es-ES" baseline="0" dirty="0" smtClean="0"/>
              <a:t>, </a:t>
            </a:r>
            <a:r>
              <a:rPr lang="es-ES" baseline="0" dirty="0" err="1" smtClean="0"/>
              <a:t>the</a:t>
            </a:r>
            <a:r>
              <a:rPr lang="es-ES" baseline="0" dirty="0" smtClean="0"/>
              <a:t> </a:t>
            </a:r>
            <a:r>
              <a:rPr lang="es-ES" baseline="0" dirty="0" err="1" smtClean="0"/>
              <a:t>probability</a:t>
            </a:r>
            <a:r>
              <a:rPr lang="es-ES" baseline="0" dirty="0" smtClean="0"/>
              <a:t> </a:t>
            </a:r>
            <a:r>
              <a:rPr lang="es-ES" baseline="0" dirty="0" err="1" smtClean="0"/>
              <a:t>that</a:t>
            </a:r>
            <a:r>
              <a:rPr lang="es-ES" baseline="0" dirty="0" smtClean="0"/>
              <a:t> he </a:t>
            </a:r>
            <a:r>
              <a:rPr lang="es-ES" baseline="0" dirty="0" err="1" smtClean="0"/>
              <a:t>benefits</a:t>
            </a:r>
            <a:r>
              <a:rPr lang="es-ES" baseline="0" dirty="0" smtClean="0"/>
              <a:t> </a:t>
            </a:r>
            <a:r>
              <a:rPr lang="es-ES" baseline="0" dirty="0" err="1" smtClean="0"/>
              <a:t>from</a:t>
            </a:r>
            <a:r>
              <a:rPr lang="es-ES" baseline="0" dirty="0" smtClean="0"/>
              <a:t> a </a:t>
            </a:r>
            <a:r>
              <a:rPr lang="es-ES" baseline="0" dirty="0" err="1" smtClean="0"/>
              <a:t>treatment</a:t>
            </a:r>
            <a:r>
              <a:rPr lang="es-ES" baseline="0" dirty="0" smtClean="0"/>
              <a:t> </a:t>
            </a:r>
            <a:r>
              <a:rPr lang="es-ES" baseline="0" dirty="0" err="1" smtClean="0"/>
              <a:t>will</a:t>
            </a:r>
            <a:r>
              <a:rPr lang="es-ES" baseline="0" dirty="0" smtClean="0"/>
              <a:t> be </a:t>
            </a:r>
            <a:r>
              <a:rPr lang="es-ES" baseline="0" dirty="0" err="1" smtClean="0"/>
              <a:t>one</a:t>
            </a:r>
            <a:r>
              <a:rPr lang="es-ES" baseline="0" dirty="0" smtClean="0"/>
              <a:t> </a:t>
            </a:r>
            <a:r>
              <a:rPr lang="es-ES" baseline="0" dirty="0" err="1" smtClean="0"/>
              <a:t>or</a:t>
            </a:r>
            <a:r>
              <a:rPr lang="es-ES" baseline="0" dirty="0" smtClean="0"/>
              <a:t> </a:t>
            </a:r>
            <a:r>
              <a:rPr lang="es-ES" baseline="0" dirty="0" err="1" smtClean="0"/>
              <a:t>another</a:t>
            </a:r>
            <a:r>
              <a:rPr lang="es-ES" baseline="0" dirty="0" smtClean="0"/>
              <a:t>. </a:t>
            </a:r>
            <a:r>
              <a:rPr lang="es-ES" baseline="0" dirty="0" err="1" smtClean="0"/>
              <a:t>Is</a:t>
            </a:r>
            <a:r>
              <a:rPr lang="es-ES" baseline="0" dirty="0" smtClean="0"/>
              <a:t> he similar </a:t>
            </a:r>
            <a:r>
              <a:rPr lang="es-ES" baseline="0" dirty="0" err="1" smtClean="0"/>
              <a:t>enough</a:t>
            </a:r>
            <a:r>
              <a:rPr lang="es-ES" baseline="0" dirty="0" smtClean="0"/>
              <a:t> to </a:t>
            </a:r>
            <a:r>
              <a:rPr lang="es-ES" baseline="0" dirty="0" err="1" smtClean="0"/>
              <a:t>the</a:t>
            </a:r>
            <a:r>
              <a:rPr lang="es-ES" baseline="0" dirty="0" smtClean="0"/>
              <a:t> </a:t>
            </a:r>
            <a:r>
              <a:rPr lang="es-ES" baseline="0" dirty="0" err="1" smtClean="0"/>
              <a:t>patients</a:t>
            </a:r>
            <a:r>
              <a:rPr lang="es-ES" baseline="0" dirty="0" smtClean="0"/>
              <a:t> </a:t>
            </a:r>
            <a:r>
              <a:rPr lang="es-ES" baseline="0" dirty="0" err="1" smtClean="0"/>
              <a:t>treated</a:t>
            </a:r>
            <a:r>
              <a:rPr lang="es-ES" baseline="0" dirty="0" smtClean="0"/>
              <a:t> in </a:t>
            </a:r>
            <a:r>
              <a:rPr lang="es-ES" baseline="0" dirty="0" err="1" smtClean="0"/>
              <a:t>the</a:t>
            </a:r>
            <a:r>
              <a:rPr lang="es-ES" baseline="0" dirty="0" smtClean="0"/>
              <a:t> trial to </a:t>
            </a:r>
            <a:r>
              <a:rPr lang="es-ES" baseline="0" dirty="0" err="1" smtClean="0"/>
              <a:t>benefit</a:t>
            </a:r>
            <a:r>
              <a:rPr lang="es-ES" baseline="0" dirty="0" smtClean="0"/>
              <a:t> </a:t>
            </a:r>
            <a:r>
              <a:rPr lang="es-ES" baseline="0" dirty="0" err="1" smtClean="0"/>
              <a:t>from</a:t>
            </a:r>
            <a:r>
              <a:rPr lang="es-ES" baseline="0" dirty="0" smtClean="0"/>
              <a:t> a </a:t>
            </a:r>
            <a:r>
              <a:rPr lang="es-ES" baseline="0" dirty="0" err="1" smtClean="0"/>
              <a:t>treatment</a:t>
            </a:r>
            <a:r>
              <a:rPr lang="es-ES" baseline="0" dirty="0" smtClean="0"/>
              <a:t> </a:t>
            </a:r>
            <a:r>
              <a:rPr lang="es-ES" baseline="0" dirty="0" err="1" smtClean="0"/>
              <a:t>just</a:t>
            </a:r>
            <a:r>
              <a:rPr lang="es-ES" baseline="0" dirty="0" smtClean="0"/>
              <a:t> </a:t>
            </a:r>
            <a:r>
              <a:rPr lang="es-ES" baseline="0" dirty="0" err="1" smtClean="0"/>
              <a:t>like</a:t>
            </a:r>
            <a:r>
              <a:rPr lang="es-ES" baseline="0" dirty="0" smtClean="0"/>
              <a:t> </a:t>
            </a:r>
            <a:r>
              <a:rPr lang="es-ES" baseline="0" dirty="0" err="1" smtClean="0"/>
              <a:t>they</a:t>
            </a:r>
            <a:r>
              <a:rPr lang="es-ES" baseline="0" dirty="0" smtClean="0"/>
              <a:t> </a:t>
            </a:r>
            <a:r>
              <a:rPr lang="es-ES" baseline="0" dirty="0" err="1" smtClean="0"/>
              <a:t>did</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FDBB7EB7-01E3-4824-B6F8-FF985A690902}" type="slidenum">
              <a:rPr lang="es-ES" smtClean="0"/>
              <a:t>20</a:t>
            </a:fld>
            <a:endParaRPr lang="es-ES"/>
          </a:p>
        </p:txBody>
      </p:sp>
    </p:spTree>
    <p:extLst>
      <p:ext uri="{BB962C8B-B14F-4D97-AF65-F5344CB8AC3E}">
        <p14:creationId xmlns:p14="http://schemas.microsoft.com/office/powerpoint/2010/main" val="4158111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Recapitulating</a:t>
            </a:r>
            <a:r>
              <a:rPr lang="es-ES" baseline="0" dirty="0" smtClean="0"/>
              <a:t> </a:t>
            </a:r>
            <a:r>
              <a:rPr lang="es-ES" baseline="0" dirty="0" err="1" smtClean="0"/>
              <a:t>what</a:t>
            </a:r>
            <a:r>
              <a:rPr lang="es-ES" baseline="0" dirty="0" smtClean="0"/>
              <a:t> </a:t>
            </a:r>
            <a:r>
              <a:rPr lang="es-ES" baseline="0" dirty="0" err="1" smtClean="0"/>
              <a:t>i’ve</a:t>
            </a:r>
            <a:r>
              <a:rPr lang="es-ES" baseline="0" dirty="0" smtClean="0"/>
              <a:t> </a:t>
            </a:r>
            <a:r>
              <a:rPr lang="es-ES" baseline="0" dirty="0" err="1" smtClean="0"/>
              <a:t>said</a:t>
            </a:r>
            <a:r>
              <a:rPr lang="es-ES" baseline="0" dirty="0" smtClean="0"/>
              <a:t> so </a:t>
            </a:r>
            <a:r>
              <a:rPr lang="es-ES" baseline="0" dirty="0" err="1" smtClean="0"/>
              <a:t>far</a:t>
            </a:r>
            <a:r>
              <a:rPr lang="es-ES" baseline="0" dirty="0" smtClean="0"/>
              <a:t>, I </a:t>
            </a:r>
            <a:r>
              <a:rPr lang="es-ES" baseline="0" dirty="0" err="1" smtClean="0"/>
              <a:t>propose</a:t>
            </a:r>
            <a:r>
              <a:rPr lang="es-ES" baseline="0" dirty="0" smtClean="0"/>
              <a:t> </a:t>
            </a:r>
            <a:r>
              <a:rPr lang="es-ES" baseline="0" dirty="0" err="1" smtClean="0"/>
              <a:t>the</a:t>
            </a:r>
            <a:r>
              <a:rPr lang="es-ES" baseline="0" dirty="0" smtClean="0"/>
              <a:t> </a:t>
            </a:r>
            <a:r>
              <a:rPr lang="es-ES" baseline="0" dirty="0" err="1" smtClean="0"/>
              <a:t>following</a:t>
            </a:r>
            <a:r>
              <a:rPr lang="es-ES" baseline="0" dirty="0" smtClean="0"/>
              <a:t> </a:t>
            </a:r>
            <a:r>
              <a:rPr lang="es-ES" baseline="0" dirty="0" err="1" smtClean="0"/>
              <a:t>definition</a:t>
            </a:r>
            <a:r>
              <a:rPr lang="es-ES" baseline="0" dirty="0" smtClean="0"/>
              <a:t> of DM [*] DM </a:t>
            </a:r>
            <a:r>
              <a:rPr lang="es-ES" baseline="0" dirty="0" err="1" smtClean="0"/>
              <a:t>happens</a:t>
            </a:r>
            <a:r>
              <a:rPr lang="es-ES" baseline="0" dirty="0" smtClean="0"/>
              <a:t> </a:t>
            </a:r>
            <a:r>
              <a:rPr lang="es-ES" baseline="0" dirty="0" err="1" smtClean="0"/>
              <a:t>two</a:t>
            </a:r>
            <a:r>
              <a:rPr lang="es-ES" baseline="0" dirty="0" smtClean="0"/>
              <a:t> </a:t>
            </a:r>
            <a:r>
              <a:rPr lang="es-ES" baseline="0" dirty="0" err="1" smtClean="0"/>
              <a:t>ways</a:t>
            </a:r>
            <a:r>
              <a:rPr lang="es-ES" baseline="0" dirty="0" smtClean="0"/>
              <a:t>: </a:t>
            </a:r>
            <a:endParaRPr lang="es-ES" dirty="0"/>
          </a:p>
        </p:txBody>
      </p:sp>
      <p:sp>
        <p:nvSpPr>
          <p:cNvPr id="4" name="3 Marcador de número de diapositiva"/>
          <p:cNvSpPr>
            <a:spLocks noGrp="1"/>
          </p:cNvSpPr>
          <p:nvPr>
            <p:ph type="sldNum" sz="quarter" idx="10"/>
          </p:nvPr>
        </p:nvSpPr>
        <p:spPr/>
        <p:txBody>
          <a:bodyPr/>
          <a:lstStyle/>
          <a:p>
            <a:fld id="{FDBB7EB7-01E3-4824-B6F8-FF985A690902}" type="slidenum">
              <a:rPr lang="es-ES" smtClean="0"/>
              <a:t>21</a:t>
            </a:fld>
            <a:endParaRPr lang="es-ES"/>
          </a:p>
        </p:txBody>
      </p:sp>
    </p:spTree>
    <p:extLst>
      <p:ext uri="{BB962C8B-B14F-4D97-AF65-F5344CB8AC3E}">
        <p14:creationId xmlns:p14="http://schemas.microsoft.com/office/powerpoint/2010/main" val="3364504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I </a:t>
            </a:r>
            <a:r>
              <a:rPr lang="es-ES" dirty="0" err="1" smtClean="0"/>
              <a:t>contend</a:t>
            </a:r>
            <a:r>
              <a:rPr lang="es-ES" dirty="0" smtClean="0"/>
              <a:t> </a:t>
            </a:r>
            <a:r>
              <a:rPr lang="es-ES" dirty="0" err="1" smtClean="0"/>
              <a:t>that</a:t>
            </a:r>
            <a:r>
              <a:rPr lang="es-ES" dirty="0" smtClean="0"/>
              <a:t> </a:t>
            </a:r>
            <a:r>
              <a:rPr lang="es-ES" dirty="0" err="1" smtClean="0"/>
              <a:t>there</a:t>
            </a:r>
            <a:r>
              <a:rPr lang="es-ES" dirty="0" smtClean="0"/>
              <a:t> </a:t>
            </a:r>
            <a:r>
              <a:rPr lang="es-ES" dirty="0" err="1" smtClean="0"/>
              <a:t>is</a:t>
            </a:r>
            <a:r>
              <a:rPr lang="es-ES" dirty="0" smtClean="0"/>
              <a:t> no </a:t>
            </a:r>
            <a:r>
              <a:rPr lang="es-ES" dirty="0" err="1" smtClean="0"/>
              <a:t>purely</a:t>
            </a:r>
            <a:r>
              <a:rPr lang="es-ES" dirty="0" smtClean="0"/>
              <a:t> </a:t>
            </a:r>
            <a:r>
              <a:rPr lang="es-ES" dirty="0" err="1" smtClean="0"/>
              <a:t>statistical</a:t>
            </a:r>
            <a:r>
              <a:rPr lang="es-ES" dirty="0" smtClean="0"/>
              <a:t> </a:t>
            </a:r>
            <a:r>
              <a:rPr lang="es-ES" dirty="0" err="1" smtClean="0"/>
              <a:t>correction</a:t>
            </a:r>
            <a:r>
              <a:rPr lang="es-ES" dirty="0" smtClean="0"/>
              <a:t> </a:t>
            </a:r>
            <a:r>
              <a:rPr lang="es-ES" dirty="0" err="1" smtClean="0"/>
              <a:t>for</a:t>
            </a:r>
            <a:r>
              <a:rPr lang="es-ES" dirty="0" smtClean="0"/>
              <a:t> DM</a:t>
            </a:r>
            <a:r>
              <a:rPr lang="es-ES" baseline="0" dirty="0" smtClean="0"/>
              <a:t>, </a:t>
            </a:r>
            <a:r>
              <a:rPr lang="es-ES" baseline="0" dirty="0" err="1" smtClean="0"/>
              <a:t>since</a:t>
            </a:r>
            <a:r>
              <a:rPr lang="es-ES" baseline="0" dirty="0" smtClean="0"/>
              <a:t> </a:t>
            </a:r>
            <a:r>
              <a:rPr lang="es-ES" baseline="0" dirty="0" err="1" smtClean="0"/>
              <a:t>there</a:t>
            </a:r>
            <a:r>
              <a:rPr lang="es-ES" baseline="0" dirty="0" smtClean="0"/>
              <a:t> </a:t>
            </a:r>
            <a:r>
              <a:rPr lang="es-ES" baseline="0" dirty="0" err="1" smtClean="0"/>
              <a:t>is</a:t>
            </a:r>
            <a:r>
              <a:rPr lang="es-ES" baseline="0" dirty="0" smtClean="0"/>
              <a:t> no </a:t>
            </a:r>
            <a:r>
              <a:rPr lang="es-ES" baseline="0" dirty="0" err="1" smtClean="0"/>
              <a:t>statistical</a:t>
            </a:r>
            <a:r>
              <a:rPr lang="es-ES" baseline="0" dirty="0" smtClean="0"/>
              <a:t> </a:t>
            </a:r>
            <a:r>
              <a:rPr lang="es-ES" baseline="0" dirty="0" err="1" smtClean="0"/>
              <a:t>solution</a:t>
            </a:r>
            <a:r>
              <a:rPr lang="es-ES" baseline="0" dirty="0" smtClean="0"/>
              <a:t> </a:t>
            </a:r>
            <a:r>
              <a:rPr lang="es-ES" baseline="0" dirty="0" err="1" smtClean="0"/>
              <a:t>for</a:t>
            </a:r>
            <a:r>
              <a:rPr lang="es-ES" baseline="0" dirty="0" smtClean="0"/>
              <a:t> </a:t>
            </a:r>
            <a:r>
              <a:rPr lang="es-ES" baseline="0" dirty="0" err="1" smtClean="0"/>
              <a:t>the</a:t>
            </a:r>
            <a:r>
              <a:rPr lang="es-ES" baseline="0" dirty="0" smtClean="0"/>
              <a:t> </a:t>
            </a:r>
            <a:r>
              <a:rPr lang="es-ES" baseline="0" dirty="0" err="1" smtClean="0"/>
              <a:t>two</a:t>
            </a:r>
            <a:r>
              <a:rPr lang="es-ES" baseline="0" dirty="0" smtClean="0"/>
              <a:t> </a:t>
            </a:r>
            <a:r>
              <a:rPr lang="es-ES" baseline="0" dirty="0" err="1" smtClean="0"/>
              <a:t>methodological</a:t>
            </a:r>
            <a:r>
              <a:rPr lang="es-ES" baseline="0" dirty="0" smtClean="0"/>
              <a:t> </a:t>
            </a:r>
            <a:r>
              <a:rPr lang="es-ES" baseline="0" dirty="0" err="1" smtClean="0"/>
              <a:t>dilemmas</a:t>
            </a:r>
            <a:r>
              <a:rPr lang="es-ES" baseline="0" dirty="0" smtClean="0"/>
              <a:t> </a:t>
            </a:r>
            <a:r>
              <a:rPr lang="es-ES" baseline="0" dirty="0" err="1" smtClean="0"/>
              <a:t>on</a:t>
            </a:r>
            <a:r>
              <a:rPr lang="es-ES" baseline="0" dirty="0" smtClean="0"/>
              <a:t> </a:t>
            </a:r>
            <a:r>
              <a:rPr lang="es-ES" baseline="0" dirty="0" err="1" smtClean="0"/>
              <a:t>which</a:t>
            </a:r>
            <a:r>
              <a:rPr lang="es-ES" baseline="0" dirty="0" smtClean="0"/>
              <a:t> DM </a:t>
            </a:r>
            <a:r>
              <a:rPr lang="es-ES" baseline="0" dirty="0" err="1" smtClean="0"/>
              <a:t>hinges</a:t>
            </a:r>
            <a:r>
              <a:rPr lang="es-ES" baseline="0" dirty="0" smtClean="0"/>
              <a:t>. Of </a:t>
            </a:r>
            <a:r>
              <a:rPr lang="es-ES" baseline="0" dirty="0" err="1" smtClean="0"/>
              <a:t>course</a:t>
            </a:r>
            <a:r>
              <a:rPr lang="es-ES" baseline="0" dirty="0" smtClean="0"/>
              <a:t>, at </a:t>
            </a:r>
            <a:r>
              <a:rPr lang="es-ES" baseline="0" dirty="0" err="1" smtClean="0"/>
              <a:t>the</a:t>
            </a:r>
            <a:r>
              <a:rPr lang="es-ES" baseline="0" dirty="0" smtClean="0"/>
              <a:t> </a:t>
            </a:r>
            <a:r>
              <a:rPr lang="es-ES" baseline="0" dirty="0" err="1" smtClean="0"/>
              <a:t>end</a:t>
            </a:r>
            <a:r>
              <a:rPr lang="es-ES" baseline="0" dirty="0" smtClean="0"/>
              <a:t> of </a:t>
            </a:r>
            <a:r>
              <a:rPr lang="es-ES" baseline="0" dirty="0" err="1" smtClean="0"/>
              <a:t>my</a:t>
            </a:r>
            <a:r>
              <a:rPr lang="es-ES" baseline="0" dirty="0" smtClean="0"/>
              <a:t> </a:t>
            </a:r>
            <a:r>
              <a:rPr lang="es-ES" baseline="0" dirty="0" err="1" smtClean="0"/>
              <a:t>talk</a:t>
            </a:r>
            <a:r>
              <a:rPr lang="es-ES" baseline="0" dirty="0" smtClean="0"/>
              <a:t> I </a:t>
            </a:r>
            <a:r>
              <a:rPr lang="es-ES" baseline="0" dirty="0" err="1" smtClean="0"/>
              <a:t>will</a:t>
            </a:r>
            <a:r>
              <a:rPr lang="es-ES" baseline="0" dirty="0" smtClean="0"/>
              <a:t> </a:t>
            </a:r>
            <a:r>
              <a:rPr lang="es-ES" baseline="0" dirty="0" err="1" smtClean="0"/>
              <a:t>advocate</a:t>
            </a:r>
            <a:r>
              <a:rPr lang="es-ES" baseline="0" dirty="0" smtClean="0"/>
              <a:t> </a:t>
            </a:r>
            <a:r>
              <a:rPr lang="es-ES" baseline="0" dirty="0" err="1" smtClean="0"/>
              <a:t>some</a:t>
            </a:r>
            <a:r>
              <a:rPr lang="es-ES" baseline="0" dirty="0" smtClean="0"/>
              <a:t> extra-</a:t>
            </a:r>
            <a:r>
              <a:rPr lang="es-ES" baseline="0" dirty="0" err="1" smtClean="0"/>
              <a:t>statistical</a:t>
            </a:r>
            <a:r>
              <a:rPr lang="es-ES" baseline="0" dirty="0" smtClean="0"/>
              <a:t> </a:t>
            </a:r>
            <a:r>
              <a:rPr lang="es-ES" baseline="0" dirty="0" err="1" smtClean="0"/>
              <a:t>alternatives</a:t>
            </a:r>
            <a:r>
              <a:rPr lang="es-ES" baseline="0" dirty="0" smtClean="0"/>
              <a:t>. </a:t>
            </a:r>
            <a:r>
              <a:rPr lang="es-ES" baseline="0" dirty="0" err="1" smtClean="0"/>
              <a:t>But</a:t>
            </a:r>
            <a:r>
              <a:rPr lang="es-ES" baseline="0" dirty="0" smtClean="0"/>
              <a:t> </a:t>
            </a:r>
            <a:r>
              <a:rPr lang="es-ES" baseline="0" dirty="0" err="1" smtClean="0"/>
              <a:t>before</a:t>
            </a:r>
            <a:r>
              <a:rPr lang="es-ES" baseline="0" dirty="0" smtClean="0"/>
              <a:t> I </a:t>
            </a:r>
            <a:r>
              <a:rPr lang="es-ES" baseline="0" dirty="0" err="1" smtClean="0"/>
              <a:t>get</a:t>
            </a:r>
            <a:r>
              <a:rPr lang="es-ES" baseline="0" dirty="0" smtClean="0"/>
              <a:t> </a:t>
            </a:r>
            <a:r>
              <a:rPr lang="es-ES" baseline="0" dirty="0" err="1" smtClean="0"/>
              <a:t>there</a:t>
            </a:r>
            <a:r>
              <a:rPr lang="es-ES" baseline="0" dirty="0" smtClean="0"/>
              <a:t>, </a:t>
            </a:r>
            <a:r>
              <a:rPr lang="es-ES" baseline="0" dirty="0" err="1" smtClean="0"/>
              <a:t>let</a:t>
            </a:r>
            <a:r>
              <a:rPr lang="es-ES" baseline="0" dirty="0" smtClean="0"/>
              <a:t> me </a:t>
            </a:r>
            <a:r>
              <a:rPr lang="es-ES" baseline="0" dirty="0" err="1" smtClean="0"/>
              <a:t>now</a:t>
            </a:r>
            <a:r>
              <a:rPr lang="es-ES" baseline="0" dirty="0" smtClean="0"/>
              <a:t> </a:t>
            </a:r>
            <a:r>
              <a:rPr lang="es-ES" baseline="0" dirty="0" err="1" smtClean="0"/>
              <a:t>illustrate</a:t>
            </a:r>
            <a:r>
              <a:rPr lang="es-ES" baseline="0" dirty="0" smtClean="0"/>
              <a:t> </a:t>
            </a:r>
            <a:r>
              <a:rPr lang="es-ES" baseline="0" dirty="0" err="1" smtClean="0"/>
              <a:t>both</a:t>
            </a:r>
            <a:r>
              <a:rPr lang="es-ES" baseline="0" dirty="0" smtClean="0"/>
              <a:t> </a:t>
            </a:r>
            <a:r>
              <a:rPr lang="es-ES" baseline="0" dirty="0" err="1" smtClean="0"/>
              <a:t>types</a:t>
            </a:r>
            <a:r>
              <a:rPr lang="es-ES" baseline="0" dirty="0" smtClean="0"/>
              <a:t> of DM </a:t>
            </a:r>
            <a:r>
              <a:rPr lang="es-ES" baseline="0" dirty="0" err="1" smtClean="0"/>
              <a:t>with</a:t>
            </a:r>
            <a:r>
              <a:rPr lang="es-ES" baseline="0" dirty="0" smtClean="0"/>
              <a:t> a </a:t>
            </a:r>
            <a:r>
              <a:rPr lang="es-ES" baseline="0" dirty="0" err="1" smtClean="0"/>
              <a:t>couple</a:t>
            </a:r>
            <a:r>
              <a:rPr lang="es-ES" baseline="0" dirty="0" smtClean="0"/>
              <a:t> of short case-</a:t>
            </a:r>
            <a:r>
              <a:rPr lang="es-ES" baseline="0" dirty="0" err="1" smtClean="0"/>
              <a:t>studies</a:t>
            </a:r>
            <a:endParaRPr lang="es-ES" dirty="0"/>
          </a:p>
        </p:txBody>
      </p:sp>
      <p:sp>
        <p:nvSpPr>
          <p:cNvPr id="4" name="3 Marcador de número de diapositiva"/>
          <p:cNvSpPr>
            <a:spLocks noGrp="1"/>
          </p:cNvSpPr>
          <p:nvPr>
            <p:ph type="sldNum" sz="quarter" idx="10"/>
          </p:nvPr>
        </p:nvSpPr>
        <p:spPr/>
        <p:txBody>
          <a:bodyPr/>
          <a:lstStyle/>
          <a:p>
            <a:fld id="{FDBB7EB7-01E3-4824-B6F8-FF985A690902}" type="slidenum">
              <a:rPr lang="es-ES" smtClean="0"/>
              <a:t>22</a:t>
            </a:fld>
            <a:endParaRPr lang="es-ES"/>
          </a:p>
        </p:txBody>
      </p:sp>
    </p:spTree>
    <p:extLst>
      <p:ext uri="{BB962C8B-B14F-4D97-AF65-F5344CB8AC3E}">
        <p14:creationId xmlns:p14="http://schemas.microsoft.com/office/powerpoint/2010/main" val="3730358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I</a:t>
            </a:r>
            <a:r>
              <a:rPr lang="es-ES" baseline="0" dirty="0" smtClean="0"/>
              <a:t> </a:t>
            </a:r>
            <a:r>
              <a:rPr lang="es-ES" baseline="0" dirty="0" err="1" smtClean="0"/>
              <a:t>will</a:t>
            </a:r>
            <a:r>
              <a:rPr lang="es-ES" baseline="0" dirty="0" smtClean="0"/>
              <a:t> </a:t>
            </a:r>
            <a:r>
              <a:rPr lang="es-ES" baseline="0" dirty="0" err="1" smtClean="0"/>
              <a:t>illustrate</a:t>
            </a:r>
            <a:r>
              <a:rPr lang="es-ES" baseline="0" dirty="0" smtClean="0"/>
              <a:t> </a:t>
            </a:r>
            <a:r>
              <a:rPr lang="es-ES" baseline="0" dirty="0" err="1" smtClean="0"/>
              <a:t>mild-disease</a:t>
            </a:r>
            <a:r>
              <a:rPr lang="es-ES" baseline="0" dirty="0" smtClean="0"/>
              <a:t> </a:t>
            </a:r>
            <a:r>
              <a:rPr lang="es-ES" baseline="0" dirty="0" err="1" smtClean="0"/>
              <a:t>mongering</a:t>
            </a:r>
            <a:r>
              <a:rPr lang="es-ES" baseline="0" dirty="0" smtClean="0"/>
              <a:t> </a:t>
            </a:r>
            <a:r>
              <a:rPr lang="es-ES" baseline="0" dirty="0" err="1" smtClean="0"/>
              <a:t>with</a:t>
            </a:r>
            <a:r>
              <a:rPr lang="es-ES" baseline="0" dirty="0" smtClean="0"/>
              <a:t> </a:t>
            </a:r>
            <a:r>
              <a:rPr lang="es-ES" baseline="0" dirty="0" err="1" smtClean="0"/>
              <a:t>the</a:t>
            </a:r>
            <a:r>
              <a:rPr lang="es-ES" baseline="0" dirty="0" smtClean="0"/>
              <a:t> marketing of Valium, a </a:t>
            </a:r>
            <a:r>
              <a:rPr lang="es-ES" baseline="0" dirty="0" err="1" smtClean="0"/>
              <a:t>tranquilizer</a:t>
            </a:r>
            <a:r>
              <a:rPr lang="es-ES" baseline="0" dirty="0" smtClean="0"/>
              <a:t> </a:t>
            </a:r>
            <a:r>
              <a:rPr lang="es-ES" baseline="0" dirty="0" err="1" smtClean="0"/>
              <a:t>targeting</a:t>
            </a:r>
            <a:r>
              <a:rPr lang="es-ES" baseline="0" dirty="0" smtClean="0"/>
              <a:t> </a:t>
            </a:r>
            <a:r>
              <a:rPr lang="es-ES" baseline="0" dirty="0" err="1" smtClean="0"/>
              <a:t>anxiety</a:t>
            </a:r>
            <a:r>
              <a:rPr lang="es-ES" baseline="0" dirty="0" smtClean="0"/>
              <a:t> </a:t>
            </a:r>
            <a:r>
              <a:rPr lang="es-ES" baseline="0" dirty="0" err="1" smtClean="0"/>
              <a:t>that</a:t>
            </a:r>
            <a:r>
              <a:rPr lang="es-ES" baseline="0" dirty="0" smtClean="0"/>
              <a:t> </a:t>
            </a:r>
            <a:r>
              <a:rPr lang="es-ES" baseline="0" dirty="0" err="1" smtClean="0"/>
              <a:t>was</a:t>
            </a:r>
            <a:r>
              <a:rPr lang="es-ES" baseline="0" dirty="0" smtClean="0"/>
              <a:t> </a:t>
            </a:r>
            <a:r>
              <a:rPr lang="es-ES" baseline="0" dirty="0" err="1" smtClean="0"/>
              <a:t>tested</a:t>
            </a:r>
            <a:r>
              <a:rPr lang="es-ES" baseline="0" dirty="0" smtClean="0"/>
              <a:t> </a:t>
            </a:r>
            <a:r>
              <a:rPr lang="es-ES" baseline="0" dirty="0" err="1" smtClean="0"/>
              <a:t>on</a:t>
            </a:r>
            <a:r>
              <a:rPr lang="es-ES" baseline="0" dirty="0" smtClean="0"/>
              <a:t> </a:t>
            </a:r>
            <a:r>
              <a:rPr lang="es-ES" baseline="0" dirty="0" err="1" smtClean="0"/>
              <a:t>very</a:t>
            </a:r>
            <a:r>
              <a:rPr lang="es-ES" baseline="0" dirty="0" smtClean="0"/>
              <a:t> </a:t>
            </a:r>
            <a:r>
              <a:rPr lang="es-ES" baseline="0" dirty="0" err="1" smtClean="0"/>
              <a:t>restrictive</a:t>
            </a:r>
            <a:r>
              <a:rPr lang="es-ES" baseline="0" dirty="0" smtClean="0"/>
              <a:t> </a:t>
            </a:r>
            <a:r>
              <a:rPr lang="es-ES" baseline="0" dirty="0" err="1" smtClean="0"/>
              <a:t>groups</a:t>
            </a:r>
            <a:r>
              <a:rPr lang="es-ES" baseline="0" dirty="0" smtClean="0"/>
              <a:t> of </a:t>
            </a:r>
            <a:r>
              <a:rPr lang="es-ES" baseline="0" dirty="0" err="1" smtClean="0"/>
              <a:t>people</a:t>
            </a:r>
            <a:r>
              <a:rPr lang="es-ES" baseline="0" dirty="0" smtClean="0"/>
              <a:t> and </a:t>
            </a:r>
            <a:r>
              <a:rPr lang="es-ES" baseline="0" dirty="0" err="1" smtClean="0"/>
              <a:t>then</a:t>
            </a:r>
            <a:r>
              <a:rPr lang="es-ES" baseline="0" dirty="0" smtClean="0"/>
              <a:t> </a:t>
            </a:r>
            <a:r>
              <a:rPr lang="es-ES" baseline="0" dirty="0" err="1" smtClean="0"/>
              <a:t>promoted</a:t>
            </a:r>
            <a:r>
              <a:rPr lang="es-ES" baseline="0" dirty="0" smtClean="0"/>
              <a:t> as a catch-</a:t>
            </a:r>
            <a:r>
              <a:rPr lang="es-ES" baseline="0" dirty="0" err="1" smtClean="0"/>
              <a:t>all</a:t>
            </a:r>
            <a:r>
              <a:rPr lang="es-ES" baseline="0" dirty="0" smtClean="0"/>
              <a:t> </a:t>
            </a:r>
            <a:r>
              <a:rPr lang="es-ES" baseline="0" dirty="0" err="1" smtClean="0"/>
              <a:t>drug</a:t>
            </a:r>
            <a:r>
              <a:rPr lang="es-ES" baseline="0" dirty="0" smtClean="0"/>
              <a:t> </a:t>
            </a:r>
            <a:r>
              <a:rPr lang="es-ES" baseline="0" dirty="0" err="1" smtClean="0"/>
              <a:t>for</a:t>
            </a:r>
            <a:r>
              <a:rPr lang="es-ES" baseline="0" dirty="0" smtClean="0"/>
              <a:t> </a:t>
            </a:r>
            <a:r>
              <a:rPr lang="es-ES" baseline="0" dirty="0" err="1" smtClean="0"/>
              <a:t>the</a:t>
            </a:r>
            <a:r>
              <a:rPr lang="es-ES" baseline="0" dirty="0" smtClean="0"/>
              <a:t> general </a:t>
            </a:r>
            <a:r>
              <a:rPr lang="es-ES" baseline="0" dirty="0" err="1" smtClean="0"/>
              <a:t>population</a:t>
            </a:r>
            <a:r>
              <a:rPr lang="es-ES" baseline="0" dirty="0" smtClean="0"/>
              <a:t>.</a:t>
            </a:r>
          </a:p>
          <a:p>
            <a:r>
              <a:rPr lang="es-ES" baseline="0" dirty="0" smtClean="0"/>
              <a:t/>
            </a:r>
            <a:br>
              <a:rPr lang="es-ES" baseline="0" dirty="0" smtClean="0"/>
            </a:br>
            <a:r>
              <a:rPr lang="es-ES" baseline="0" dirty="0" smtClean="0"/>
              <a:t>As </a:t>
            </a:r>
            <a:r>
              <a:rPr lang="es-ES" baseline="0" dirty="0" err="1" smtClean="0"/>
              <a:t>for</a:t>
            </a:r>
            <a:r>
              <a:rPr lang="es-ES" baseline="0" dirty="0" smtClean="0"/>
              <a:t> </a:t>
            </a:r>
            <a:r>
              <a:rPr lang="es-ES" baseline="0" dirty="0" err="1" smtClean="0"/>
              <a:t>strong</a:t>
            </a:r>
            <a:r>
              <a:rPr lang="es-ES" baseline="0" dirty="0" smtClean="0"/>
              <a:t> DM, I </a:t>
            </a:r>
            <a:r>
              <a:rPr lang="es-ES" baseline="0" dirty="0" err="1" smtClean="0"/>
              <a:t>will</a:t>
            </a:r>
            <a:r>
              <a:rPr lang="es-ES" baseline="0" dirty="0" smtClean="0"/>
              <a:t> </a:t>
            </a:r>
            <a:r>
              <a:rPr lang="es-ES" baseline="0" dirty="0" err="1" smtClean="0"/>
              <a:t>illustrate</a:t>
            </a:r>
            <a:r>
              <a:rPr lang="es-ES" baseline="0" dirty="0" smtClean="0"/>
              <a:t> </a:t>
            </a:r>
            <a:r>
              <a:rPr lang="es-ES" baseline="0" dirty="0" err="1" smtClean="0"/>
              <a:t>it</a:t>
            </a:r>
            <a:r>
              <a:rPr lang="es-ES" baseline="0" dirty="0" smtClean="0"/>
              <a:t> </a:t>
            </a:r>
            <a:r>
              <a:rPr lang="es-ES" baseline="0" dirty="0" err="1" smtClean="0"/>
              <a:t>with</a:t>
            </a:r>
            <a:r>
              <a:rPr lang="es-ES" baseline="0" dirty="0" smtClean="0"/>
              <a:t> </a:t>
            </a:r>
            <a:r>
              <a:rPr lang="es-ES" baseline="0" dirty="0" err="1" smtClean="0"/>
              <a:t>the</a:t>
            </a:r>
            <a:r>
              <a:rPr lang="es-ES" baseline="0" dirty="0" smtClean="0"/>
              <a:t> </a:t>
            </a:r>
            <a:r>
              <a:rPr lang="es-ES" baseline="0" dirty="0" err="1" smtClean="0"/>
              <a:t>treatment</a:t>
            </a:r>
            <a:r>
              <a:rPr lang="es-ES" baseline="0" dirty="0" smtClean="0"/>
              <a:t> of </a:t>
            </a:r>
            <a:r>
              <a:rPr lang="es-ES" baseline="0" dirty="0" err="1" smtClean="0"/>
              <a:t>hypercholesterolemia</a:t>
            </a:r>
            <a:r>
              <a:rPr lang="es-ES" baseline="0" dirty="0" smtClean="0"/>
              <a:t> </a:t>
            </a:r>
            <a:r>
              <a:rPr lang="es-ES" baseline="0" dirty="0" err="1" smtClean="0"/>
              <a:t>with</a:t>
            </a:r>
            <a:r>
              <a:rPr lang="es-ES" baseline="0" dirty="0" smtClean="0"/>
              <a:t> </a:t>
            </a:r>
            <a:r>
              <a:rPr lang="es-ES" baseline="0" dirty="0" err="1" smtClean="0"/>
              <a:t>statins</a:t>
            </a:r>
            <a:r>
              <a:rPr lang="es-ES" baseline="0" dirty="0" smtClean="0"/>
              <a:t>, </a:t>
            </a:r>
            <a:r>
              <a:rPr lang="es-ES" baseline="0" dirty="0" err="1" smtClean="0"/>
              <a:t>targetting</a:t>
            </a:r>
            <a:r>
              <a:rPr lang="es-ES" baseline="0" dirty="0" smtClean="0"/>
              <a:t> </a:t>
            </a:r>
            <a:r>
              <a:rPr lang="es-ES" baseline="0" dirty="0" err="1" smtClean="0"/>
              <a:t>bigger</a:t>
            </a:r>
            <a:r>
              <a:rPr lang="es-ES" baseline="0" dirty="0" smtClean="0"/>
              <a:t> and </a:t>
            </a:r>
            <a:r>
              <a:rPr lang="es-ES" baseline="0" dirty="0" err="1" smtClean="0"/>
              <a:t>bigger</a:t>
            </a:r>
            <a:r>
              <a:rPr lang="es-ES" baseline="0" dirty="0" smtClean="0"/>
              <a:t> </a:t>
            </a:r>
            <a:r>
              <a:rPr lang="es-ES" baseline="0" dirty="0" err="1" smtClean="0"/>
              <a:t>groups</a:t>
            </a:r>
            <a:r>
              <a:rPr lang="es-ES" baseline="0" dirty="0" smtClean="0"/>
              <a:t> of </a:t>
            </a:r>
            <a:r>
              <a:rPr lang="es-ES" baseline="0" dirty="0" err="1" smtClean="0"/>
              <a:t>patients</a:t>
            </a:r>
            <a:r>
              <a:rPr lang="es-ES" baseline="0" dirty="0" smtClean="0"/>
              <a:t> in </a:t>
            </a:r>
            <a:r>
              <a:rPr lang="es-ES" baseline="0" dirty="0" err="1" smtClean="0"/>
              <a:t>trials</a:t>
            </a:r>
            <a:endParaRPr lang="es-ES" dirty="0"/>
          </a:p>
        </p:txBody>
      </p:sp>
      <p:sp>
        <p:nvSpPr>
          <p:cNvPr id="4" name="3 Marcador de número de diapositiva"/>
          <p:cNvSpPr>
            <a:spLocks noGrp="1"/>
          </p:cNvSpPr>
          <p:nvPr>
            <p:ph type="sldNum" sz="quarter" idx="10"/>
          </p:nvPr>
        </p:nvSpPr>
        <p:spPr/>
        <p:txBody>
          <a:bodyPr/>
          <a:lstStyle/>
          <a:p>
            <a:fld id="{FDBB7EB7-01E3-4824-B6F8-FF985A690902}" type="slidenum">
              <a:rPr lang="es-ES" smtClean="0"/>
              <a:t>23</a:t>
            </a:fld>
            <a:endParaRPr lang="es-ES"/>
          </a:p>
        </p:txBody>
      </p:sp>
    </p:spTree>
    <p:extLst>
      <p:ext uri="{BB962C8B-B14F-4D97-AF65-F5344CB8AC3E}">
        <p14:creationId xmlns:p14="http://schemas.microsoft.com/office/powerpoint/2010/main" val="455155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Why</a:t>
            </a:r>
            <a:r>
              <a:rPr lang="es-ES" baseline="0" dirty="0" smtClean="0"/>
              <a:t> </a:t>
            </a:r>
            <a:r>
              <a:rPr lang="es-ES" baseline="0" dirty="0" err="1" smtClean="0"/>
              <a:t>would</a:t>
            </a:r>
            <a:r>
              <a:rPr lang="es-ES" baseline="0" dirty="0" smtClean="0"/>
              <a:t> a liberal </a:t>
            </a:r>
            <a:r>
              <a:rPr lang="es-ES" baseline="0" dirty="0" err="1" smtClean="0"/>
              <a:t>want</a:t>
            </a:r>
            <a:r>
              <a:rPr lang="es-ES" baseline="0" dirty="0" smtClean="0"/>
              <a:t> </a:t>
            </a:r>
            <a:r>
              <a:rPr lang="es-ES" baseline="0" dirty="0" err="1" smtClean="0"/>
              <a:t>pharmaceutical</a:t>
            </a:r>
            <a:r>
              <a:rPr lang="es-ES" baseline="0" dirty="0" smtClean="0"/>
              <a:t> </a:t>
            </a:r>
            <a:r>
              <a:rPr lang="es-ES" baseline="0" dirty="0" err="1" smtClean="0"/>
              <a:t>regulation</a:t>
            </a:r>
            <a:r>
              <a:rPr lang="es-ES" baseline="0" dirty="0" smtClean="0"/>
              <a:t>? </a:t>
            </a:r>
            <a:r>
              <a:rPr lang="es-ES" baseline="0" dirty="0" err="1" smtClean="0"/>
              <a:t>Broadly</a:t>
            </a:r>
            <a:r>
              <a:rPr lang="es-ES" baseline="0" dirty="0" smtClean="0"/>
              <a:t> </a:t>
            </a:r>
            <a:r>
              <a:rPr lang="es-ES" baseline="0" dirty="0" err="1" smtClean="0"/>
              <a:t>speaking</a:t>
            </a:r>
            <a:r>
              <a:rPr lang="es-ES" baseline="0" dirty="0" smtClean="0"/>
              <a:t>, </a:t>
            </a:r>
            <a:r>
              <a:rPr lang="es-ES" baseline="0" dirty="0" err="1" smtClean="0"/>
              <a:t>liberals</a:t>
            </a:r>
            <a:r>
              <a:rPr lang="es-ES" baseline="0" dirty="0" smtClean="0"/>
              <a:t> </a:t>
            </a:r>
            <a:r>
              <a:rPr lang="es-ES" baseline="0" dirty="0" err="1" smtClean="0"/>
              <a:t>want</a:t>
            </a:r>
            <a:r>
              <a:rPr lang="es-ES" baseline="0" dirty="0" smtClean="0"/>
              <a:t> </a:t>
            </a:r>
            <a:r>
              <a:rPr lang="es-ES" baseline="0" dirty="0" err="1" smtClean="0"/>
              <a:t>markets</a:t>
            </a:r>
            <a:r>
              <a:rPr lang="es-ES" baseline="0" dirty="0" smtClean="0"/>
              <a:t> and </a:t>
            </a:r>
            <a:r>
              <a:rPr lang="es-ES" baseline="0" dirty="0" err="1" smtClean="0"/>
              <a:t>drug</a:t>
            </a:r>
            <a:r>
              <a:rPr lang="es-ES" baseline="0" dirty="0" smtClean="0"/>
              <a:t> </a:t>
            </a:r>
            <a:r>
              <a:rPr lang="es-ES" baseline="0" dirty="0" err="1" smtClean="0"/>
              <a:t>markets</a:t>
            </a:r>
            <a:r>
              <a:rPr lang="es-ES" baseline="0" dirty="0" smtClean="0"/>
              <a:t> </a:t>
            </a:r>
            <a:r>
              <a:rPr lang="es-ES" baseline="0" dirty="0" err="1" smtClean="0"/>
              <a:t>may</a:t>
            </a:r>
            <a:r>
              <a:rPr lang="es-ES" baseline="0" dirty="0" smtClean="0"/>
              <a:t> </a:t>
            </a:r>
            <a:r>
              <a:rPr lang="es-ES" baseline="0" dirty="0" err="1" smtClean="0"/>
              <a:t>crumble</a:t>
            </a:r>
            <a:r>
              <a:rPr lang="es-ES" baseline="0" dirty="0" smtClean="0"/>
              <a:t> </a:t>
            </a:r>
            <a:r>
              <a:rPr lang="es-ES" baseline="0" dirty="0" err="1" smtClean="0"/>
              <a:t>if</a:t>
            </a:r>
            <a:r>
              <a:rPr lang="es-ES" baseline="0" dirty="0" smtClean="0"/>
              <a:t> </a:t>
            </a:r>
            <a:r>
              <a:rPr lang="es-ES" baseline="0" dirty="0" err="1" smtClean="0"/>
              <a:t>unsupervised</a:t>
            </a:r>
            <a:r>
              <a:rPr lang="es-ES" baseline="0" dirty="0" smtClean="0"/>
              <a:t>: </a:t>
            </a:r>
            <a:r>
              <a:rPr lang="es-ES" baseline="0" dirty="0" err="1" smtClean="0"/>
              <a:t>consumers</a:t>
            </a:r>
            <a:r>
              <a:rPr lang="es-ES" baseline="0" dirty="0" smtClean="0"/>
              <a:t> </a:t>
            </a:r>
            <a:r>
              <a:rPr lang="es-ES" baseline="0" dirty="0" err="1" smtClean="0"/>
              <a:t>cannot</a:t>
            </a:r>
            <a:r>
              <a:rPr lang="es-ES" baseline="0" dirty="0" smtClean="0"/>
              <a:t> </a:t>
            </a:r>
            <a:r>
              <a:rPr lang="es-ES" baseline="0" dirty="0" err="1" smtClean="0"/>
              <a:t>tell</a:t>
            </a:r>
            <a:r>
              <a:rPr lang="es-ES" baseline="0" dirty="0" smtClean="0"/>
              <a:t> </a:t>
            </a:r>
            <a:r>
              <a:rPr lang="es-ES" baseline="0" dirty="0" err="1" smtClean="0"/>
              <a:t>on</a:t>
            </a:r>
            <a:r>
              <a:rPr lang="es-ES" baseline="0" dirty="0" smtClean="0"/>
              <a:t> </a:t>
            </a:r>
            <a:r>
              <a:rPr lang="es-ES" baseline="0" dirty="0" err="1" smtClean="0"/>
              <a:t>their</a:t>
            </a:r>
            <a:r>
              <a:rPr lang="es-ES" baseline="0" dirty="0" smtClean="0"/>
              <a:t> </a:t>
            </a:r>
            <a:r>
              <a:rPr lang="es-ES" baseline="0" dirty="0" err="1" smtClean="0"/>
              <a:t>own</a:t>
            </a:r>
            <a:r>
              <a:rPr lang="es-ES" baseline="0" dirty="0" smtClean="0"/>
              <a:t> </a:t>
            </a:r>
            <a:r>
              <a:rPr lang="es-ES" baseline="0" dirty="0" err="1" smtClean="0"/>
              <a:t>whether</a:t>
            </a:r>
            <a:r>
              <a:rPr lang="es-ES" baseline="0" dirty="0" smtClean="0"/>
              <a:t> a </a:t>
            </a:r>
            <a:r>
              <a:rPr lang="es-ES" baseline="0" dirty="0" err="1" smtClean="0"/>
              <a:t>drug</a:t>
            </a:r>
            <a:r>
              <a:rPr lang="es-ES" baseline="0" dirty="0" smtClean="0"/>
              <a:t> </a:t>
            </a:r>
            <a:r>
              <a:rPr lang="es-ES" baseline="0" dirty="0" err="1" smtClean="0"/>
              <a:t>is</a:t>
            </a:r>
            <a:r>
              <a:rPr lang="es-ES" baseline="0" dirty="0" smtClean="0"/>
              <a:t> </a:t>
            </a:r>
            <a:r>
              <a:rPr lang="es-ES" baseline="0" dirty="0" err="1" smtClean="0"/>
              <a:t>good</a:t>
            </a:r>
            <a:r>
              <a:rPr lang="es-ES" baseline="0" dirty="0" smtClean="0"/>
              <a:t> </a:t>
            </a:r>
            <a:r>
              <a:rPr lang="es-ES" baseline="0" dirty="0" err="1" smtClean="0"/>
              <a:t>by</a:t>
            </a:r>
            <a:r>
              <a:rPr lang="es-ES" baseline="0" dirty="0" smtClean="0"/>
              <a:t> </a:t>
            </a:r>
            <a:r>
              <a:rPr lang="es-ES" baseline="0" dirty="0" err="1" smtClean="0"/>
              <a:t>how</a:t>
            </a:r>
            <a:r>
              <a:rPr lang="es-ES" baseline="0" dirty="0" smtClean="0"/>
              <a:t> </a:t>
            </a:r>
            <a:r>
              <a:rPr lang="es-ES" baseline="0" dirty="0" err="1" smtClean="0"/>
              <a:t>it</a:t>
            </a:r>
            <a:r>
              <a:rPr lang="es-ES" baseline="0" dirty="0" smtClean="0"/>
              <a:t> looks </a:t>
            </a:r>
            <a:r>
              <a:rPr lang="es-ES" baseline="0" dirty="0" err="1" smtClean="0"/>
              <a:t>or</a:t>
            </a:r>
            <a:r>
              <a:rPr lang="es-ES" baseline="0" dirty="0" smtClean="0"/>
              <a:t> </a:t>
            </a:r>
            <a:r>
              <a:rPr lang="es-ES" baseline="0" dirty="0" err="1" smtClean="0"/>
              <a:t>how</a:t>
            </a:r>
            <a:r>
              <a:rPr lang="es-ES" baseline="0" dirty="0" smtClean="0"/>
              <a:t> </a:t>
            </a:r>
            <a:r>
              <a:rPr lang="es-ES" baseline="0" dirty="0" err="1" smtClean="0"/>
              <a:t>it</a:t>
            </a:r>
            <a:r>
              <a:rPr lang="es-ES" baseline="0" dirty="0" smtClean="0"/>
              <a:t> </a:t>
            </a:r>
            <a:r>
              <a:rPr lang="es-ES" baseline="0" dirty="0" err="1" smtClean="0"/>
              <a:t>works</a:t>
            </a:r>
            <a:r>
              <a:rPr lang="es-ES" baseline="0" dirty="0" smtClean="0"/>
              <a:t> </a:t>
            </a:r>
            <a:r>
              <a:rPr lang="es-ES" baseline="0" dirty="0" err="1" smtClean="0"/>
              <a:t>on</a:t>
            </a:r>
            <a:r>
              <a:rPr lang="es-ES" baseline="0" dirty="0" smtClean="0"/>
              <a:t> </a:t>
            </a:r>
            <a:r>
              <a:rPr lang="es-ES" baseline="0" dirty="0" err="1" smtClean="0"/>
              <a:t>them</a:t>
            </a:r>
            <a:r>
              <a:rPr lang="es-ES" baseline="0" dirty="0" smtClean="0"/>
              <a:t>. </a:t>
            </a:r>
            <a:r>
              <a:rPr lang="es-ES" baseline="0" dirty="0" err="1" smtClean="0"/>
              <a:t>Hence</a:t>
            </a:r>
            <a:r>
              <a:rPr lang="es-ES" baseline="0" dirty="0" smtClean="0"/>
              <a:t> </a:t>
            </a:r>
            <a:r>
              <a:rPr lang="es-ES" baseline="0" dirty="0" err="1" smtClean="0"/>
              <a:t>drugs</a:t>
            </a:r>
            <a:r>
              <a:rPr lang="es-ES" baseline="0" dirty="0" smtClean="0"/>
              <a:t> are </a:t>
            </a:r>
            <a:r>
              <a:rPr lang="es-ES" baseline="0" dirty="0" err="1" smtClean="0"/>
              <a:t>easy</a:t>
            </a:r>
            <a:r>
              <a:rPr lang="es-ES" baseline="0" dirty="0" smtClean="0"/>
              <a:t> to </a:t>
            </a:r>
            <a:r>
              <a:rPr lang="es-ES" baseline="0" dirty="0" err="1" smtClean="0"/>
              <a:t>fake</a:t>
            </a:r>
            <a:r>
              <a:rPr lang="es-ES" baseline="0" dirty="0" smtClean="0"/>
              <a:t> and in </a:t>
            </a:r>
            <a:r>
              <a:rPr lang="es-ES" baseline="0" dirty="0" err="1" smtClean="0"/>
              <a:t>markets</a:t>
            </a:r>
            <a:r>
              <a:rPr lang="es-ES" baseline="0" dirty="0" smtClean="0"/>
              <a:t> </a:t>
            </a:r>
            <a:r>
              <a:rPr lang="es-ES" baseline="0" dirty="0" err="1" smtClean="0"/>
              <a:t>with</a:t>
            </a:r>
            <a:r>
              <a:rPr lang="es-ES" baseline="0" dirty="0" smtClean="0"/>
              <a:t> </a:t>
            </a:r>
            <a:r>
              <a:rPr lang="es-ES" baseline="0" dirty="0" err="1" smtClean="0"/>
              <a:t>fake</a:t>
            </a:r>
            <a:r>
              <a:rPr lang="es-ES" baseline="0" dirty="0" smtClean="0"/>
              <a:t> </a:t>
            </a:r>
            <a:r>
              <a:rPr lang="es-ES" baseline="0" dirty="0" err="1" smtClean="0"/>
              <a:t>drugs</a:t>
            </a:r>
            <a:r>
              <a:rPr lang="es-ES" baseline="0" dirty="0" smtClean="0"/>
              <a:t>, </a:t>
            </a:r>
            <a:r>
              <a:rPr lang="es-ES" baseline="0" dirty="0" err="1" smtClean="0"/>
              <a:t>nobody</a:t>
            </a:r>
            <a:r>
              <a:rPr lang="es-ES" baseline="0" dirty="0" smtClean="0"/>
              <a:t> </a:t>
            </a:r>
            <a:r>
              <a:rPr lang="es-ES" baseline="0" dirty="0" err="1" smtClean="0"/>
              <a:t>invests</a:t>
            </a:r>
            <a:r>
              <a:rPr lang="es-ES" baseline="0" dirty="0" smtClean="0"/>
              <a:t> in </a:t>
            </a:r>
            <a:r>
              <a:rPr lang="es-ES" baseline="0" dirty="0" err="1" smtClean="0"/>
              <a:t>producing</a:t>
            </a:r>
            <a:r>
              <a:rPr lang="es-ES" baseline="0" dirty="0" smtClean="0"/>
              <a:t> </a:t>
            </a:r>
            <a:r>
              <a:rPr lang="es-ES" baseline="0" dirty="0" err="1" smtClean="0"/>
              <a:t>good</a:t>
            </a:r>
            <a:r>
              <a:rPr lang="es-ES" baseline="0" dirty="0" smtClean="0"/>
              <a:t> </a:t>
            </a:r>
            <a:r>
              <a:rPr lang="es-ES" baseline="0" dirty="0" err="1" smtClean="0"/>
              <a:t>treatments</a:t>
            </a:r>
            <a:r>
              <a:rPr lang="es-ES" baseline="0" dirty="0" smtClean="0"/>
              <a:t>, </a:t>
            </a:r>
            <a:r>
              <a:rPr lang="es-ES" baseline="0" dirty="0" err="1" smtClean="0"/>
              <a:t>it’s</a:t>
            </a:r>
            <a:r>
              <a:rPr lang="es-ES" baseline="0" dirty="0" smtClean="0"/>
              <a:t> </a:t>
            </a:r>
            <a:r>
              <a:rPr lang="es-ES" baseline="0" dirty="0" err="1" smtClean="0"/>
              <a:t>just</a:t>
            </a:r>
            <a:r>
              <a:rPr lang="es-ES" baseline="0" dirty="0" smtClean="0"/>
              <a:t> </a:t>
            </a:r>
            <a:r>
              <a:rPr lang="es-ES" baseline="0" dirty="0" err="1" smtClean="0"/>
              <a:t>too</a:t>
            </a:r>
            <a:r>
              <a:rPr lang="es-ES" baseline="0" dirty="0" smtClean="0"/>
              <a:t> </a:t>
            </a:r>
            <a:r>
              <a:rPr lang="es-ES" baseline="0" dirty="0" err="1" smtClean="0"/>
              <a:t>expensive</a:t>
            </a:r>
            <a:r>
              <a:rPr lang="es-ES" baseline="0" dirty="0" smtClean="0"/>
              <a:t>. </a:t>
            </a:r>
            <a:r>
              <a:rPr lang="es-ES" baseline="0" dirty="0" err="1" smtClean="0"/>
              <a:t>That’s</a:t>
            </a:r>
            <a:r>
              <a:rPr lang="es-ES" baseline="0" dirty="0" smtClean="0"/>
              <a:t> </a:t>
            </a:r>
            <a:r>
              <a:rPr lang="es-ES" baseline="0" dirty="0" err="1" smtClean="0"/>
              <a:t>what</a:t>
            </a:r>
            <a:r>
              <a:rPr lang="es-ES" baseline="0" dirty="0" smtClean="0"/>
              <a:t> </a:t>
            </a:r>
            <a:r>
              <a:rPr lang="es-ES" baseline="0" dirty="0" err="1" smtClean="0"/>
              <a:t>economists</a:t>
            </a:r>
            <a:r>
              <a:rPr lang="es-ES" baseline="0" dirty="0" smtClean="0"/>
              <a:t> </a:t>
            </a:r>
            <a:r>
              <a:rPr lang="es-ES" baseline="0" dirty="0" err="1" smtClean="0"/>
              <a:t>call</a:t>
            </a:r>
            <a:r>
              <a:rPr lang="es-ES" baseline="0" dirty="0" smtClean="0"/>
              <a:t> adverse </a:t>
            </a:r>
            <a:r>
              <a:rPr lang="es-ES" baseline="0" dirty="0" err="1" smtClean="0"/>
              <a:t>selection</a:t>
            </a:r>
            <a:r>
              <a:rPr lang="es-ES" baseline="0" dirty="0" smtClean="0"/>
              <a:t>  </a:t>
            </a:r>
            <a:endParaRPr lang="es-ES" dirty="0"/>
          </a:p>
        </p:txBody>
      </p:sp>
      <p:sp>
        <p:nvSpPr>
          <p:cNvPr id="4" name="3 Marcador de número de diapositiva"/>
          <p:cNvSpPr>
            <a:spLocks noGrp="1"/>
          </p:cNvSpPr>
          <p:nvPr>
            <p:ph type="sldNum" sz="quarter" idx="10"/>
          </p:nvPr>
        </p:nvSpPr>
        <p:spPr/>
        <p:txBody>
          <a:bodyPr/>
          <a:lstStyle/>
          <a:p>
            <a:fld id="{E44ADB33-017F-40E3-BEA2-32BC64E46C18}" type="slidenum">
              <a:rPr lang="es-ES" smtClean="0"/>
              <a:t>6</a:t>
            </a:fld>
            <a:endParaRPr lang="es-ES"/>
          </a:p>
        </p:txBody>
      </p:sp>
    </p:spTree>
    <p:extLst>
      <p:ext uri="{BB962C8B-B14F-4D97-AF65-F5344CB8AC3E}">
        <p14:creationId xmlns:p14="http://schemas.microsoft.com/office/powerpoint/2010/main" val="676870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DM </a:t>
            </a:r>
            <a:r>
              <a:rPr lang="es-ES" dirty="0" err="1" smtClean="0"/>
              <a:t>mongering</a:t>
            </a:r>
            <a:r>
              <a:rPr lang="es-ES" dirty="0" smtClean="0"/>
              <a:t> targets </a:t>
            </a:r>
            <a:r>
              <a:rPr lang="es-ES" dirty="0" err="1" smtClean="0"/>
              <a:t>conditions</a:t>
            </a:r>
            <a:r>
              <a:rPr lang="es-ES" baseline="0" dirty="0" smtClean="0"/>
              <a:t> </a:t>
            </a:r>
            <a:r>
              <a:rPr lang="es-ES" baseline="0" dirty="0" err="1" smtClean="0"/>
              <a:t>that</a:t>
            </a:r>
            <a:r>
              <a:rPr lang="es-ES" baseline="0" dirty="0" smtClean="0"/>
              <a:t> are </a:t>
            </a:r>
            <a:r>
              <a:rPr lang="es-ES" baseline="0" dirty="0" err="1" smtClean="0"/>
              <a:t>operationally</a:t>
            </a:r>
            <a:r>
              <a:rPr lang="es-ES" baseline="0" dirty="0" smtClean="0"/>
              <a:t> </a:t>
            </a:r>
            <a:r>
              <a:rPr lang="es-ES" baseline="0" dirty="0" err="1" smtClean="0"/>
              <a:t>defined</a:t>
            </a:r>
            <a:r>
              <a:rPr lang="es-ES" baseline="0" dirty="0" smtClean="0"/>
              <a:t> </a:t>
            </a:r>
            <a:r>
              <a:rPr lang="es-ES" baseline="0" dirty="0" err="1" smtClean="0"/>
              <a:t>through</a:t>
            </a:r>
            <a:r>
              <a:rPr lang="es-ES" baseline="0" dirty="0" smtClean="0"/>
              <a:t> a </a:t>
            </a:r>
            <a:r>
              <a:rPr lang="es-ES" baseline="0" dirty="0" err="1" smtClean="0"/>
              <a:t>succesful</a:t>
            </a:r>
            <a:r>
              <a:rPr lang="es-ES" baseline="0" dirty="0" smtClean="0"/>
              <a:t> </a:t>
            </a:r>
            <a:r>
              <a:rPr lang="es-ES" baseline="0" dirty="0" err="1" smtClean="0"/>
              <a:t>treatment</a:t>
            </a:r>
            <a:r>
              <a:rPr lang="es-ES" baseline="0" dirty="0" smtClean="0"/>
              <a:t> in a trial. </a:t>
            </a:r>
            <a:r>
              <a:rPr lang="es-ES" baseline="0" dirty="0" err="1" smtClean="0"/>
              <a:t>If</a:t>
            </a:r>
            <a:r>
              <a:rPr lang="es-ES" baseline="0" dirty="0" smtClean="0"/>
              <a:t> </a:t>
            </a:r>
            <a:r>
              <a:rPr lang="es-ES" baseline="0" dirty="0" err="1" smtClean="0"/>
              <a:t>we</a:t>
            </a:r>
            <a:r>
              <a:rPr lang="es-ES" baseline="0" dirty="0" smtClean="0"/>
              <a:t> can cure </a:t>
            </a:r>
            <a:r>
              <a:rPr lang="es-ES" baseline="0" dirty="0" err="1" smtClean="0"/>
              <a:t>it</a:t>
            </a:r>
            <a:r>
              <a:rPr lang="es-ES" baseline="0" dirty="0" smtClean="0"/>
              <a:t>, </a:t>
            </a:r>
            <a:r>
              <a:rPr lang="es-ES" baseline="0" dirty="0" err="1" smtClean="0"/>
              <a:t>we</a:t>
            </a:r>
            <a:r>
              <a:rPr lang="es-ES" baseline="0" dirty="0" smtClean="0"/>
              <a:t> can define </a:t>
            </a:r>
            <a:r>
              <a:rPr lang="es-ES" baseline="0" dirty="0" err="1" smtClean="0"/>
              <a:t>it</a:t>
            </a:r>
            <a:r>
              <a:rPr lang="es-ES" baseline="0" dirty="0" smtClean="0"/>
              <a:t>. </a:t>
            </a:r>
            <a:r>
              <a:rPr lang="es-ES" baseline="0" dirty="0" err="1" smtClean="0"/>
              <a:t>This</a:t>
            </a:r>
            <a:r>
              <a:rPr lang="es-ES" baseline="0" dirty="0" smtClean="0"/>
              <a:t> </a:t>
            </a:r>
            <a:r>
              <a:rPr lang="es-ES" baseline="0" dirty="0" err="1" smtClean="0"/>
              <a:t>is</a:t>
            </a:r>
            <a:r>
              <a:rPr lang="es-ES" baseline="0" dirty="0" smtClean="0"/>
              <a:t> </a:t>
            </a:r>
            <a:r>
              <a:rPr lang="es-ES" baseline="0" dirty="0" err="1" smtClean="0"/>
              <a:t>less</a:t>
            </a:r>
            <a:r>
              <a:rPr lang="es-ES" baseline="0" dirty="0" smtClean="0"/>
              <a:t> </a:t>
            </a:r>
            <a:r>
              <a:rPr lang="es-ES" baseline="0" dirty="0" err="1" smtClean="0"/>
              <a:t>odd</a:t>
            </a:r>
            <a:r>
              <a:rPr lang="es-ES" baseline="0" dirty="0" smtClean="0"/>
              <a:t> </a:t>
            </a:r>
            <a:r>
              <a:rPr lang="es-ES" baseline="0" dirty="0" err="1" smtClean="0"/>
              <a:t>than</a:t>
            </a:r>
            <a:r>
              <a:rPr lang="es-ES" baseline="0" dirty="0" smtClean="0"/>
              <a:t> </a:t>
            </a:r>
            <a:r>
              <a:rPr lang="es-ES" baseline="0" dirty="0" err="1" smtClean="0"/>
              <a:t>it</a:t>
            </a:r>
            <a:r>
              <a:rPr lang="es-ES" baseline="0" dirty="0" smtClean="0"/>
              <a:t> </a:t>
            </a:r>
            <a:r>
              <a:rPr lang="es-ES" baseline="0" dirty="0" err="1" smtClean="0"/>
              <a:t>may</a:t>
            </a:r>
            <a:r>
              <a:rPr lang="es-ES" baseline="0" dirty="0" smtClean="0"/>
              <a:t> </a:t>
            </a:r>
            <a:r>
              <a:rPr lang="es-ES" baseline="0" dirty="0" err="1" smtClean="0"/>
              <a:t>initially</a:t>
            </a:r>
            <a:r>
              <a:rPr lang="es-ES" baseline="0" dirty="0" smtClean="0"/>
              <a:t> </a:t>
            </a:r>
            <a:r>
              <a:rPr lang="es-ES" baseline="0" dirty="0" err="1" smtClean="0"/>
              <a:t>sound</a:t>
            </a:r>
            <a:r>
              <a:rPr lang="es-ES" baseline="0" dirty="0" smtClean="0"/>
              <a:t> </a:t>
            </a:r>
            <a:r>
              <a:rPr lang="es-ES" baseline="0" dirty="0" err="1" smtClean="0"/>
              <a:t>if</a:t>
            </a:r>
            <a:r>
              <a:rPr lang="es-ES" baseline="0" dirty="0" smtClean="0"/>
              <a:t> </a:t>
            </a:r>
            <a:r>
              <a:rPr lang="es-ES" baseline="0" dirty="0" err="1" smtClean="0"/>
              <a:t>you</a:t>
            </a:r>
            <a:r>
              <a:rPr lang="es-ES" baseline="0" dirty="0" smtClean="0"/>
              <a:t> </a:t>
            </a:r>
            <a:r>
              <a:rPr lang="es-ES" baseline="0" dirty="0" err="1" smtClean="0"/>
              <a:t>think</a:t>
            </a:r>
            <a:r>
              <a:rPr lang="es-ES" baseline="0" dirty="0" smtClean="0"/>
              <a:t> </a:t>
            </a:r>
            <a:r>
              <a:rPr lang="es-ES" baseline="0" dirty="0" err="1" smtClean="0"/>
              <a:t>that</a:t>
            </a:r>
            <a:r>
              <a:rPr lang="es-ES" baseline="0" dirty="0" smtClean="0"/>
              <a:t> </a:t>
            </a:r>
            <a:r>
              <a:rPr lang="es-ES" baseline="0" dirty="0" err="1" smtClean="0"/>
              <a:t>for</a:t>
            </a:r>
            <a:r>
              <a:rPr lang="es-ES" baseline="0" dirty="0" smtClean="0"/>
              <a:t> more </a:t>
            </a:r>
            <a:r>
              <a:rPr lang="es-ES" baseline="0" dirty="0" err="1" smtClean="0"/>
              <a:t>than</a:t>
            </a:r>
            <a:r>
              <a:rPr lang="es-ES" baseline="0" dirty="0" smtClean="0"/>
              <a:t> </a:t>
            </a:r>
            <a:r>
              <a:rPr lang="es-ES" baseline="0" dirty="0" err="1" smtClean="0"/>
              <a:t>thirty</a:t>
            </a:r>
            <a:r>
              <a:rPr lang="es-ES" baseline="0" dirty="0" smtClean="0"/>
              <a:t> </a:t>
            </a:r>
            <a:r>
              <a:rPr lang="es-ES" baseline="0" dirty="0" err="1" smtClean="0"/>
              <a:t>years</a:t>
            </a:r>
            <a:r>
              <a:rPr lang="es-ES" baseline="0" dirty="0" smtClean="0"/>
              <a:t>, </a:t>
            </a:r>
            <a:r>
              <a:rPr lang="es-ES" baseline="0" dirty="0" err="1" smtClean="0"/>
              <a:t>the</a:t>
            </a:r>
            <a:r>
              <a:rPr lang="es-ES" baseline="0" dirty="0" smtClean="0"/>
              <a:t> </a:t>
            </a:r>
            <a:r>
              <a:rPr lang="es-ES" baseline="0" dirty="0" err="1" smtClean="0"/>
              <a:t>pharmaceutical</a:t>
            </a:r>
            <a:r>
              <a:rPr lang="es-ES" baseline="0" dirty="0" smtClean="0"/>
              <a:t> </a:t>
            </a:r>
            <a:r>
              <a:rPr lang="es-ES" baseline="0" dirty="0" err="1" smtClean="0"/>
              <a:t>industry</a:t>
            </a:r>
            <a:r>
              <a:rPr lang="es-ES" baseline="0" dirty="0" smtClean="0"/>
              <a:t> </a:t>
            </a:r>
            <a:r>
              <a:rPr lang="es-ES" baseline="0" dirty="0" err="1" smtClean="0"/>
              <a:t>approached</a:t>
            </a:r>
            <a:r>
              <a:rPr lang="es-ES" baseline="0" dirty="0" smtClean="0"/>
              <a:t> </a:t>
            </a:r>
            <a:r>
              <a:rPr lang="es-ES" baseline="0" dirty="0" err="1" smtClean="0"/>
              <a:t>drug</a:t>
            </a:r>
            <a:r>
              <a:rPr lang="es-ES" baseline="0" dirty="0" smtClean="0"/>
              <a:t> </a:t>
            </a:r>
            <a:r>
              <a:rPr lang="es-ES" baseline="0" dirty="0" err="1" smtClean="0"/>
              <a:t>development</a:t>
            </a:r>
            <a:r>
              <a:rPr lang="es-ES" baseline="0" dirty="0" smtClean="0"/>
              <a:t> as a </a:t>
            </a:r>
            <a:r>
              <a:rPr lang="es-ES" baseline="0" dirty="0" err="1" smtClean="0"/>
              <a:t>sort</a:t>
            </a:r>
            <a:r>
              <a:rPr lang="es-ES" baseline="0" dirty="0" smtClean="0"/>
              <a:t> of molecular </a:t>
            </a:r>
            <a:r>
              <a:rPr lang="es-ES" baseline="0" dirty="0" err="1" smtClean="0"/>
              <a:t>lottery</a:t>
            </a:r>
            <a:r>
              <a:rPr lang="es-ES" baseline="0" dirty="0" smtClean="0"/>
              <a:t>. </a:t>
            </a:r>
            <a:r>
              <a:rPr lang="es-ES" baseline="0" dirty="0" err="1" smtClean="0"/>
              <a:t>You</a:t>
            </a:r>
            <a:r>
              <a:rPr lang="es-ES" baseline="0" dirty="0" smtClean="0"/>
              <a:t> </a:t>
            </a:r>
            <a:r>
              <a:rPr lang="es-ES" baseline="0" dirty="0" err="1" smtClean="0"/>
              <a:t>explored</a:t>
            </a:r>
            <a:r>
              <a:rPr lang="es-ES" baseline="0" dirty="0" smtClean="0"/>
              <a:t> </a:t>
            </a:r>
            <a:r>
              <a:rPr lang="es-ES" baseline="0" dirty="0" err="1" smtClean="0"/>
              <a:t>compounds</a:t>
            </a:r>
            <a:r>
              <a:rPr lang="es-ES" baseline="0" dirty="0" smtClean="0"/>
              <a:t> in </a:t>
            </a:r>
            <a:r>
              <a:rPr lang="es-ES" baseline="0" dirty="0" err="1" smtClean="0"/>
              <a:t>the</a:t>
            </a:r>
            <a:r>
              <a:rPr lang="es-ES" baseline="0" dirty="0" smtClean="0"/>
              <a:t> </a:t>
            </a:r>
            <a:r>
              <a:rPr lang="es-ES" baseline="0" dirty="0" err="1" smtClean="0"/>
              <a:t>lab</a:t>
            </a:r>
            <a:r>
              <a:rPr lang="es-ES" baseline="0" dirty="0" smtClean="0"/>
              <a:t> </a:t>
            </a:r>
            <a:r>
              <a:rPr lang="es-ES" baseline="0" dirty="0" err="1" smtClean="0"/>
              <a:t>for</a:t>
            </a:r>
            <a:r>
              <a:rPr lang="es-ES" baseline="0" dirty="0" smtClean="0"/>
              <a:t> </a:t>
            </a:r>
            <a:r>
              <a:rPr lang="es-ES" baseline="0" dirty="0" err="1" smtClean="0"/>
              <a:t>signs</a:t>
            </a:r>
            <a:r>
              <a:rPr lang="es-ES" baseline="0" dirty="0" smtClean="0"/>
              <a:t> of </a:t>
            </a:r>
            <a:r>
              <a:rPr lang="es-ES" baseline="0" dirty="0" err="1" smtClean="0"/>
              <a:t>therapeutic</a:t>
            </a:r>
            <a:r>
              <a:rPr lang="es-ES" baseline="0" dirty="0" smtClean="0"/>
              <a:t> </a:t>
            </a:r>
            <a:r>
              <a:rPr lang="es-ES" baseline="0" dirty="0" err="1" smtClean="0"/>
              <a:t>activity</a:t>
            </a:r>
            <a:r>
              <a:rPr lang="es-ES" baseline="0" dirty="0" smtClean="0"/>
              <a:t> and </a:t>
            </a:r>
            <a:r>
              <a:rPr lang="es-ES" baseline="0" dirty="0" err="1" smtClean="0"/>
              <a:t>if</a:t>
            </a:r>
            <a:r>
              <a:rPr lang="es-ES" baseline="0" dirty="0" smtClean="0"/>
              <a:t> </a:t>
            </a:r>
            <a:r>
              <a:rPr lang="es-ES" baseline="0" dirty="0" err="1" smtClean="0"/>
              <a:t>you</a:t>
            </a:r>
            <a:r>
              <a:rPr lang="es-ES" baseline="0" dirty="0" smtClean="0"/>
              <a:t> </a:t>
            </a:r>
            <a:r>
              <a:rPr lang="es-ES" baseline="0" dirty="0" err="1" smtClean="0"/>
              <a:t>catched</a:t>
            </a:r>
            <a:r>
              <a:rPr lang="es-ES" baseline="0" dirty="0" smtClean="0"/>
              <a:t> </a:t>
            </a:r>
            <a:r>
              <a:rPr lang="es-ES" baseline="0" dirty="0" err="1" smtClean="0"/>
              <a:t>some</a:t>
            </a:r>
            <a:r>
              <a:rPr lang="es-ES" baseline="0" dirty="0" smtClean="0"/>
              <a:t>, </a:t>
            </a:r>
            <a:r>
              <a:rPr lang="es-ES" baseline="0" dirty="0" err="1" smtClean="0"/>
              <a:t>you</a:t>
            </a:r>
            <a:r>
              <a:rPr lang="es-ES" baseline="0" dirty="0" smtClean="0"/>
              <a:t> </a:t>
            </a:r>
            <a:r>
              <a:rPr lang="es-ES" baseline="0" dirty="0" err="1" smtClean="0"/>
              <a:t>sent</a:t>
            </a:r>
            <a:r>
              <a:rPr lang="es-ES" baseline="0" dirty="0" smtClean="0"/>
              <a:t> </a:t>
            </a:r>
            <a:r>
              <a:rPr lang="es-ES" baseline="0" dirty="0" err="1" smtClean="0"/>
              <a:t>it</a:t>
            </a:r>
            <a:r>
              <a:rPr lang="es-ES" baseline="0" dirty="0" smtClean="0"/>
              <a:t> to test </a:t>
            </a:r>
            <a:r>
              <a:rPr lang="es-ES" baseline="0" dirty="0" err="1" smtClean="0"/>
              <a:t>on</a:t>
            </a:r>
            <a:r>
              <a:rPr lang="es-ES" baseline="0" dirty="0" smtClean="0"/>
              <a:t> </a:t>
            </a:r>
            <a:r>
              <a:rPr lang="es-ES" baseline="0" dirty="0" err="1" smtClean="0"/>
              <a:t>animals</a:t>
            </a:r>
            <a:r>
              <a:rPr lang="es-ES" baseline="0" dirty="0" smtClean="0"/>
              <a:t> and, </a:t>
            </a:r>
            <a:r>
              <a:rPr lang="es-ES" baseline="0" dirty="0" err="1" smtClean="0"/>
              <a:t>eventuallly</a:t>
            </a:r>
            <a:r>
              <a:rPr lang="es-ES" baseline="0" dirty="0" smtClean="0"/>
              <a:t>, </a:t>
            </a:r>
            <a:r>
              <a:rPr lang="es-ES" baseline="0" dirty="0" err="1" smtClean="0"/>
              <a:t>on</a:t>
            </a:r>
            <a:r>
              <a:rPr lang="es-ES" baseline="0" dirty="0" smtClean="0"/>
              <a:t> </a:t>
            </a:r>
            <a:r>
              <a:rPr lang="es-ES" baseline="0" dirty="0" err="1" smtClean="0"/>
              <a:t>humans</a:t>
            </a:r>
            <a:r>
              <a:rPr lang="es-ES" baseline="0" dirty="0" smtClean="0"/>
              <a:t>. </a:t>
            </a:r>
            <a:r>
              <a:rPr lang="es-ES" baseline="0" dirty="0" err="1" smtClean="0"/>
              <a:t>The</a:t>
            </a:r>
            <a:r>
              <a:rPr lang="es-ES" baseline="0" dirty="0" smtClean="0"/>
              <a:t> causal </a:t>
            </a:r>
            <a:r>
              <a:rPr lang="es-ES" baseline="0" dirty="0" err="1" smtClean="0"/>
              <a:t>understanding</a:t>
            </a:r>
            <a:r>
              <a:rPr lang="es-ES" baseline="0" dirty="0" smtClean="0"/>
              <a:t> of </a:t>
            </a:r>
            <a:r>
              <a:rPr lang="es-ES" baseline="0" dirty="0" err="1" smtClean="0"/>
              <a:t>both</a:t>
            </a:r>
            <a:r>
              <a:rPr lang="es-ES" baseline="0" dirty="0" smtClean="0"/>
              <a:t> </a:t>
            </a:r>
            <a:r>
              <a:rPr lang="es-ES" baseline="0" dirty="0" err="1" smtClean="0"/>
              <a:t>the</a:t>
            </a:r>
            <a:r>
              <a:rPr lang="es-ES" baseline="0" dirty="0" smtClean="0"/>
              <a:t> </a:t>
            </a:r>
            <a:r>
              <a:rPr lang="es-ES" baseline="0" dirty="0" err="1" smtClean="0"/>
              <a:t>disease</a:t>
            </a:r>
            <a:r>
              <a:rPr lang="es-ES" baseline="0" dirty="0" smtClean="0"/>
              <a:t> and </a:t>
            </a:r>
            <a:r>
              <a:rPr lang="es-ES" baseline="0" dirty="0" err="1" smtClean="0"/>
              <a:t>the</a:t>
            </a:r>
            <a:r>
              <a:rPr lang="es-ES" baseline="0" dirty="0" smtClean="0"/>
              <a:t> </a:t>
            </a:r>
            <a:r>
              <a:rPr lang="es-ES" baseline="0" dirty="0" err="1" smtClean="0"/>
              <a:t>drug</a:t>
            </a:r>
            <a:r>
              <a:rPr lang="es-ES" baseline="0" dirty="0" smtClean="0"/>
              <a:t> </a:t>
            </a:r>
            <a:r>
              <a:rPr lang="es-ES" baseline="0" dirty="0" err="1" smtClean="0"/>
              <a:t>was</a:t>
            </a:r>
            <a:r>
              <a:rPr lang="es-ES" baseline="0" dirty="0" smtClean="0"/>
              <a:t> </a:t>
            </a:r>
            <a:r>
              <a:rPr lang="es-ES" baseline="0" dirty="0" err="1" smtClean="0"/>
              <a:t>often</a:t>
            </a:r>
            <a:r>
              <a:rPr lang="es-ES" baseline="0" dirty="0" smtClean="0"/>
              <a:t> </a:t>
            </a:r>
            <a:r>
              <a:rPr lang="es-ES" baseline="0" dirty="0" err="1" smtClean="0"/>
              <a:t>poor</a:t>
            </a:r>
            <a:r>
              <a:rPr lang="es-ES" baseline="0" dirty="0" smtClean="0"/>
              <a:t> and, </a:t>
            </a:r>
            <a:r>
              <a:rPr lang="es-ES" baseline="0" dirty="0" err="1" smtClean="0"/>
              <a:t>under</a:t>
            </a:r>
            <a:r>
              <a:rPr lang="es-ES" baseline="0" dirty="0" smtClean="0"/>
              <a:t> </a:t>
            </a:r>
            <a:r>
              <a:rPr lang="es-ES" baseline="0" dirty="0" err="1" smtClean="0"/>
              <a:t>such</a:t>
            </a:r>
            <a:r>
              <a:rPr lang="es-ES" baseline="0" dirty="0" smtClean="0"/>
              <a:t> </a:t>
            </a:r>
            <a:r>
              <a:rPr lang="es-ES" baseline="0" dirty="0" err="1" smtClean="0"/>
              <a:t>circumstances</a:t>
            </a:r>
            <a:r>
              <a:rPr lang="es-ES" baseline="0" dirty="0" smtClean="0"/>
              <a:t>, </a:t>
            </a:r>
            <a:r>
              <a:rPr lang="es-ES" baseline="0" dirty="0" err="1" smtClean="0"/>
              <a:t>RCTs</a:t>
            </a:r>
            <a:r>
              <a:rPr lang="es-ES" baseline="0" dirty="0" smtClean="0"/>
              <a:t> </a:t>
            </a:r>
            <a:r>
              <a:rPr lang="es-ES" baseline="0" dirty="0" err="1" smtClean="0"/>
              <a:t>guided</a:t>
            </a:r>
            <a:r>
              <a:rPr lang="es-ES" baseline="0" dirty="0" smtClean="0"/>
              <a:t> </a:t>
            </a:r>
            <a:r>
              <a:rPr lang="es-ES" baseline="0" dirty="0" err="1" smtClean="0"/>
              <a:t>drug</a:t>
            </a:r>
            <a:r>
              <a:rPr lang="es-ES" baseline="0" dirty="0" smtClean="0"/>
              <a:t> </a:t>
            </a:r>
            <a:r>
              <a:rPr lang="es-ES" baseline="0" dirty="0" err="1" smtClean="0"/>
              <a:t>development</a:t>
            </a:r>
            <a:r>
              <a:rPr lang="es-ES" baseline="0" dirty="0" smtClean="0"/>
              <a:t> </a:t>
            </a:r>
            <a:r>
              <a:rPr lang="es-ES" baseline="0" dirty="0" err="1" smtClean="0"/>
              <a:t>through</a:t>
            </a:r>
            <a:r>
              <a:rPr lang="es-ES" baseline="0" dirty="0" smtClean="0"/>
              <a:t> </a:t>
            </a:r>
            <a:r>
              <a:rPr lang="es-ES" baseline="0" dirty="0" err="1" smtClean="0"/>
              <a:t>literally</a:t>
            </a:r>
            <a:r>
              <a:rPr lang="es-ES" baseline="0" dirty="0" smtClean="0"/>
              <a:t> trial and error. </a:t>
            </a:r>
            <a:endParaRPr lang="es-ES" dirty="0"/>
          </a:p>
        </p:txBody>
      </p:sp>
      <p:sp>
        <p:nvSpPr>
          <p:cNvPr id="4" name="3 Marcador de número de diapositiva"/>
          <p:cNvSpPr>
            <a:spLocks noGrp="1"/>
          </p:cNvSpPr>
          <p:nvPr>
            <p:ph type="sldNum" sz="quarter" idx="10"/>
          </p:nvPr>
        </p:nvSpPr>
        <p:spPr/>
        <p:txBody>
          <a:bodyPr/>
          <a:lstStyle/>
          <a:p>
            <a:fld id="{FDBB7EB7-01E3-4824-B6F8-FF985A690902}" type="slidenum">
              <a:rPr lang="es-ES" smtClean="0"/>
              <a:t>24</a:t>
            </a:fld>
            <a:endParaRPr lang="es-ES"/>
          </a:p>
        </p:txBody>
      </p:sp>
    </p:spTree>
    <p:extLst>
      <p:ext uri="{BB962C8B-B14F-4D97-AF65-F5344CB8AC3E}">
        <p14:creationId xmlns:p14="http://schemas.microsoft.com/office/powerpoint/2010/main" val="3544046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This</a:t>
            </a:r>
            <a:r>
              <a:rPr lang="es-ES" dirty="0" smtClean="0"/>
              <a:t> </a:t>
            </a:r>
            <a:r>
              <a:rPr lang="es-ES" dirty="0" err="1" smtClean="0"/>
              <a:t>was</a:t>
            </a:r>
            <a:r>
              <a:rPr lang="es-ES" baseline="0" dirty="0" smtClean="0"/>
              <a:t> </a:t>
            </a:r>
            <a:r>
              <a:rPr lang="es-ES" baseline="0" dirty="0" err="1" smtClean="0"/>
              <a:t>certainly</a:t>
            </a:r>
            <a:r>
              <a:rPr lang="es-ES" baseline="0" dirty="0" smtClean="0"/>
              <a:t> </a:t>
            </a:r>
            <a:r>
              <a:rPr lang="es-ES" baseline="0" dirty="0" err="1" smtClean="0"/>
              <a:t>the</a:t>
            </a:r>
            <a:r>
              <a:rPr lang="es-ES" baseline="0" dirty="0" smtClean="0"/>
              <a:t> case of Valium. In </a:t>
            </a:r>
            <a:r>
              <a:rPr lang="es-ES" baseline="0" dirty="0" err="1" smtClean="0"/>
              <a:t>the</a:t>
            </a:r>
            <a:r>
              <a:rPr lang="es-ES" baseline="0" dirty="0" smtClean="0"/>
              <a:t> 1950s </a:t>
            </a:r>
            <a:r>
              <a:rPr lang="es-ES" baseline="0" dirty="0" err="1" smtClean="0"/>
              <a:t>there</a:t>
            </a:r>
            <a:r>
              <a:rPr lang="es-ES" baseline="0" dirty="0" smtClean="0"/>
              <a:t> </a:t>
            </a:r>
            <a:r>
              <a:rPr lang="es-ES" baseline="0" dirty="0" err="1" smtClean="0"/>
              <a:t>was</a:t>
            </a:r>
            <a:r>
              <a:rPr lang="es-ES" baseline="0" dirty="0" smtClean="0"/>
              <a:t> </a:t>
            </a:r>
            <a:r>
              <a:rPr lang="es-ES" baseline="0" dirty="0" err="1" smtClean="0"/>
              <a:t>an</a:t>
            </a:r>
            <a:r>
              <a:rPr lang="es-ES" baseline="0" dirty="0" smtClean="0"/>
              <a:t> </a:t>
            </a:r>
            <a:r>
              <a:rPr lang="es-ES" baseline="0" dirty="0" err="1" smtClean="0"/>
              <a:t>emerging</a:t>
            </a:r>
            <a:r>
              <a:rPr lang="es-ES" baseline="0" dirty="0" smtClean="0"/>
              <a:t> </a:t>
            </a:r>
            <a:r>
              <a:rPr lang="es-ES" baseline="0" dirty="0" err="1" smtClean="0"/>
              <a:t>market</a:t>
            </a:r>
            <a:r>
              <a:rPr lang="es-ES" baseline="0" dirty="0" smtClean="0"/>
              <a:t> </a:t>
            </a:r>
            <a:r>
              <a:rPr lang="es-ES" baseline="0" dirty="0" err="1" smtClean="0"/>
              <a:t>for</a:t>
            </a:r>
            <a:r>
              <a:rPr lang="es-ES" baseline="0" dirty="0" smtClean="0"/>
              <a:t> </a:t>
            </a:r>
            <a:r>
              <a:rPr lang="es-ES" baseline="0" dirty="0" err="1" smtClean="0"/>
              <a:t>tranquilizers</a:t>
            </a:r>
            <a:r>
              <a:rPr lang="es-ES" baseline="0" dirty="0" smtClean="0"/>
              <a:t> and Leo </a:t>
            </a:r>
            <a:r>
              <a:rPr lang="es-ES" baseline="0" dirty="0" err="1" smtClean="0"/>
              <a:t>Sternbach</a:t>
            </a:r>
            <a:r>
              <a:rPr lang="es-ES" baseline="0" dirty="0" smtClean="0"/>
              <a:t> a </a:t>
            </a:r>
            <a:r>
              <a:rPr lang="es-ES" baseline="0" dirty="0" err="1" smtClean="0"/>
              <a:t>chemist</a:t>
            </a:r>
            <a:r>
              <a:rPr lang="es-ES" baseline="0" dirty="0" smtClean="0"/>
              <a:t> at Roche </a:t>
            </a:r>
            <a:r>
              <a:rPr lang="es-ES" baseline="0" dirty="0" err="1" smtClean="0"/>
              <a:t>was</a:t>
            </a:r>
            <a:r>
              <a:rPr lang="es-ES" baseline="0" dirty="0" smtClean="0"/>
              <a:t> </a:t>
            </a:r>
            <a:r>
              <a:rPr lang="es-ES" baseline="0" dirty="0" err="1" smtClean="0"/>
              <a:t>commisioned</a:t>
            </a:r>
            <a:r>
              <a:rPr lang="es-ES" baseline="0" dirty="0" smtClean="0"/>
              <a:t> to </a:t>
            </a:r>
            <a:r>
              <a:rPr lang="es-ES" baseline="0" dirty="0" err="1" smtClean="0"/>
              <a:t>find</a:t>
            </a:r>
            <a:r>
              <a:rPr lang="es-ES" baseline="0" dirty="0" smtClean="0"/>
              <a:t> </a:t>
            </a:r>
            <a:r>
              <a:rPr lang="es-ES" baseline="0" dirty="0" err="1" smtClean="0"/>
              <a:t>one</a:t>
            </a:r>
            <a:r>
              <a:rPr lang="es-ES" baseline="0" dirty="0" smtClean="0"/>
              <a:t>. He </a:t>
            </a:r>
            <a:r>
              <a:rPr lang="es-ES" baseline="0" dirty="0" err="1" smtClean="0"/>
              <a:t>started</a:t>
            </a:r>
            <a:r>
              <a:rPr lang="es-ES" baseline="0" dirty="0" smtClean="0"/>
              <a:t> </a:t>
            </a:r>
            <a:r>
              <a:rPr lang="es-ES" baseline="0" dirty="0" err="1" smtClean="0"/>
              <a:t>investigating</a:t>
            </a:r>
            <a:r>
              <a:rPr lang="es-ES" baseline="0" dirty="0" smtClean="0"/>
              <a:t> a </a:t>
            </a:r>
            <a:r>
              <a:rPr lang="es-ES" baseline="0" dirty="0" err="1" smtClean="0"/>
              <a:t>family</a:t>
            </a:r>
            <a:r>
              <a:rPr lang="es-ES" baseline="0" dirty="0" smtClean="0"/>
              <a:t> of </a:t>
            </a:r>
            <a:r>
              <a:rPr lang="es-ES" baseline="0" dirty="0" err="1" smtClean="0"/>
              <a:t>molecules</a:t>
            </a:r>
            <a:r>
              <a:rPr lang="es-ES" baseline="0" dirty="0" smtClean="0"/>
              <a:t> </a:t>
            </a:r>
            <a:r>
              <a:rPr lang="es-ES" baseline="0" dirty="0" err="1" smtClean="0"/>
              <a:t>with</a:t>
            </a:r>
            <a:r>
              <a:rPr lang="es-ES" baseline="0" dirty="0" smtClean="0"/>
              <a:t> </a:t>
            </a:r>
            <a:r>
              <a:rPr lang="es-ES" baseline="0" dirty="0" err="1" smtClean="0"/>
              <a:t>potential</a:t>
            </a:r>
            <a:r>
              <a:rPr lang="es-ES" baseline="0" dirty="0" smtClean="0"/>
              <a:t> </a:t>
            </a:r>
            <a:r>
              <a:rPr lang="es-ES" baseline="0" dirty="0" err="1" smtClean="0"/>
              <a:t>biological</a:t>
            </a:r>
            <a:r>
              <a:rPr lang="es-ES" baseline="0" dirty="0" smtClean="0"/>
              <a:t> </a:t>
            </a:r>
            <a:r>
              <a:rPr lang="es-ES" baseline="0" dirty="0" err="1" smtClean="0"/>
              <a:t>activity</a:t>
            </a:r>
            <a:r>
              <a:rPr lang="es-ES" baseline="0" dirty="0" smtClean="0"/>
              <a:t> and </a:t>
            </a:r>
            <a:r>
              <a:rPr lang="es-ES" baseline="0" dirty="0" err="1" smtClean="0"/>
              <a:t>just</a:t>
            </a:r>
            <a:r>
              <a:rPr lang="es-ES" baseline="0" dirty="0" smtClean="0"/>
              <a:t> </a:t>
            </a:r>
            <a:r>
              <a:rPr lang="es-ES" baseline="0" dirty="0" err="1" smtClean="0"/>
              <a:t>by</a:t>
            </a:r>
            <a:r>
              <a:rPr lang="es-ES" baseline="0" dirty="0" smtClean="0"/>
              <a:t> chance he </a:t>
            </a:r>
            <a:r>
              <a:rPr lang="es-ES" baseline="0" dirty="0" err="1" smtClean="0"/>
              <a:t>found</a:t>
            </a:r>
            <a:r>
              <a:rPr lang="es-ES" baseline="0" dirty="0" smtClean="0"/>
              <a:t> </a:t>
            </a:r>
            <a:r>
              <a:rPr lang="es-ES" baseline="0" dirty="0" err="1" smtClean="0"/>
              <a:t>one</a:t>
            </a:r>
            <a:r>
              <a:rPr lang="es-ES" baseline="0" dirty="0" smtClean="0"/>
              <a:t> </a:t>
            </a:r>
            <a:r>
              <a:rPr lang="es-ES" baseline="0" dirty="0" err="1" smtClean="0"/>
              <a:t>that</a:t>
            </a:r>
            <a:r>
              <a:rPr lang="es-ES" baseline="0" dirty="0" smtClean="0"/>
              <a:t> </a:t>
            </a:r>
            <a:r>
              <a:rPr lang="es-ES" baseline="0" dirty="0" err="1" smtClean="0"/>
              <a:t>had</a:t>
            </a:r>
            <a:r>
              <a:rPr lang="es-ES" baseline="0" dirty="0" smtClean="0"/>
              <a:t> </a:t>
            </a:r>
            <a:r>
              <a:rPr lang="es-ES" baseline="0" dirty="0" err="1" smtClean="0"/>
              <a:t>sedative</a:t>
            </a:r>
            <a:r>
              <a:rPr lang="es-ES" baseline="0" dirty="0" smtClean="0"/>
              <a:t> </a:t>
            </a:r>
            <a:r>
              <a:rPr lang="es-ES" baseline="0" dirty="0" err="1" smtClean="0"/>
              <a:t>properties</a:t>
            </a:r>
            <a:r>
              <a:rPr lang="es-ES" baseline="0" dirty="0" smtClean="0"/>
              <a:t> </a:t>
            </a:r>
            <a:r>
              <a:rPr lang="es-ES" baseline="0" dirty="0" err="1" smtClean="0"/>
              <a:t>on</a:t>
            </a:r>
            <a:r>
              <a:rPr lang="es-ES" baseline="0" dirty="0" smtClean="0"/>
              <a:t> </a:t>
            </a:r>
            <a:r>
              <a:rPr lang="es-ES" baseline="0" dirty="0" err="1" smtClean="0"/>
              <a:t>animals</a:t>
            </a:r>
            <a:r>
              <a:rPr lang="es-ES" baseline="0" dirty="0" smtClean="0"/>
              <a:t>. </a:t>
            </a:r>
            <a:r>
              <a:rPr lang="es-ES" baseline="0" dirty="0" err="1" smtClean="0"/>
              <a:t>This</a:t>
            </a:r>
            <a:r>
              <a:rPr lang="es-ES" baseline="0" dirty="0" smtClean="0"/>
              <a:t> </a:t>
            </a:r>
            <a:r>
              <a:rPr lang="es-ES" baseline="0" dirty="0" err="1" smtClean="0"/>
              <a:t>was</a:t>
            </a:r>
            <a:r>
              <a:rPr lang="es-ES" baseline="0" dirty="0" smtClean="0"/>
              <a:t> </a:t>
            </a:r>
            <a:r>
              <a:rPr lang="es-ES" baseline="0" dirty="0" err="1" smtClean="0"/>
              <a:t>Librium</a:t>
            </a:r>
            <a:r>
              <a:rPr lang="es-ES" baseline="0" dirty="0" smtClean="0"/>
              <a:t>, </a:t>
            </a:r>
            <a:r>
              <a:rPr lang="es-ES" baseline="0" dirty="0" err="1" smtClean="0"/>
              <a:t>the</a:t>
            </a:r>
            <a:r>
              <a:rPr lang="es-ES" baseline="0" dirty="0" smtClean="0"/>
              <a:t> </a:t>
            </a:r>
            <a:r>
              <a:rPr lang="es-ES" baseline="0" dirty="0" err="1" smtClean="0"/>
              <a:t>first</a:t>
            </a:r>
            <a:r>
              <a:rPr lang="es-ES" baseline="0" dirty="0" smtClean="0"/>
              <a:t> </a:t>
            </a:r>
            <a:r>
              <a:rPr lang="es-ES" baseline="0" dirty="0" err="1" smtClean="0"/>
              <a:t>benzodiazepine</a:t>
            </a:r>
            <a:r>
              <a:rPr lang="es-ES" baseline="0" dirty="0" smtClean="0"/>
              <a:t>. </a:t>
            </a:r>
            <a:r>
              <a:rPr lang="es-ES" baseline="0" dirty="0" err="1" smtClean="0"/>
              <a:t>It</a:t>
            </a:r>
            <a:r>
              <a:rPr lang="es-ES" baseline="0" dirty="0" smtClean="0"/>
              <a:t> </a:t>
            </a:r>
            <a:r>
              <a:rPr lang="es-ES" baseline="0" dirty="0" err="1" smtClean="0"/>
              <a:t>was</a:t>
            </a:r>
            <a:r>
              <a:rPr lang="es-ES" baseline="0" dirty="0" smtClean="0"/>
              <a:t> </a:t>
            </a:r>
            <a:r>
              <a:rPr lang="es-ES" baseline="0" dirty="0" err="1" smtClean="0"/>
              <a:t>tested</a:t>
            </a:r>
            <a:r>
              <a:rPr lang="es-ES" baseline="0" dirty="0" smtClean="0"/>
              <a:t> in 1958 and in 1960 </a:t>
            </a:r>
            <a:r>
              <a:rPr lang="es-ES" baseline="0" dirty="0" err="1" smtClean="0"/>
              <a:t>the</a:t>
            </a:r>
            <a:r>
              <a:rPr lang="es-ES" baseline="0" dirty="0" smtClean="0"/>
              <a:t> FDA </a:t>
            </a:r>
            <a:r>
              <a:rPr lang="es-ES" baseline="0" dirty="0" err="1" smtClean="0"/>
              <a:t>approved</a:t>
            </a:r>
            <a:r>
              <a:rPr lang="es-ES" baseline="0" dirty="0" smtClean="0"/>
              <a:t> </a:t>
            </a:r>
            <a:r>
              <a:rPr lang="es-ES" baseline="0" dirty="0" err="1" smtClean="0"/>
              <a:t>its</a:t>
            </a:r>
            <a:r>
              <a:rPr lang="es-ES" baseline="0" dirty="0" smtClean="0"/>
              <a:t> </a:t>
            </a:r>
            <a:r>
              <a:rPr lang="es-ES" baseline="0" dirty="0" err="1" smtClean="0"/>
              <a:t>commercial</a:t>
            </a:r>
            <a:r>
              <a:rPr lang="es-ES" baseline="0" dirty="0" smtClean="0"/>
              <a:t> </a:t>
            </a:r>
            <a:r>
              <a:rPr lang="es-ES" baseline="0" dirty="0" err="1" smtClean="0"/>
              <a:t>distribution</a:t>
            </a:r>
            <a:r>
              <a:rPr lang="es-ES" baseline="0" dirty="0" smtClean="0"/>
              <a:t>. Valium </a:t>
            </a:r>
            <a:r>
              <a:rPr lang="es-ES" baseline="0" dirty="0" err="1" smtClean="0"/>
              <a:t>was</a:t>
            </a:r>
            <a:r>
              <a:rPr lang="es-ES" baseline="0" dirty="0" smtClean="0"/>
              <a:t> </a:t>
            </a:r>
            <a:r>
              <a:rPr lang="es-ES" baseline="0" dirty="0" err="1" smtClean="0"/>
              <a:t>the</a:t>
            </a:r>
            <a:r>
              <a:rPr lang="es-ES" baseline="0" dirty="0" smtClean="0"/>
              <a:t> </a:t>
            </a:r>
            <a:r>
              <a:rPr lang="es-ES" baseline="0" dirty="0" err="1" smtClean="0"/>
              <a:t>second</a:t>
            </a:r>
            <a:r>
              <a:rPr lang="es-ES" baseline="0" dirty="0" smtClean="0"/>
              <a:t> hit in </a:t>
            </a:r>
            <a:r>
              <a:rPr lang="es-ES" baseline="0" dirty="0" err="1" smtClean="0"/>
              <a:t>the</a:t>
            </a:r>
            <a:r>
              <a:rPr lang="es-ES" baseline="0" dirty="0" smtClean="0"/>
              <a:t> series </a:t>
            </a:r>
            <a:r>
              <a:rPr lang="es-ES" baseline="0" dirty="0" err="1" smtClean="0"/>
              <a:t>but</a:t>
            </a:r>
            <a:r>
              <a:rPr lang="es-ES" baseline="0" dirty="0" smtClean="0"/>
              <a:t> </a:t>
            </a:r>
            <a:r>
              <a:rPr lang="es-ES" baseline="0" dirty="0" err="1" smtClean="0"/>
              <a:t>its</a:t>
            </a:r>
            <a:r>
              <a:rPr lang="es-ES" baseline="0" dirty="0" smtClean="0"/>
              <a:t> </a:t>
            </a:r>
            <a:r>
              <a:rPr lang="es-ES" baseline="0" dirty="0" err="1" smtClean="0"/>
              <a:t>commercial</a:t>
            </a:r>
            <a:r>
              <a:rPr lang="es-ES" baseline="0" dirty="0" smtClean="0"/>
              <a:t> </a:t>
            </a:r>
            <a:r>
              <a:rPr lang="es-ES" baseline="0" dirty="0" err="1" smtClean="0"/>
              <a:t>success</a:t>
            </a:r>
            <a:r>
              <a:rPr lang="es-ES" baseline="0" dirty="0" smtClean="0"/>
              <a:t> </a:t>
            </a:r>
            <a:r>
              <a:rPr lang="es-ES" baseline="0" dirty="0" err="1" smtClean="0"/>
              <a:t>was</a:t>
            </a:r>
            <a:r>
              <a:rPr lang="es-ES" baseline="0" dirty="0" smtClean="0"/>
              <a:t> so </a:t>
            </a:r>
            <a:r>
              <a:rPr lang="es-ES" baseline="0" dirty="0" err="1" smtClean="0"/>
              <a:t>big</a:t>
            </a:r>
            <a:r>
              <a:rPr lang="es-ES" baseline="0" dirty="0" smtClean="0"/>
              <a:t>, </a:t>
            </a:r>
            <a:r>
              <a:rPr lang="es-ES" baseline="0" dirty="0" err="1" smtClean="0"/>
              <a:t>that</a:t>
            </a:r>
            <a:r>
              <a:rPr lang="es-ES" baseline="0" dirty="0" smtClean="0"/>
              <a:t> </a:t>
            </a:r>
            <a:r>
              <a:rPr lang="es-ES" baseline="0" dirty="0" err="1" smtClean="0"/>
              <a:t>it</a:t>
            </a:r>
            <a:r>
              <a:rPr lang="es-ES" baseline="0" dirty="0" smtClean="0"/>
              <a:t> </a:t>
            </a:r>
            <a:r>
              <a:rPr lang="es-ES" baseline="0" dirty="0" err="1" smtClean="0"/>
              <a:t>made</a:t>
            </a:r>
            <a:r>
              <a:rPr lang="es-ES" baseline="0" dirty="0" smtClean="0"/>
              <a:t> Roche </a:t>
            </a:r>
            <a:r>
              <a:rPr lang="es-ES" baseline="0" dirty="0" err="1" smtClean="0"/>
              <a:t>the</a:t>
            </a:r>
            <a:r>
              <a:rPr lang="es-ES" baseline="0" dirty="0" smtClean="0"/>
              <a:t> Apple of </a:t>
            </a:r>
            <a:r>
              <a:rPr lang="es-ES" baseline="0" dirty="0" err="1" smtClean="0"/>
              <a:t>the</a:t>
            </a:r>
            <a:r>
              <a:rPr lang="es-ES" baseline="0" dirty="0" smtClean="0"/>
              <a:t> 1970s. </a:t>
            </a:r>
            <a:r>
              <a:rPr lang="es-ES" baseline="0" dirty="0" err="1" smtClean="0"/>
              <a:t>Yet</a:t>
            </a:r>
            <a:r>
              <a:rPr lang="es-ES" baseline="0" dirty="0" smtClean="0"/>
              <a:t>, </a:t>
            </a:r>
            <a:r>
              <a:rPr lang="es-ES" baseline="0" dirty="0" err="1" smtClean="0"/>
              <a:t>despite</a:t>
            </a:r>
            <a:r>
              <a:rPr lang="es-ES" baseline="0" dirty="0" smtClean="0"/>
              <a:t> </a:t>
            </a:r>
            <a:r>
              <a:rPr lang="es-ES" baseline="0" dirty="0" err="1" smtClean="0"/>
              <a:t>the</a:t>
            </a:r>
            <a:r>
              <a:rPr lang="es-ES" baseline="0" dirty="0" smtClean="0"/>
              <a:t> </a:t>
            </a:r>
            <a:r>
              <a:rPr lang="es-ES" baseline="0" dirty="0" err="1" smtClean="0"/>
              <a:t>big</a:t>
            </a:r>
            <a:r>
              <a:rPr lang="es-ES" baseline="0" dirty="0" smtClean="0"/>
              <a:t> </a:t>
            </a:r>
            <a:r>
              <a:rPr lang="es-ES" baseline="0" dirty="0" err="1" smtClean="0"/>
              <a:t>success</a:t>
            </a:r>
            <a:r>
              <a:rPr lang="es-ES" baseline="0" dirty="0" smtClean="0"/>
              <a:t> of </a:t>
            </a:r>
            <a:r>
              <a:rPr lang="es-ES" baseline="0" dirty="0" err="1" smtClean="0"/>
              <a:t>the</a:t>
            </a:r>
            <a:r>
              <a:rPr lang="es-ES" baseline="0" dirty="0" smtClean="0"/>
              <a:t> </a:t>
            </a:r>
            <a:r>
              <a:rPr lang="es-ES" baseline="0" dirty="0" err="1" smtClean="0"/>
              <a:t>benzodiazepines</a:t>
            </a:r>
            <a:r>
              <a:rPr lang="es-ES" baseline="0" dirty="0" smtClean="0"/>
              <a:t> </a:t>
            </a:r>
            <a:r>
              <a:rPr lang="es-ES" baseline="0" dirty="0" err="1" smtClean="0"/>
              <a:t>their</a:t>
            </a:r>
            <a:r>
              <a:rPr lang="es-ES" baseline="0" dirty="0" smtClean="0"/>
              <a:t> </a:t>
            </a:r>
            <a:r>
              <a:rPr lang="es-ES" baseline="0" dirty="0" err="1" smtClean="0"/>
              <a:t>biological</a:t>
            </a:r>
            <a:r>
              <a:rPr lang="es-ES" baseline="0" dirty="0" smtClean="0"/>
              <a:t> </a:t>
            </a:r>
            <a:r>
              <a:rPr lang="es-ES" baseline="0" dirty="0" err="1" smtClean="0"/>
              <a:t>mechanism</a:t>
            </a:r>
            <a:r>
              <a:rPr lang="es-ES" baseline="0" dirty="0" smtClean="0"/>
              <a:t> </a:t>
            </a:r>
            <a:r>
              <a:rPr lang="es-ES" baseline="0" dirty="0" err="1" smtClean="0"/>
              <a:t>was</a:t>
            </a:r>
            <a:r>
              <a:rPr lang="es-ES" baseline="0" dirty="0" smtClean="0"/>
              <a:t> </a:t>
            </a:r>
            <a:r>
              <a:rPr lang="es-ES" baseline="0" dirty="0" err="1" smtClean="0"/>
              <a:t>only</a:t>
            </a:r>
            <a:r>
              <a:rPr lang="es-ES" baseline="0" dirty="0" smtClean="0"/>
              <a:t> </a:t>
            </a:r>
            <a:r>
              <a:rPr lang="es-ES" baseline="0" dirty="0" err="1" smtClean="0"/>
              <a:t>understood</a:t>
            </a:r>
            <a:r>
              <a:rPr lang="es-ES" baseline="0" dirty="0" smtClean="0"/>
              <a:t> in 1977</a:t>
            </a:r>
            <a:endParaRPr lang="es-ES" dirty="0"/>
          </a:p>
        </p:txBody>
      </p:sp>
      <p:sp>
        <p:nvSpPr>
          <p:cNvPr id="4" name="3 Marcador de número de diapositiva"/>
          <p:cNvSpPr>
            <a:spLocks noGrp="1"/>
          </p:cNvSpPr>
          <p:nvPr>
            <p:ph type="sldNum" sz="quarter" idx="10"/>
          </p:nvPr>
        </p:nvSpPr>
        <p:spPr/>
        <p:txBody>
          <a:bodyPr/>
          <a:lstStyle/>
          <a:p>
            <a:fld id="{FDBB7EB7-01E3-4824-B6F8-FF985A690902}" type="slidenum">
              <a:rPr lang="es-ES" smtClean="0"/>
              <a:t>25</a:t>
            </a:fld>
            <a:endParaRPr lang="es-ES"/>
          </a:p>
        </p:txBody>
      </p:sp>
    </p:spTree>
    <p:extLst>
      <p:ext uri="{BB962C8B-B14F-4D97-AF65-F5344CB8AC3E}">
        <p14:creationId xmlns:p14="http://schemas.microsoft.com/office/powerpoint/2010/main" val="775868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In </a:t>
            </a:r>
            <a:r>
              <a:rPr lang="es-ES" dirty="0" err="1" smtClean="0"/>
              <a:t>this</a:t>
            </a:r>
            <a:r>
              <a:rPr lang="es-ES" baseline="0" dirty="0" smtClean="0"/>
              <a:t> </a:t>
            </a:r>
            <a:r>
              <a:rPr lang="es-ES" baseline="0" dirty="0" err="1" smtClean="0"/>
              <a:t>respect</a:t>
            </a:r>
            <a:r>
              <a:rPr lang="es-ES" baseline="0" dirty="0" smtClean="0"/>
              <a:t>, </a:t>
            </a:r>
            <a:r>
              <a:rPr lang="es-ES" baseline="0" dirty="0" err="1" smtClean="0"/>
              <a:t>itw</a:t>
            </a:r>
            <a:r>
              <a:rPr lang="es-ES" baseline="0" dirty="0" smtClean="0"/>
              <a:t> as </a:t>
            </a:r>
            <a:r>
              <a:rPr lang="es-ES" baseline="0" dirty="0" err="1" smtClean="0"/>
              <a:t>not</a:t>
            </a:r>
            <a:r>
              <a:rPr lang="es-ES" baseline="0" dirty="0" smtClean="0"/>
              <a:t> </a:t>
            </a:r>
            <a:r>
              <a:rPr lang="es-ES" baseline="0" dirty="0" err="1" smtClean="0"/>
              <a:t>unusal</a:t>
            </a:r>
            <a:r>
              <a:rPr lang="es-ES" baseline="0" dirty="0" smtClean="0"/>
              <a:t>, </a:t>
            </a:r>
            <a:r>
              <a:rPr lang="es-ES" baseline="0" dirty="0" err="1" smtClean="0"/>
              <a:t>most</a:t>
            </a:r>
            <a:r>
              <a:rPr lang="es-ES" baseline="0" dirty="0" smtClean="0"/>
              <a:t> </a:t>
            </a:r>
            <a:r>
              <a:rPr lang="es-ES" baseline="0" dirty="0" err="1" smtClean="0"/>
              <a:t>tranquilizers</a:t>
            </a:r>
            <a:r>
              <a:rPr lang="es-ES" baseline="0" dirty="0" smtClean="0"/>
              <a:t> </a:t>
            </a:r>
            <a:r>
              <a:rPr lang="es-ES" baseline="0" dirty="0" err="1" smtClean="0"/>
              <a:t>operated</a:t>
            </a:r>
            <a:r>
              <a:rPr lang="es-ES" baseline="0" dirty="0" smtClean="0"/>
              <a:t> in </a:t>
            </a:r>
            <a:r>
              <a:rPr lang="es-ES" baseline="0" dirty="0" err="1" smtClean="0"/>
              <a:t>the</a:t>
            </a:r>
            <a:r>
              <a:rPr lang="es-ES" baseline="0" dirty="0" smtClean="0"/>
              <a:t> </a:t>
            </a:r>
            <a:r>
              <a:rPr lang="es-ES" baseline="0" dirty="0" err="1" smtClean="0"/>
              <a:t>blind</a:t>
            </a:r>
            <a:r>
              <a:rPr lang="es-ES" baseline="0" dirty="0" smtClean="0"/>
              <a:t> and </a:t>
            </a:r>
            <a:r>
              <a:rPr lang="es-ES" baseline="0" dirty="0" err="1" smtClean="0"/>
              <a:t>the</a:t>
            </a:r>
            <a:r>
              <a:rPr lang="es-ES" baseline="0" dirty="0" smtClean="0"/>
              <a:t> </a:t>
            </a:r>
            <a:r>
              <a:rPr lang="es-ES" baseline="0" dirty="0" err="1" smtClean="0"/>
              <a:t>only</a:t>
            </a:r>
            <a:r>
              <a:rPr lang="es-ES" baseline="0" dirty="0" smtClean="0"/>
              <a:t> standard of </a:t>
            </a:r>
            <a:r>
              <a:rPr lang="es-ES" baseline="0" dirty="0" err="1" smtClean="0"/>
              <a:t>efficacy</a:t>
            </a:r>
            <a:r>
              <a:rPr lang="es-ES" baseline="0" dirty="0" smtClean="0"/>
              <a:t> </a:t>
            </a:r>
            <a:r>
              <a:rPr lang="es-ES" baseline="0" dirty="0" err="1" smtClean="0"/>
              <a:t>was</a:t>
            </a:r>
            <a:r>
              <a:rPr lang="es-ES" baseline="0" dirty="0" smtClean="0"/>
              <a:t> </a:t>
            </a:r>
            <a:r>
              <a:rPr lang="es-ES" baseline="0" dirty="0" err="1" smtClean="0"/>
              <a:t>their</a:t>
            </a:r>
            <a:r>
              <a:rPr lang="es-ES" baseline="0" dirty="0" smtClean="0"/>
              <a:t> </a:t>
            </a:r>
            <a:r>
              <a:rPr lang="es-ES" baseline="0" dirty="0" err="1" smtClean="0"/>
              <a:t>success</a:t>
            </a:r>
            <a:r>
              <a:rPr lang="es-ES" baseline="0" dirty="0" smtClean="0"/>
              <a:t> in a trial. Valium </a:t>
            </a:r>
            <a:r>
              <a:rPr lang="es-ES" baseline="0" dirty="0" err="1" smtClean="0"/>
              <a:t>showed</a:t>
            </a:r>
            <a:r>
              <a:rPr lang="es-ES" baseline="0" dirty="0" smtClean="0"/>
              <a:t> </a:t>
            </a:r>
            <a:r>
              <a:rPr lang="es-ES" baseline="0" dirty="0" err="1" smtClean="0"/>
              <a:t>some</a:t>
            </a:r>
            <a:r>
              <a:rPr lang="es-ES" baseline="0" dirty="0" smtClean="0"/>
              <a:t> </a:t>
            </a:r>
            <a:r>
              <a:rPr lang="es-ES" baseline="0" dirty="0" err="1" smtClean="0"/>
              <a:t>efficacy</a:t>
            </a:r>
            <a:r>
              <a:rPr lang="es-ES" baseline="0" dirty="0" smtClean="0"/>
              <a:t> in </a:t>
            </a:r>
            <a:r>
              <a:rPr lang="es-ES" baseline="0" dirty="0" err="1" smtClean="0"/>
              <a:t>the</a:t>
            </a:r>
            <a:r>
              <a:rPr lang="es-ES" baseline="0" dirty="0" smtClean="0"/>
              <a:t> </a:t>
            </a:r>
            <a:r>
              <a:rPr lang="es-ES" baseline="0" dirty="0" err="1" smtClean="0"/>
              <a:t>symptomatic</a:t>
            </a:r>
            <a:r>
              <a:rPr lang="es-ES" baseline="0" dirty="0" smtClean="0"/>
              <a:t> </a:t>
            </a:r>
            <a:r>
              <a:rPr lang="es-ES" baseline="0" dirty="0" err="1" smtClean="0"/>
              <a:t>treatment</a:t>
            </a:r>
            <a:r>
              <a:rPr lang="es-ES" baseline="0" dirty="0" smtClean="0"/>
              <a:t> of </a:t>
            </a:r>
            <a:r>
              <a:rPr lang="es-ES" baseline="0" dirty="0" err="1" smtClean="0"/>
              <a:t>anxiety</a:t>
            </a:r>
            <a:r>
              <a:rPr lang="es-ES" baseline="0" dirty="0" smtClean="0"/>
              <a:t> in </a:t>
            </a:r>
            <a:r>
              <a:rPr lang="es-ES" baseline="0" dirty="0" err="1" smtClean="0"/>
              <a:t>serious</a:t>
            </a:r>
            <a:r>
              <a:rPr lang="es-ES" baseline="0" dirty="0" smtClean="0"/>
              <a:t> </a:t>
            </a:r>
            <a:r>
              <a:rPr lang="es-ES" baseline="0" dirty="0" err="1" smtClean="0"/>
              <a:t>psychiatric</a:t>
            </a:r>
            <a:r>
              <a:rPr lang="es-ES" baseline="0" dirty="0" smtClean="0"/>
              <a:t> </a:t>
            </a:r>
            <a:r>
              <a:rPr lang="es-ES" baseline="0" dirty="0" err="1" smtClean="0"/>
              <a:t>conditions</a:t>
            </a:r>
            <a:r>
              <a:rPr lang="es-ES" baseline="0" dirty="0" smtClean="0"/>
              <a:t>. </a:t>
            </a:r>
            <a:r>
              <a:rPr lang="es-ES" baseline="0" dirty="0" err="1" smtClean="0"/>
              <a:t>Beyond</a:t>
            </a:r>
            <a:r>
              <a:rPr lang="es-ES" baseline="0" dirty="0" smtClean="0"/>
              <a:t> </a:t>
            </a:r>
            <a:r>
              <a:rPr lang="es-ES" baseline="0" dirty="0" err="1" smtClean="0"/>
              <a:t>these</a:t>
            </a:r>
            <a:r>
              <a:rPr lang="es-ES" baseline="0" dirty="0" smtClean="0"/>
              <a:t> </a:t>
            </a:r>
            <a:r>
              <a:rPr lang="es-ES" baseline="0" dirty="0" err="1" smtClean="0"/>
              <a:t>latter</a:t>
            </a:r>
            <a:r>
              <a:rPr lang="es-ES" baseline="0" dirty="0" smtClean="0"/>
              <a:t>, </a:t>
            </a:r>
            <a:r>
              <a:rPr lang="es-ES" baseline="0" dirty="0" err="1" smtClean="0"/>
              <a:t>its</a:t>
            </a:r>
            <a:r>
              <a:rPr lang="es-ES" baseline="0" dirty="0" smtClean="0"/>
              <a:t> </a:t>
            </a:r>
            <a:r>
              <a:rPr lang="es-ES" baseline="0" dirty="0" err="1" smtClean="0"/>
              <a:t>effect</a:t>
            </a:r>
            <a:r>
              <a:rPr lang="es-ES" baseline="0" dirty="0" smtClean="0"/>
              <a:t> </a:t>
            </a:r>
            <a:r>
              <a:rPr lang="es-ES" baseline="0" dirty="0" err="1" smtClean="0"/>
              <a:t>was</a:t>
            </a:r>
            <a:r>
              <a:rPr lang="es-ES" baseline="0" dirty="0" smtClean="0"/>
              <a:t> </a:t>
            </a:r>
            <a:r>
              <a:rPr lang="es-ES" baseline="0" dirty="0" err="1" smtClean="0"/>
              <a:t>neither</a:t>
            </a:r>
            <a:r>
              <a:rPr lang="es-ES" baseline="0" dirty="0" smtClean="0"/>
              <a:t>  </a:t>
            </a:r>
            <a:r>
              <a:rPr lang="es-ES" baseline="0" dirty="0" err="1" smtClean="0"/>
              <a:t>uniform</a:t>
            </a:r>
            <a:r>
              <a:rPr lang="es-ES" baseline="0" dirty="0" smtClean="0"/>
              <a:t> </a:t>
            </a:r>
            <a:r>
              <a:rPr lang="es-ES" baseline="0" dirty="0" err="1" smtClean="0"/>
              <a:t>nor</a:t>
            </a:r>
            <a:r>
              <a:rPr lang="es-ES" baseline="0" dirty="0" smtClean="0"/>
              <a:t> superior to </a:t>
            </a:r>
            <a:r>
              <a:rPr lang="es-ES" baseline="0" dirty="0" err="1" smtClean="0"/>
              <a:t>alternative</a:t>
            </a:r>
            <a:r>
              <a:rPr lang="es-ES" baseline="0" dirty="0" smtClean="0"/>
              <a:t> </a:t>
            </a:r>
            <a:r>
              <a:rPr lang="es-ES" baseline="0" dirty="0" err="1" smtClean="0"/>
              <a:t>treatments</a:t>
            </a:r>
            <a:endParaRPr lang="es-ES" dirty="0"/>
          </a:p>
        </p:txBody>
      </p:sp>
      <p:sp>
        <p:nvSpPr>
          <p:cNvPr id="4" name="3 Marcador de número de diapositiva"/>
          <p:cNvSpPr>
            <a:spLocks noGrp="1"/>
          </p:cNvSpPr>
          <p:nvPr>
            <p:ph type="sldNum" sz="quarter" idx="10"/>
          </p:nvPr>
        </p:nvSpPr>
        <p:spPr/>
        <p:txBody>
          <a:bodyPr/>
          <a:lstStyle/>
          <a:p>
            <a:fld id="{FDBB7EB7-01E3-4824-B6F8-FF985A690902}" type="slidenum">
              <a:rPr lang="es-ES" smtClean="0"/>
              <a:t>26</a:t>
            </a:fld>
            <a:endParaRPr lang="es-ES"/>
          </a:p>
        </p:txBody>
      </p:sp>
    </p:spTree>
    <p:extLst>
      <p:ext uri="{BB962C8B-B14F-4D97-AF65-F5344CB8AC3E}">
        <p14:creationId xmlns:p14="http://schemas.microsoft.com/office/powerpoint/2010/main" val="1196673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Roche </a:t>
            </a:r>
            <a:r>
              <a:rPr lang="es-ES" dirty="0" err="1" smtClean="0"/>
              <a:t>advertising</a:t>
            </a:r>
            <a:r>
              <a:rPr lang="es-ES" dirty="0" smtClean="0"/>
              <a:t> </a:t>
            </a:r>
            <a:r>
              <a:rPr lang="es-ES" dirty="0" err="1" smtClean="0"/>
              <a:t>executives</a:t>
            </a:r>
            <a:r>
              <a:rPr lang="es-ES" dirty="0" smtClean="0"/>
              <a:t> </a:t>
            </a:r>
            <a:r>
              <a:rPr lang="es-ES" dirty="0" err="1" smtClean="0"/>
              <a:t>realized</a:t>
            </a:r>
            <a:r>
              <a:rPr lang="es-ES" dirty="0" smtClean="0"/>
              <a:t> </a:t>
            </a:r>
            <a:r>
              <a:rPr lang="es-ES" dirty="0" err="1" smtClean="0"/>
              <a:t>that</a:t>
            </a:r>
            <a:r>
              <a:rPr lang="es-ES" baseline="0" dirty="0" smtClean="0"/>
              <a:t> </a:t>
            </a:r>
            <a:r>
              <a:rPr lang="es-ES" baseline="0" dirty="0" err="1" smtClean="0"/>
              <a:t>there</a:t>
            </a:r>
            <a:r>
              <a:rPr lang="es-ES" baseline="0" dirty="0" smtClean="0"/>
              <a:t> </a:t>
            </a:r>
            <a:r>
              <a:rPr lang="es-ES" baseline="0" dirty="0" err="1" smtClean="0"/>
              <a:t>was</a:t>
            </a:r>
            <a:r>
              <a:rPr lang="es-ES" baseline="0" dirty="0" smtClean="0"/>
              <a:t> </a:t>
            </a:r>
            <a:r>
              <a:rPr lang="es-ES" baseline="0" dirty="0" err="1" smtClean="0"/>
              <a:t>nothing</a:t>
            </a:r>
            <a:r>
              <a:rPr lang="es-ES" baseline="0" dirty="0" smtClean="0"/>
              <a:t> </a:t>
            </a:r>
            <a:r>
              <a:rPr lang="es-ES" baseline="0" dirty="0" err="1" smtClean="0"/>
              <a:t>you</a:t>
            </a:r>
            <a:r>
              <a:rPr lang="es-ES" baseline="0" dirty="0" smtClean="0"/>
              <a:t> </a:t>
            </a:r>
            <a:r>
              <a:rPr lang="es-ES" baseline="0" dirty="0" err="1" smtClean="0"/>
              <a:t>couldn’t</a:t>
            </a:r>
            <a:r>
              <a:rPr lang="es-ES" baseline="0" dirty="0" smtClean="0"/>
              <a:t> use </a:t>
            </a:r>
            <a:r>
              <a:rPr lang="es-ES" baseline="0" dirty="0" err="1" smtClean="0"/>
              <a:t>it</a:t>
            </a:r>
            <a:r>
              <a:rPr lang="es-ES" baseline="0" dirty="0" smtClean="0"/>
              <a:t> </a:t>
            </a:r>
            <a:r>
              <a:rPr lang="es-ES" baseline="0" dirty="0" err="1" smtClean="0"/>
              <a:t>for</a:t>
            </a:r>
            <a:r>
              <a:rPr lang="es-ES" baseline="0" dirty="0" smtClean="0"/>
              <a:t>, </a:t>
            </a:r>
            <a:r>
              <a:rPr lang="es-ES" baseline="0" dirty="0" err="1" smtClean="0"/>
              <a:t>since</a:t>
            </a:r>
            <a:r>
              <a:rPr lang="es-ES" baseline="0" dirty="0" smtClean="0"/>
              <a:t> </a:t>
            </a:r>
            <a:r>
              <a:rPr lang="es-ES" baseline="0" dirty="0" err="1" smtClean="0"/>
              <a:t>anxiety</a:t>
            </a:r>
            <a:r>
              <a:rPr lang="es-ES" baseline="0" dirty="0" smtClean="0"/>
              <a:t> </a:t>
            </a:r>
            <a:r>
              <a:rPr lang="es-ES" baseline="0" dirty="0" err="1" smtClean="0"/>
              <a:t>was</a:t>
            </a:r>
            <a:r>
              <a:rPr lang="es-ES" baseline="0" dirty="0" smtClean="0"/>
              <a:t> </a:t>
            </a:r>
            <a:r>
              <a:rPr lang="es-ES" baseline="0" dirty="0" err="1" smtClean="0"/>
              <a:t>everywhere</a:t>
            </a:r>
            <a:r>
              <a:rPr lang="es-ES" baseline="0" dirty="0" smtClean="0"/>
              <a:t>. </a:t>
            </a:r>
            <a:r>
              <a:rPr lang="es-ES" baseline="0" dirty="0" err="1" smtClean="0"/>
              <a:t>Howeve</a:t>
            </a:r>
            <a:r>
              <a:rPr lang="es-ES" baseline="0" dirty="0" smtClean="0"/>
              <a:t>, </a:t>
            </a:r>
            <a:r>
              <a:rPr lang="es-ES" baseline="0" dirty="0" err="1" smtClean="0"/>
              <a:t>it</a:t>
            </a:r>
            <a:r>
              <a:rPr lang="es-ES" baseline="0" dirty="0" smtClean="0"/>
              <a:t> </a:t>
            </a:r>
            <a:r>
              <a:rPr lang="es-ES" baseline="0" dirty="0" err="1" smtClean="0"/>
              <a:t>was</a:t>
            </a:r>
            <a:r>
              <a:rPr lang="es-ES" baseline="0" dirty="0" smtClean="0"/>
              <a:t> a </a:t>
            </a:r>
            <a:r>
              <a:rPr lang="es-ES" baseline="0" dirty="0" err="1" smtClean="0"/>
              <a:t>prescription</a:t>
            </a:r>
            <a:r>
              <a:rPr lang="es-ES" baseline="0" dirty="0" smtClean="0"/>
              <a:t> </a:t>
            </a:r>
            <a:r>
              <a:rPr lang="es-ES" baseline="0" dirty="0" err="1" smtClean="0"/>
              <a:t>drug</a:t>
            </a:r>
            <a:r>
              <a:rPr lang="es-ES" baseline="0" dirty="0" smtClean="0"/>
              <a:t>, </a:t>
            </a:r>
            <a:r>
              <a:rPr lang="es-ES" baseline="0" dirty="0" err="1" smtClean="0"/>
              <a:t>you</a:t>
            </a:r>
            <a:r>
              <a:rPr lang="es-ES" baseline="0" dirty="0" smtClean="0"/>
              <a:t> </a:t>
            </a:r>
            <a:r>
              <a:rPr lang="es-ES" baseline="0" dirty="0" err="1" smtClean="0"/>
              <a:t>needed</a:t>
            </a:r>
            <a:r>
              <a:rPr lang="es-ES" baseline="0" dirty="0" smtClean="0"/>
              <a:t> a doctor </a:t>
            </a:r>
            <a:r>
              <a:rPr lang="es-ES" baseline="0" dirty="0" err="1" smtClean="0"/>
              <a:t>recommending</a:t>
            </a:r>
            <a:r>
              <a:rPr lang="es-ES" baseline="0" dirty="0" smtClean="0"/>
              <a:t> </a:t>
            </a:r>
            <a:r>
              <a:rPr lang="es-ES" baseline="0" dirty="0" err="1" smtClean="0"/>
              <a:t>it</a:t>
            </a:r>
            <a:r>
              <a:rPr lang="es-ES" baseline="0" dirty="0" smtClean="0"/>
              <a:t>, so Roche </a:t>
            </a:r>
            <a:r>
              <a:rPr lang="es-ES" baseline="0" dirty="0" err="1" smtClean="0"/>
              <a:t>inaugurated</a:t>
            </a:r>
            <a:r>
              <a:rPr lang="es-ES" baseline="0" dirty="0" smtClean="0"/>
              <a:t> </a:t>
            </a:r>
            <a:r>
              <a:rPr lang="es-ES" baseline="0" dirty="0" err="1" smtClean="0"/>
              <a:t>an</a:t>
            </a:r>
            <a:r>
              <a:rPr lang="es-ES" baseline="0" dirty="0" smtClean="0"/>
              <a:t> era of </a:t>
            </a:r>
            <a:r>
              <a:rPr lang="es-ES" baseline="0" dirty="0" err="1" smtClean="0"/>
              <a:t>direct</a:t>
            </a:r>
            <a:r>
              <a:rPr lang="es-ES" baseline="0" dirty="0" smtClean="0"/>
              <a:t> </a:t>
            </a:r>
            <a:r>
              <a:rPr lang="es-ES" baseline="0" dirty="0" err="1" smtClean="0"/>
              <a:t>advertising</a:t>
            </a:r>
            <a:r>
              <a:rPr lang="es-ES" baseline="0" dirty="0" smtClean="0"/>
              <a:t> to </a:t>
            </a:r>
            <a:r>
              <a:rPr lang="es-ES" baseline="0" dirty="0" err="1" smtClean="0"/>
              <a:t>physicians</a:t>
            </a:r>
            <a:r>
              <a:rPr lang="es-ES" baseline="0" dirty="0" smtClean="0"/>
              <a:t> </a:t>
            </a:r>
            <a:r>
              <a:rPr lang="es-ES" baseline="0" dirty="0" err="1" smtClean="0"/>
              <a:t>selling</a:t>
            </a:r>
            <a:r>
              <a:rPr lang="es-ES" baseline="0" dirty="0" smtClean="0"/>
              <a:t> </a:t>
            </a:r>
            <a:r>
              <a:rPr lang="es-ES" baseline="0" dirty="0" err="1" smtClean="0"/>
              <a:t>them</a:t>
            </a:r>
            <a:r>
              <a:rPr lang="es-ES" baseline="0" dirty="0" smtClean="0"/>
              <a:t> </a:t>
            </a:r>
            <a:r>
              <a:rPr lang="es-ES" baseline="0" dirty="0" err="1" smtClean="0"/>
              <a:t>the</a:t>
            </a:r>
            <a:r>
              <a:rPr lang="es-ES" baseline="0" dirty="0" smtClean="0"/>
              <a:t> </a:t>
            </a:r>
            <a:r>
              <a:rPr lang="es-ES" baseline="0" dirty="0" err="1" smtClean="0"/>
              <a:t>drug</a:t>
            </a:r>
            <a:r>
              <a:rPr lang="es-ES" baseline="0" dirty="0" smtClean="0"/>
              <a:t> as </a:t>
            </a:r>
            <a:r>
              <a:rPr lang="es-ES" baseline="0" dirty="0" err="1" smtClean="0"/>
              <a:t>if</a:t>
            </a:r>
            <a:r>
              <a:rPr lang="es-ES" baseline="0" dirty="0" smtClean="0"/>
              <a:t> </a:t>
            </a:r>
            <a:r>
              <a:rPr lang="es-ES" baseline="0" dirty="0" err="1" smtClean="0"/>
              <a:t>its</a:t>
            </a:r>
            <a:r>
              <a:rPr lang="es-ES" baseline="0" dirty="0" smtClean="0"/>
              <a:t> </a:t>
            </a:r>
            <a:r>
              <a:rPr lang="es-ES" baseline="0" dirty="0" err="1" smtClean="0"/>
              <a:t>efficacy</a:t>
            </a:r>
            <a:r>
              <a:rPr lang="es-ES" baseline="0" dirty="0" smtClean="0"/>
              <a:t> </a:t>
            </a:r>
            <a:r>
              <a:rPr lang="es-ES" baseline="0" dirty="0" err="1" smtClean="0"/>
              <a:t>had</a:t>
            </a:r>
            <a:r>
              <a:rPr lang="es-ES" baseline="0" dirty="0" smtClean="0"/>
              <a:t> </a:t>
            </a:r>
            <a:r>
              <a:rPr lang="es-ES" baseline="0" dirty="0" err="1" smtClean="0"/>
              <a:t>been</a:t>
            </a:r>
            <a:r>
              <a:rPr lang="es-ES" baseline="0" dirty="0" smtClean="0"/>
              <a:t> </a:t>
            </a:r>
            <a:r>
              <a:rPr lang="es-ES" baseline="0" dirty="0" err="1" smtClean="0"/>
              <a:t>proven</a:t>
            </a:r>
            <a:r>
              <a:rPr lang="es-ES" baseline="0" dirty="0" smtClean="0"/>
              <a:t> </a:t>
            </a:r>
            <a:r>
              <a:rPr lang="es-ES" baseline="0" dirty="0" err="1" smtClean="0"/>
              <a:t>well</a:t>
            </a:r>
            <a:r>
              <a:rPr lang="es-ES" baseline="0" dirty="0" smtClean="0"/>
              <a:t> </a:t>
            </a:r>
            <a:r>
              <a:rPr lang="es-ES" baseline="0" dirty="0" err="1" smtClean="0"/>
              <a:t>beyond</a:t>
            </a:r>
            <a:r>
              <a:rPr lang="es-ES" baseline="0" dirty="0" smtClean="0"/>
              <a:t> </a:t>
            </a:r>
            <a:r>
              <a:rPr lang="es-ES" baseline="0" dirty="0" err="1" smtClean="0"/>
              <a:t>the</a:t>
            </a:r>
            <a:r>
              <a:rPr lang="es-ES" baseline="0" dirty="0" smtClean="0"/>
              <a:t> original target </a:t>
            </a:r>
            <a:r>
              <a:rPr lang="es-ES" baseline="0" dirty="0" err="1" smtClean="0"/>
              <a:t>population</a:t>
            </a:r>
            <a:r>
              <a:rPr lang="es-ES" baseline="0" dirty="0" smtClean="0"/>
              <a:t> in </a:t>
            </a:r>
            <a:r>
              <a:rPr lang="es-ES" baseline="0" dirty="0" err="1" smtClean="0"/>
              <a:t>the</a:t>
            </a:r>
            <a:r>
              <a:rPr lang="es-ES" baseline="0" dirty="0" smtClean="0"/>
              <a:t> trial </a:t>
            </a:r>
            <a:endParaRPr lang="es-ES" dirty="0"/>
          </a:p>
        </p:txBody>
      </p:sp>
      <p:sp>
        <p:nvSpPr>
          <p:cNvPr id="4" name="3 Marcador de número de diapositiva"/>
          <p:cNvSpPr>
            <a:spLocks noGrp="1"/>
          </p:cNvSpPr>
          <p:nvPr>
            <p:ph type="sldNum" sz="quarter" idx="10"/>
          </p:nvPr>
        </p:nvSpPr>
        <p:spPr/>
        <p:txBody>
          <a:bodyPr/>
          <a:lstStyle/>
          <a:p>
            <a:fld id="{FDBB7EB7-01E3-4824-B6F8-FF985A690902}" type="slidenum">
              <a:rPr lang="es-ES" smtClean="0"/>
              <a:t>27</a:t>
            </a:fld>
            <a:endParaRPr lang="es-ES"/>
          </a:p>
        </p:txBody>
      </p:sp>
    </p:spTree>
    <p:extLst>
      <p:ext uri="{BB962C8B-B14F-4D97-AF65-F5344CB8AC3E}">
        <p14:creationId xmlns:p14="http://schemas.microsoft.com/office/powerpoint/2010/main" val="2369002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Behind</a:t>
            </a:r>
            <a:r>
              <a:rPr lang="es-ES" baseline="0" dirty="0" smtClean="0"/>
              <a:t> </a:t>
            </a:r>
            <a:r>
              <a:rPr lang="es-ES" baseline="0" dirty="0" err="1" smtClean="0"/>
              <a:t>this</a:t>
            </a:r>
            <a:r>
              <a:rPr lang="es-ES" baseline="0" dirty="0" smtClean="0"/>
              <a:t> </a:t>
            </a:r>
            <a:r>
              <a:rPr lang="es-ES" baseline="0" dirty="0" err="1" smtClean="0"/>
              <a:t>advertisign</a:t>
            </a:r>
            <a:r>
              <a:rPr lang="es-ES" baseline="0" dirty="0" smtClean="0"/>
              <a:t> </a:t>
            </a:r>
            <a:r>
              <a:rPr lang="es-ES" baseline="0" dirty="0" err="1" smtClean="0"/>
              <a:t>strategy</a:t>
            </a:r>
            <a:r>
              <a:rPr lang="es-ES" baseline="0" dirty="0" smtClean="0"/>
              <a:t> </a:t>
            </a:r>
            <a:r>
              <a:rPr lang="es-ES" baseline="0" dirty="0" err="1" smtClean="0"/>
              <a:t>we</a:t>
            </a:r>
            <a:r>
              <a:rPr lang="es-ES" baseline="0" dirty="0" smtClean="0"/>
              <a:t> </a:t>
            </a:r>
            <a:r>
              <a:rPr lang="es-ES" baseline="0" dirty="0" err="1" smtClean="0"/>
              <a:t>find</a:t>
            </a:r>
            <a:r>
              <a:rPr lang="es-ES" baseline="0" dirty="0" smtClean="0"/>
              <a:t> </a:t>
            </a:r>
            <a:r>
              <a:rPr lang="es-ES" baseline="0" dirty="0" err="1" smtClean="0"/>
              <a:t>the</a:t>
            </a:r>
            <a:r>
              <a:rPr lang="es-ES" baseline="0" dirty="0" smtClean="0"/>
              <a:t> </a:t>
            </a:r>
            <a:r>
              <a:rPr lang="es-ES" baseline="0" dirty="0" err="1" smtClean="0"/>
              <a:t>reference</a:t>
            </a:r>
            <a:r>
              <a:rPr lang="es-ES" baseline="0" dirty="0" smtClean="0"/>
              <a:t> </a:t>
            </a:r>
            <a:r>
              <a:rPr lang="es-ES" baseline="0" dirty="0" err="1" smtClean="0"/>
              <a:t>class</a:t>
            </a:r>
            <a:r>
              <a:rPr lang="es-ES" baseline="0" dirty="0" smtClean="0"/>
              <a:t> </a:t>
            </a:r>
            <a:r>
              <a:rPr lang="es-ES" baseline="0" dirty="0" err="1" smtClean="0"/>
              <a:t>problem</a:t>
            </a:r>
            <a:r>
              <a:rPr lang="es-ES" baseline="0" dirty="0" smtClean="0"/>
              <a:t>: </a:t>
            </a:r>
            <a:r>
              <a:rPr lang="es-ES" baseline="0" dirty="0" err="1" smtClean="0"/>
              <a:t>how</a:t>
            </a:r>
            <a:r>
              <a:rPr lang="es-ES" baseline="0" dirty="0" smtClean="0"/>
              <a:t> </a:t>
            </a:r>
            <a:r>
              <a:rPr lang="es-ES" baseline="0" dirty="0" err="1" smtClean="0"/>
              <a:t>does</a:t>
            </a:r>
            <a:r>
              <a:rPr lang="es-ES" baseline="0" dirty="0" smtClean="0"/>
              <a:t> a </a:t>
            </a:r>
            <a:r>
              <a:rPr lang="es-ES" baseline="0" dirty="0" err="1" smtClean="0"/>
              <a:t>physician</a:t>
            </a:r>
            <a:r>
              <a:rPr lang="es-ES" baseline="0" dirty="0" smtClean="0"/>
              <a:t> </a:t>
            </a:r>
            <a:r>
              <a:rPr lang="es-ES" baseline="0" dirty="0" err="1" smtClean="0"/>
              <a:t>know</a:t>
            </a:r>
            <a:r>
              <a:rPr lang="es-ES" baseline="0" dirty="0" smtClean="0"/>
              <a:t> </a:t>
            </a:r>
            <a:r>
              <a:rPr lang="es-ES" baseline="0" dirty="0" err="1" smtClean="0"/>
              <a:t>if</a:t>
            </a:r>
            <a:r>
              <a:rPr lang="es-ES" baseline="0" dirty="0" smtClean="0"/>
              <a:t> a particular </a:t>
            </a:r>
            <a:r>
              <a:rPr lang="es-ES" baseline="0" dirty="0" err="1" smtClean="0"/>
              <a:t>patient</a:t>
            </a:r>
            <a:r>
              <a:rPr lang="es-ES" baseline="0" dirty="0" smtClean="0"/>
              <a:t> </a:t>
            </a:r>
            <a:r>
              <a:rPr lang="es-ES" baseline="0" dirty="0" err="1" smtClean="0"/>
              <a:t>is</a:t>
            </a:r>
            <a:r>
              <a:rPr lang="es-ES" baseline="0" dirty="0" smtClean="0"/>
              <a:t> similar </a:t>
            </a:r>
            <a:r>
              <a:rPr lang="es-ES" baseline="0" dirty="0" err="1" smtClean="0"/>
              <a:t>enough</a:t>
            </a:r>
            <a:r>
              <a:rPr lang="es-ES" baseline="0" dirty="0" smtClean="0"/>
              <a:t> to </a:t>
            </a:r>
            <a:r>
              <a:rPr lang="es-ES" baseline="0" dirty="0" err="1" smtClean="0"/>
              <a:t>those</a:t>
            </a:r>
            <a:r>
              <a:rPr lang="es-ES" baseline="0" dirty="0" smtClean="0"/>
              <a:t> </a:t>
            </a:r>
            <a:r>
              <a:rPr lang="es-ES" baseline="0" dirty="0" err="1" smtClean="0"/>
              <a:t>treated</a:t>
            </a:r>
            <a:r>
              <a:rPr lang="es-ES" baseline="0" dirty="0" smtClean="0"/>
              <a:t> in </a:t>
            </a:r>
            <a:r>
              <a:rPr lang="es-ES" baseline="0" dirty="0" err="1" smtClean="0"/>
              <a:t>the</a:t>
            </a:r>
            <a:r>
              <a:rPr lang="es-ES" baseline="0" dirty="0" smtClean="0"/>
              <a:t> </a:t>
            </a:r>
            <a:r>
              <a:rPr lang="es-ES" baseline="0" dirty="0" err="1" smtClean="0"/>
              <a:t>trials</a:t>
            </a:r>
            <a:r>
              <a:rPr lang="es-ES" baseline="0" dirty="0" smtClean="0"/>
              <a:t>? </a:t>
            </a:r>
            <a:r>
              <a:rPr lang="es-ES" baseline="0" dirty="0" err="1" smtClean="0"/>
              <a:t>The</a:t>
            </a:r>
            <a:r>
              <a:rPr lang="es-ES" baseline="0" dirty="0" smtClean="0"/>
              <a:t> </a:t>
            </a:r>
            <a:r>
              <a:rPr lang="es-ES" baseline="0" dirty="0" err="1" smtClean="0"/>
              <a:t>problem</a:t>
            </a:r>
            <a:r>
              <a:rPr lang="es-ES" baseline="0" dirty="0" smtClean="0"/>
              <a:t> </a:t>
            </a:r>
            <a:r>
              <a:rPr lang="es-ES" baseline="0" dirty="0" err="1" smtClean="0"/>
              <a:t>was</a:t>
            </a:r>
            <a:r>
              <a:rPr lang="es-ES" baseline="0" dirty="0" smtClean="0"/>
              <a:t>, of </a:t>
            </a:r>
            <a:r>
              <a:rPr lang="es-ES" baseline="0" dirty="0" err="1" smtClean="0"/>
              <a:t>course</a:t>
            </a:r>
            <a:r>
              <a:rPr lang="es-ES" baseline="0" dirty="0" smtClean="0"/>
              <a:t>, </a:t>
            </a:r>
            <a:r>
              <a:rPr lang="es-ES" baseline="0" dirty="0" err="1" smtClean="0"/>
              <a:t>the</a:t>
            </a:r>
            <a:r>
              <a:rPr lang="es-ES" baseline="0" dirty="0" smtClean="0"/>
              <a:t> </a:t>
            </a:r>
            <a:r>
              <a:rPr lang="es-ES" baseline="0" dirty="0" err="1" smtClean="0"/>
              <a:t>definition</a:t>
            </a:r>
            <a:r>
              <a:rPr lang="es-ES" baseline="0" dirty="0" smtClean="0"/>
              <a:t> of </a:t>
            </a:r>
            <a:r>
              <a:rPr lang="es-ES" baseline="0" dirty="0" err="1" smtClean="0"/>
              <a:t>anxiety</a:t>
            </a:r>
            <a:r>
              <a:rPr lang="es-ES" baseline="0" dirty="0" smtClean="0"/>
              <a:t>, a </a:t>
            </a:r>
            <a:r>
              <a:rPr lang="es-ES" baseline="0" dirty="0" err="1" smtClean="0"/>
              <a:t>badly</a:t>
            </a:r>
            <a:r>
              <a:rPr lang="es-ES" baseline="0" dirty="0" smtClean="0"/>
              <a:t> </a:t>
            </a:r>
            <a:r>
              <a:rPr lang="es-ES" baseline="0" dirty="0" err="1" smtClean="0"/>
              <a:t>understood</a:t>
            </a:r>
            <a:r>
              <a:rPr lang="es-ES" baseline="0" dirty="0" smtClean="0"/>
              <a:t> </a:t>
            </a:r>
            <a:r>
              <a:rPr lang="es-ES" baseline="0" dirty="0" err="1" smtClean="0"/>
              <a:t>collection</a:t>
            </a:r>
            <a:r>
              <a:rPr lang="es-ES" baseline="0" dirty="0" smtClean="0"/>
              <a:t> of </a:t>
            </a:r>
            <a:r>
              <a:rPr lang="es-ES" baseline="0" dirty="0" err="1" smtClean="0"/>
              <a:t>symptoms</a:t>
            </a:r>
            <a:r>
              <a:rPr lang="es-ES" baseline="0" dirty="0" smtClean="0"/>
              <a:t> </a:t>
            </a:r>
            <a:r>
              <a:rPr lang="es-ES" baseline="0" dirty="0" err="1" smtClean="0"/>
              <a:t>that</a:t>
            </a:r>
            <a:r>
              <a:rPr lang="es-ES" baseline="0" dirty="0" smtClean="0"/>
              <a:t>, </a:t>
            </a:r>
            <a:r>
              <a:rPr lang="es-ES" baseline="0" dirty="0" err="1" smtClean="0"/>
              <a:t>for</a:t>
            </a:r>
            <a:r>
              <a:rPr lang="es-ES" baseline="0" dirty="0" smtClean="0"/>
              <a:t> </a:t>
            </a:r>
            <a:r>
              <a:rPr lang="es-ES" baseline="0" dirty="0" err="1" smtClean="0"/>
              <a:t>all</a:t>
            </a:r>
            <a:r>
              <a:rPr lang="es-ES" baseline="0" dirty="0" smtClean="0"/>
              <a:t> </a:t>
            </a:r>
            <a:r>
              <a:rPr lang="es-ES" baseline="0" dirty="0" err="1" smtClean="0"/>
              <a:t>practical</a:t>
            </a:r>
            <a:r>
              <a:rPr lang="es-ES" baseline="0" dirty="0" smtClean="0"/>
              <a:t> </a:t>
            </a:r>
            <a:r>
              <a:rPr lang="es-ES" baseline="0" dirty="0" err="1" smtClean="0"/>
              <a:t>purposes</a:t>
            </a:r>
            <a:r>
              <a:rPr lang="es-ES" baseline="0" dirty="0" smtClean="0"/>
              <a:t>, </a:t>
            </a:r>
            <a:r>
              <a:rPr lang="es-ES" baseline="0" dirty="0" err="1" smtClean="0"/>
              <a:t>was</a:t>
            </a:r>
            <a:r>
              <a:rPr lang="es-ES" baseline="0" dirty="0" smtClean="0"/>
              <a:t> </a:t>
            </a:r>
            <a:r>
              <a:rPr lang="es-ES" baseline="0" dirty="0" err="1" smtClean="0"/>
              <a:t>defined</a:t>
            </a:r>
            <a:r>
              <a:rPr lang="es-ES" baseline="0" dirty="0" smtClean="0"/>
              <a:t> </a:t>
            </a:r>
            <a:r>
              <a:rPr lang="es-ES" baseline="0" dirty="0" err="1" smtClean="0"/>
              <a:t>through</a:t>
            </a:r>
            <a:r>
              <a:rPr lang="es-ES" baseline="0" dirty="0" smtClean="0"/>
              <a:t> </a:t>
            </a:r>
            <a:r>
              <a:rPr lang="es-ES" baseline="0" dirty="0" err="1" smtClean="0"/>
              <a:t>therapeutic</a:t>
            </a:r>
            <a:r>
              <a:rPr lang="es-ES" baseline="0" dirty="0" smtClean="0"/>
              <a:t> </a:t>
            </a:r>
            <a:r>
              <a:rPr lang="es-ES" baseline="0" dirty="0" err="1" smtClean="0"/>
              <a:t>success</a:t>
            </a:r>
            <a:r>
              <a:rPr lang="es-ES" baseline="0" dirty="0" smtClean="0"/>
              <a:t>. </a:t>
            </a:r>
            <a:r>
              <a:rPr lang="es-ES" baseline="0" dirty="0" err="1" smtClean="0"/>
              <a:t>Someone</a:t>
            </a:r>
            <a:r>
              <a:rPr lang="es-ES" baseline="0" dirty="0" smtClean="0"/>
              <a:t> </a:t>
            </a:r>
            <a:r>
              <a:rPr lang="es-ES" baseline="0" dirty="0" err="1" smtClean="0"/>
              <a:t>had</a:t>
            </a:r>
            <a:r>
              <a:rPr lang="es-ES" baseline="0" dirty="0" smtClean="0"/>
              <a:t> </a:t>
            </a:r>
            <a:r>
              <a:rPr lang="es-ES" baseline="0" dirty="0" err="1" smtClean="0"/>
              <a:t>anxiety</a:t>
            </a:r>
            <a:r>
              <a:rPr lang="es-ES" baseline="0" dirty="0" smtClean="0"/>
              <a:t> </a:t>
            </a:r>
            <a:r>
              <a:rPr lang="es-ES" baseline="0" dirty="0" err="1" smtClean="0"/>
              <a:t>if</a:t>
            </a:r>
            <a:r>
              <a:rPr lang="es-ES" baseline="0" dirty="0" smtClean="0"/>
              <a:t> Valium </a:t>
            </a:r>
            <a:r>
              <a:rPr lang="es-ES" baseline="0" dirty="0" err="1" smtClean="0"/>
              <a:t>was</a:t>
            </a:r>
            <a:r>
              <a:rPr lang="es-ES" baseline="0" dirty="0" smtClean="0"/>
              <a:t> </a:t>
            </a:r>
            <a:r>
              <a:rPr lang="es-ES" baseline="0" dirty="0" err="1" smtClean="0"/>
              <a:t>effective</a:t>
            </a:r>
            <a:r>
              <a:rPr lang="es-ES" baseline="0" dirty="0" smtClean="0"/>
              <a:t> in </a:t>
            </a:r>
            <a:r>
              <a:rPr lang="es-ES" baseline="0" dirty="0" err="1" smtClean="0"/>
              <a:t>relieving</a:t>
            </a:r>
            <a:r>
              <a:rPr lang="es-ES" baseline="0" dirty="0" smtClean="0"/>
              <a:t> </a:t>
            </a:r>
            <a:r>
              <a:rPr lang="es-ES" baseline="0" dirty="0" err="1" smtClean="0"/>
              <a:t>it</a:t>
            </a:r>
            <a:r>
              <a:rPr lang="es-ES" baseline="0" dirty="0" smtClean="0"/>
              <a:t>. </a:t>
            </a:r>
            <a:endParaRPr lang="es-ES" dirty="0"/>
          </a:p>
        </p:txBody>
      </p:sp>
      <p:sp>
        <p:nvSpPr>
          <p:cNvPr id="4" name="3 Marcador de número de diapositiva"/>
          <p:cNvSpPr>
            <a:spLocks noGrp="1"/>
          </p:cNvSpPr>
          <p:nvPr>
            <p:ph type="sldNum" sz="quarter" idx="10"/>
          </p:nvPr>
        </p:nvSpPr>
        <p:spPr/>
        <p:txBody>
          <a:bodyPr/>
          <a:lstStyle/>
          <a:p>
            <a:fld id="{FDBB7EB7-01E3-4824-B6F8-FF985A690902}" type="slidenum">
              <a:rPr lang="es-ES" smtClean="0"/>
              <a:t>28</a:t>
            </a:fld>
            <a:endParaRPr lang="es-ES"/>
          </a:p>
        </p:txBody>
      </p:sp>
    </p:spTree>
    <p:extLst>
      <p:ext uri="{BB962C8B-B14F-4D97-AF65-F5344CB8AC3E}">
        <p14:creationId xmlns:p14="http://schemas.microsoft.com/office/powerpoint/2010/main" val="1128319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And</a:t>
            </a:r>
            <a:r>
              <a:rPr lang="es-ES" baseline="0" dirty="0" smtClean="0"/>
              <a:t> </a:t>
            </a:r>
            <a:r>
              <a:rPr lang="es-ES" baseline="0" dirty="0" err="1" smtClean="0"/>
              <a:t>this</a:t>
            </a:r>
            <a:r>
              <a:rPr lang="es-ES" baseline="0" dirty="0" smtClean="0"/>
              <a:t> </a:t>
            </a:r>
            <a:r>
              <a:rPr lang="es-ES" baseline="0" dirty="0" err="1" smtClean="0"/>
              <a:t>is</a:t>
            </a:r>
            <a:r>
              <a:rPr lang="es-ES" baseline="0" dirty="0" smtClean="0"/>
              <a:t>, in </a:t>
            </a:r>
            <a:r>
              <a:rPr lang="es-ES" baseline="0" dirty="0" err="1" smtClean="0"/>
              <a:t>my</a:t>
            </a:r>
            <a:r>
              <a:rPr lang="es-ES" baseline="0" dirty="0" smtClean="0"/>
              <a:t> </a:t>
            </a:r>
            <a:r>
              <a:rPr lang="es-ES" baseline="0" dirty="0" err="1" smtClean="0"/>
              <a:t>view</a:t>
            </a:r>
            <a:r>
              <a:rPr lang="es-ES" baseline="0" dirty="0" smtClean="0"/>
              <a:t>, </a:t>
            </a:r>
            <a:r>
              <a:rPr lang="es-ES" baseline="0" dirty="0" err="1" smtClean="0"/>
              <a:t>mild</a:t>
            </a:r>
            <a:r>
              <a:rPr lang="es-ES" baseline="0" dirty="0" smtClean="0"/>
              <a:t> </a:t>
            </a:r>
            <a:r>
              <a:rPr lang="es-ES" baseline="0" dirty="0" err="1" smtClean="0"/>
              <a:t>disease</a:t>
            </a:r>
            <a:r>
              <a:rPr lang="es-ES" baseline="0" dirty="0" smtClean="0"/>
              <a:t> </a:t>
            </a:r>
            <a:r>
              <a:rPr lang="es-ES" baseline="0" dirty="0" err="1" smtClean="0"/>
              <a:t>mongering</a:t>
            </a:r>
            <a:r>
              <a:rPr lang="es-ES" baseline="0" dirty="0" smtClean="0"/>
              <a:t>: </a:t>
            </a:r>
            <a:r>
              <a:rPr lang="es-ES" baseline="0" dirty="0" err="1" smtClean="0"/>
              <a:t>you</a:t>
            </a:r>
            <a:r>
              <a:rPr lang="es-ES" baseline="0" dirty="0" smtClean="0"/>
              <a:t> </a:t>
            </a:r>
            <a:r>
              <a:rPr lang="es-ES" baseline="0" dirty="0" err="1" smtClean="0"/>
              <a:t>have</a:t>
            </a:r>
            <a:r>
              <a:rPr lang="es-ES" baseline="0" dirty="0" smtClean="0"/>
              <a:t> a </a:t>
            </a:r>
            <a:r>
              <a:rPr lang="es-ES" baseline="0" dirty="0" err="1" smtClean="0"/>
              <a:t>condition</a:t>
            </a:r>
            <a:r>
              <a:rPr lang="es-ES" baseline="0" dirty="0" smtClean="0"/>
              <a:t> </a:t>
            </a:r>
            <a:r>
              <a:rPr lang="es-ES" baseline="0" dirty="0" err="1" smtClean="0"/>
              <a:t>that</a:t>
            </a:r>
            <a:r>
              <a:rPr lang="es-ES" baseline="0" dirty="0" smtClean="0"/>
              <a:t> </a:t>
            </a:r>
            <a:r>
              <a:rPr lang="es-ES" baseline="0" dirty="0" err="1" smtClean="0"/>
              <a:t>you</a:t>
            </a:r>
            <a:r>
              <a:rPr lang="es-ES" baseline="0" dirty="0" smtClean="0"/>
              <a:t> </a:t>
            </a:r>
            <a:r>
              <a:rPr lang="es-ES" baseline="0" dirty="0" err="1" smtClean="0"/>
              <a:t>don’t</a:t>
            </a:r>
            <a:r>
              <a:rPr lang="es-ES" baseline="0" dirty="0" smtClean="0"/>
              <a:t> </a:t>
            </a:r>
            <a:r>
              <a:rPr lang="es-ES" baseline="0" dirty="0" err="1" smtClean="0"/>
              <a:t>understand</a:t>
            </a:r>
            <a:r>
              <a:rPr lang="es-ES" baseline="0" dirty="0" smtClean="0"/>
              <a:t> </a:t>
            </a:r>
            <a:r>
              <a:rPr lang="es-ES" baseline="0" dirty="0" err="1" smtClean="0"/>
              <a:t>well</a:t>
            </a:r>
            <a:r>
              <a:rPr lang="es-ES" baseline="0" dirty="0" smtClean="0"/>
              <a:t>, </a:t>
            </a:r>
            <a:r>
              <a:rPr lang="es-ES" baseline="0" dirty="0" err="1" smtClean="0"/>
              <a:t>but</a:t>
            </a:r>
            <a:r>
              <a:rPr lang="es-ES" baseline="0" dirty="0" smtClean="0"/>
              <a:t> </a:t>
            </a:r>
            <a:r>
              <a:rPr lang="es-ES" baseline="0" dirty="0" err="1" smtClean="0"/>
              <a:t>you</a:t>
            </a:r>
            <a:r>
              <a:rPr lang="es-ES" baseline="0" dirty="0" smtClean="0"/>
              <a:t> can </a:t>
            </a:r>
            <a:r>
              <a:rPr lang="es-ES" baseline="0" dirty="0" err="1" smtClean="0"/>
              <a:t>succesfully</a:t>
            </a:r>
            <a:r>
              <a:rPr lang="es-ES" baseline="0" dirty="0" smtClean="0"/>
              <a:t> </a:t>
            </a:r>
            <a:r>
              <a:rPr lang="es-ES" baseline="0" dirty="0" err="1" smtClean="0"/>
              <a:t>treat</a:t>
            </a:r>
            <a:r>
              <a:rPr lang="es-ES" baseline="0" dirty="0" smtClean="0"/>
              <a:t> </a:t>
            </a:r>
            <a:r>
              <a:rPr lang="es-ES" baseline="0" dirty="0" err="1" smtClean="0"/>
              <a:t>it</a:t>
            </a:r>
            <a:r>
              <a:rPr lang="es-ES" baseline="0" dirty="0" smtClean="0"/>
              <a:t> in a trial. </a:t>
            </a:r>
            <a:r>
              <a:rPr lang="es-ES" baseline="0" dirty="0" err="1" smtClean="0"/>
              <a:t>However</a:t>
            </a:r>
            <a:r>
              <a:rPr lang="es-ES" baseline="0" dirty="0" smtClean="0"/>
              <a:t>, </a:t>
            </a:r>
            <a:r>
              <a:rPr lang="es-ES" baseline="0" dirty="0" err="1" smtClean="0"/>
              <a:t>the</a:t>
            </a:r>
            <a:r>
              <a:rPr lang="es-ES" baseline="0" dirty="0" smtClean="0"/>
              <a:t> </a:t>
            </a:r>
            <a:r>
              <a:rPr lang="es-ES" baseline="0" dirty="0" err="1" smtClean="0"/>
              <a:t>population</a:t>
            </a:r>
            <a:r>
              <a:rPr lang="es-ES" baseline="0" dirty="0" smtClean="0"/>
              <a:t> </a:t>
            </a:r>
            <a:r>
              <a:rPr lang="es-ES" baseline="0" dirty="0" err="1" smtClean="0"/>
              <a:t>you</a:t>
            </a:r>
            <a:r>
              <a:rPr lang="es-ES" baseline="0" dirty="0" smtClean="0"/>
              <a:t> are </a:t>
            </a:r>
            <a:r>
              <a:rPr lang="es-ES" baseline="0" dirty="0" err="1" smtClean="0"/>
              <a:t>targetting</a:t>
            </a:r>
            <a:r>
              <a:rPr lang="es-ES" baseline="0" dirty="0" smtClean="0"/>
              <a:t> </a:t>
            </a:r>
            <a:r>
              <a:rPr lang="es-ES" baseline="0" dirty="0" err="1" smtClean="0"/>
              <a:t>is</a:t>
            </a:r>
            <a:r>
              <a:rPr lang="es-ES" baseline="0" dirty="0" smtClean="0"/>
              <a:t> </a:t>
            </a:r>
            <a:r>
              <a:rPr lang="es-ES" baseline="0" dirty="0" err="1" smtClean="0"/>
              <a:t>defined</a:t>
            </a:r>
            <a:r>
              <a:rPr lang="es-ES" baseline="0" dirty="0" smtClean="0"/>
              <a:t> in </a:t>
            </a:r>
            <a:r>
              <a:rPr lang="es-ES" baseline="0" dirty="0" err="1" smtClean="0"/>
              <a:t>such</a:t>
            </a:r>
            <a:r>
              <a:rPr lang="es-ES" baseline="0" dirty="0" smtClean="0"/>
              <a:t> a </a:t>
            </a:r>
            <a:r>
              <a:rPr lang="es-ES" baseline="0" dirty="0" err="1" smtClean="0"/>
              <a:t>way</a:t>
            </a:r>
            <a:r>
              <a:rPr lang="es-ES" baseline="0" dirty="0" smtClean="0"/>
              <a:t> </a:t>
            </a:r>
            <a:r>
              <a:rPr lang="es-ES" baseline="0" dirty="0" err="1" smtClean="0"/>
              <a:t>that</a:t>
            </a:r>
            <a:r>
              <a:rPr lang="es-ES" baseline="0" dirty="0" smtClean="0"/>
              <a:t> </a:t>
            </a:r>
            <a:r>
              <a:rPr lang="es-ES" baseline="0" dirty="0" err="1" smtClean="0"/>
              <a:t>it</a:t>
            </a:r>
            <a:r>
              <a:rPr lang="es-ES" baseline="0" dirty="0" smtClean="0"/>
              <a:t> can be </a:t>
            </a:r>
            <a:r>
              <a:rPr lang="es-ES" baseline="0" dirty="0" err="1" smtClean="0"/>
              <a:t>expanded</a:t>
            </a:r>
            <a:r>
              <a:rPr lang="es-ES" baseline="0" dirty="0" smtClean="0"/>
              <a:t> </a:t>
            </a:r>
            <a:r>
              <a:rPr lang="es-ES" baseline="0" dirty="0" err="1" smtClean="0"/>
              <a:t>with</a:t>
            </a:r>
            <a:r>
              <a:rPr lang="es-ES" baseline="0" dirty="0" smtClean="0"/>
              <a:t> </a:t>
            </a:r>
            <a:r>
              <a:rPr lang="es-ES" baseline="0" dirty="0" err="1" smtClean="0"/>
              <a:t>an</a:t>
            </a:r>
            <a:r>
              <a:rPr lang="es-ES" baseline="0" dirty="0" smtClean="0"/>
              <a:t> </a:t>
            </a:r>
            <a:r>
              <a:rPr lang="es-ES" baseline="0" dirty="0" err="1" smtClean="0"/>
              <a:t>adequate</a:t>
            </a:r>
            <a:r>
              <a:rPr lang="es-ES" baseline="0" dirty="0" smtClean="0"/>
              <a:t> </a:t>
            </a:r>
            <a:r>
              <a:rPr lang="es-ES" baseline="0" dirty="0" err="1" smtClean="0"/>
              <a:t>market</a:t>
            </a:r>
            <a:r>
              <a:rPr lang="es-ES" baseline="0" dirty="0" smtClean="0"/>
              <a:t> </a:t>
            </a:r>
            <a:r>
              <a:rPr lang="es-ES" baseline="0" dirty="0" err="1" smtClean="0"/>
              <a:t>intervention</a:t>
            </a:r>
            <a:r>
              <a:rPr lang="es-ES" baseline="0" dirty="0" smtClean="0"/>
              <a:t>. </a:t>
            </a:r>
            <a:r>
              <a:rPr lang="es-ES" baseline="0" dirty="0" err="1" smtClean="0"/>
              <a:t>The</a:t>
            </a:r>
            <a:r>
              <a:rPr lang="es-ES" baseline="0" dirty="0" smtClean="0"/>
              <a:t> </a:t>
            </a:r>
            <a:r>
              <a:rPr lang="es-ES" baseline="0" dirty="0" err="1" smtClean="0"/>
              <a:t>physician</a:t>
            </a:r>
            <a:r>
              <a:rPr lang="es-ES" baseline="0" dirty="0" smtClean="0"/>
              <a:t> </a:t>
            </a:r>
            <a:r>
              <a:rPr lang="es-ES" baseline="0" dirty="0" err="1" smtClean="0"/>
              <a:t>should</a:t>
            </a:r>
            <a:r>
              <a:rPr lang="es-ES" baseline="0" dirty="0" smtClean="0"/>
              <a:t> </a:t>
            </a:r>
            <a:r>
              <a:rPr lang="es-ES" baseline="0" dirty="0" err="1" smtClean="0"/>
              <a:t>solve</a:t>
            </a:r>
            <a:r>
              <a:rPr lang="es-ES" baseline="0" dirty="0" smtClean="0"/>
              <a:t> </a:t>
            </a:r>
            <a:r>
              <a:rPr lang="es-ES" baseline="0" dirty="0" err="1" smtClean="0"/>
              <a:t>the</a:t>
            </a:r>
            <a:r>
              <a:rPr lang="es-ES" baseline="0" dirty="0" smtClean="0"/>
              <a:t> </a:t>
            </a:r>
            <a:r>
              <a:rPr lang="es-ES" baseline="0" dirty="0" err="1" smtClean="0"/>
              <a:t>reference</a:t>
            </a:r>
            <a:r>
              <a:rPr lang="es-ES" baseline="0" dirty="0" smtClean="0"/>
              <a:t> </a:t>
            </a:r>
            <a:r>
              <a:rPr lang="es-ES" baseline="0" dirty="0" err="1" smtClean="0"/>
              <a:t>class</a:t>
            </a:r>
            <a:r>
              <a:rPr lang="es-ES" baseline="0" dirty="0" smtClean="0"/>
              <a:t> </a:t>
            </a:r>
            <a:r>
              <a:rPr lang="es-ES" baseline="0" dirty="0" err="1" smtClean="0"/>
              <a:t>problem</a:t>
            </a:r>
            <a:r>
              <a:rPr lang="es-ES" baseline="0" dirty="0" smtClean="0"/>
              <a:t> in </a:t>
            </a:r>
            <a:r>
              <a:rPr lang="es-ES" baseline="0" dirty="0" err="1" smtClean="0"/>
              <a:t>prescribing</a:t>
            </a:r>
            <a:r>
              <a:rPr lang="es-ES" baseline="0" dirty="0" smtClean="0"/>
              <a:t> </a:t>
            </a:r>
            <a:r>
              <a:rPr lang="es-ES" baseline="0" dirty="0" err="1" smtClean="0"/>
              <a:t>it</a:t>
            </a:r>
            <a:r>
              <a:rPr lang="es-ES" baseline="0" dirty="0" smtClean="0"/>
              <a:t> to individual </a:t>
            </a:r>
            <a:r>
              <a:rPr lang="es-ES" baseline="0" dirty="0" err="1" smtClean="0"/>
              <a:t>patients</a:t>
            </a:r>
            <a:r>
              <a:rPr lang="es-ES" baseline="0" dirty="0" smtClean="0"/>
              <a:t>. </a:t>
            </a:r>
            <a:r>
              <a:rPr lang="es-ES" baseline="0" dirty="0" err="1" smtClean="0"/>
              <a:t>How</a:t>
            </a:r>
            <a:r>
              <a:rPr lang="es-ES" baseline="0" dirty="0" smtClean="0"/>
              <a:t> </a:t>
            </a:r>
            <a:r>
              <a:rPr lang="es-ES" baseline="0" dirty="0" err="1" smtClean="0"/>
              <a:t>good</a:t>
            </a:r>
            <a:r>
              <a:rPr lang="es-ES" baseline="0" dirty="0" smtClean="0"/>
              <a:t> </a:t>
            </a:r>
            <a:r>
              <a:rPr lang="es-ES" baseline="0" dirty="0" err="1" smtClean="0"/>
              <a:t>is</a:t>
            </a:r>
            <a:r>
              <a:rPr lang="es-ES" baseline="0" dirty="0" smtClean="0"/>
              <a:t> </a:t>
            </a:r>
            <a:r>
              <a:rPr lang="es-ES" baseline="0" dirty="0" err="1" smtClean="0"/>
              <a:t>the</a:t>
            </a:r>
            <a:r>
              <a:rPr lang="es-ES" baseline="0" dirty="0" smtClean="0"/>
              <a:t> </a:t>
            </a:r>
            <a:r>
              <a:rPr lang="es-ES" baseline="0" dirty="0" err="1" smtClean="0"/>
              <a:t>physician</a:t>
            </a:r>
            <a:r>
              <a:rPr lang="es-ES" baseline="0" dirty="0" smtClean="0"/>
              <a:t> at </a:t>
            </a:r>
            <a:r>
              <a:rPr lang="es-ES" baseline="0" dirty="0" err="1" smtClean="0"/>
              <a:t>solving</a:t>
            </a:r>
            <a:r>
              <a:rPr lang="es-ES" baseline="0" dirty="0" smtClean="0"/>
              <a:t> </a:t>
            </a:r>
            <a:r>
              <a:rPr lang="es-ES" baseline="0" dirty="0" err="1" smtClean="0"/>
              <a:t>this</a:t>
            </a:r>
            <a:r>
              <a:rPr lang="es-ES" baseline="0" dirty="0" smtClean="0"/>
              <a:t> </a:t>
            </a:r>
            <a:r>
              <a:rPr lang="es-ES" baseline="0" dirty="0" err="1" smtClean="0"/>
              <a:t>under</a:t>
            </a:r>
            <a:r>
              <a:rPr lang="es-ES" baseline="0" dirty="0" smtClean="0"/>
              <a:t> so </a:t>
            </a:r>
            <a:r>
              <a:rPr lang="es-ES" baseline="0" dirty="0" err="1" smtClean="0"/>
              <a:t>much</a:t>
            </a:r>
            <a:r>
              <a:rPr lang="es-ES" baseline="0" dirty="0" smtClean="0"/>
              <a:t> </a:t>
            </a:r>
            <a:r>
              <a:rPr lang="es-ES" baseline="0" dirty="0" err="1" smtClean="0"/>
              <a:t>pharmaceutical</a:t>
            </a:r>
            <a:r>
              <a:rPr lang="es-ES" baseline="0" dirty="0" smtClean="0"/>
              <a:t> </a:t>
            </a:r>
            <a:r>
              <a:rPr lang="es-ES" baseline="0" dirty="0" err="1" smtClean="0"/>
              <a:t>pressure</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FDBB7EB7-01E3-4824-B6F8-FF985A690902}" type="slidenum">
              <a:rPr lang="es-ES" smtClean="0"/>
              <a:t>29</a:t>
            </a:fld>
            <a:endParaRPr lang="es-ES"/>
          </a:p>
        </p:txBody>
      </p:sp>
    </p:spTree>
    <p:extLst>
      <p:ext uri="{BB962C8B-B14F-4D97-AF65-F5344CB8AC3E}">
        <p14:creationId xmlns:p14="http://schemas.microsoft.com/office/powerpoint/2010/main" val="43016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This</a:t>
            </a:r>
            <a:r>
              <a:rPr lang="es-ES" dirty="0" smtClean="0"/>
              <a:t> </a:t>
            </a:r>
            <a:r>
              <a:rPr lang="es-ES" dirty="0" err="1" smtClean="0"/>
              <a:t>is</a:t>
            </a:r>
            <a:r>
              <a:rPr lang="es-ES" dirty="0" smtClean="0"/>
              <a:t> </a:t>
            </a:r>
            <a:r>
              <a:rPr lang="es-ES" dirty="0" err="1" smtClean="0"/>
              <a:t>actually</a:t>
            </a:r>
            <a:r>
              <a:rPr lang="es-ES" baseline="0" dirty="0" smtClean="0"/>
              <a:t> </a:t>
            </a:r>
            <a:r>
              <a:rPr lang="es-ES" baseline="0" dirty="0" err="1" smtClean="0"/>
              <a:t>what</a:t>
            </a:r>
            <a:r>
              <a:rPr lang="es-ES" baseline="0" dirty="0" smtClean="0"/>
              <a:t> </a:t>
            </a:r>
            <a:r>
              <a:rPr lang="es-ES" baseline="0" dirty="0" err="1" smtClean="0"/>
              <a:t>happened</a:t>
            </a:r>
            <a:r>
              <a:rPr lang="es-ES" baseline="0" dirty="0" smtClean="0"/>
              <a:t> </a:t>
            </a:r>
            <a:r>
              <a:rPr lang="es-ES" baseline="0" dirty="0" err="1" smtClean="0"/>
              <a:t>with</a:t>
            </a:r>
            <a:r>
              <a:rPr lang="es-ES" baseline="0" dirty="0" smtClean="0"/>
              <a:t> Valium: </a:t>
            </a:r>
            <a:r>
              <a:rPr lang="es-ES" baseline="0" dirty="0" err="1" smtClean="0"/>
              <a:t>it</a:t>
            </a:r>
            <a:r>
              <a:rPr lang="es-ES" baseline="0" dirty="0" smtClean="0"/>
              <a:t> </a:t>
            </a:r>
            <a:r>
              <a:rPr lang="es-ES" baseline="0" dirty="0" err="1" smtClean="0"/>
              <a:t>was</a:t>
            </a:r>
            <a:r>
              <a:rPr lang="es-ES" baseline="0" dirty="0" smtClean="0"/>
              <a:t> a </a:t>
            </a:r>
            <a:r>
              <a:rPr lang="es-ES" baseline="0" dirty="0" err="1" smtClean="0"/>
              <a:t>great</a:t>
            </a:r>
            <a:r>
              <a:rPr lang="es-ES" baseline="0" dirty="0" smtClean="0"/>
              <a:t> </a:t>
            </a:r>
            <a:r>
              <a:rPr lang="es-ES" baseline="0" dirty="0" err="1" smtClean="0"/>
              <a:t>commercial</a:t>
            </a:r>
            <a:r>
              <a:rPr lang="es-ES" baseline="0" dirty="0" smtClean="0"/>
              <a:t> </a:t>
            </a:r>
            <a:r>
              <a:rPr lang="es-ES" baseline="0" dirty="0" err="1" smtClean="0"/>
              <a:t>success</a:t>
            </a:r>
            <a:r>
              <a:rPr lang="es-ES" baseline="0" dirty="0" smtClean="0"/>
              <a:t> </a:t>
            </a:r>
            <a:r>
              <a:rPr lang="es-ES" baseline="0" dirty="0" err="1" smtClean="0"/>
              <a:t>with</a:t>
            </a:r>
            <a:r>
              <a:rPr lang="es-ES" baseline="0" dirty="0" smtClean="0"/>
              <a:t> </a:t>
            </a:r>
            <a:r>
              <a:rPr lang="es-ES" baseline="0" dirty="0" err="1" smtClean="0"/>
              <a:t>middle-class</a:t>
            </a:r>
            <a:r>
              <a:rPr lang="es-ES" baseline="0" dirty="0" smtClean="0"/>
              <a:t> </a:t>
            </a:r>
            <a:r>
              <a:rPr lang="es-ES" baseline="0" dirty="0" err="1" smtClean="0"/>
              <a:t>housewives</a:t>
            </a:r>
            <a:r>
              <a:rPr lang="es-ES" baseline="0" dirty="0" smtClean="0"/>
              <a:t>, </a:t>
            </a:r>
            <a:r>
              <a:rPr lang="es-ES" baseline="0" dirty="0" err="1" smtClean="0"/>
              <a:t>but</a:t>
            </a:r>
            <a:r>
              <a:rPr lang="es-ES" baseline="0" dirty="0" smtClean="0"/>
              <a:t> </a:t>
            </a:r>
            <a:r>
              <a:rPr lang="es-ES" baseline="0" dirty="0" err="1" smtClean="0"/>
              <a:t>it</a:t>
            </a:r>
            <a:r>
              <a:rPr lang="es-ES" baseline="0" dirty="0" smtClean="0"/>
              <a:t> </a:t>
            </a:r>
            <a:r>
              <a:rPr lang="es-ES" baseline="0" dirty="0" err="1" smtClean="0"/>
              <a:t>happened</a:t>
            </a:r>
            <a:r>
              <a:rPr lang="es-ES" baseline="0" dirty="0" smtClean="0"/>
              <a:t> to cause </a:t>
            </a:r>
            <a:r>
              <a:rPr lang="es-ES" baseline="0" dirty="0" err="1" smtClean="0"/>
              <a:t>addiction</a:t>
            </a:r>
            <a:r>
              <a:rPr lang="es-ES" baseline="0" dirty="0" smtClean="0"/>
              <a:t>. </a:t>
            </a:r>
            <a:r>
              <a:rPr lang="es-ES" baseline="0" dirty="0" err="1" smtClean="0"/>
              <a:t>There</a:t>
            </a:r>
            <a:r>
              <a:rPr lang="es-ES" baseline="0" dirty="0" smtClean="0"/>
              <a:t> </a:t>
            </a:r>
            <a:r>
              <a:rPr lang="es-ES" baseline="0" dirty="0" err="1" smtClean="0"/>
              <a:t>was</a:t>
            </a:r>
            <a:r>
              <a:rPr lang="es-ES" baseline="0" dirty="0" smtClean="0"/>
              <a:t> a </a:t>
            </a:r>
            <a:r>
              <a:rPr lang="es-ES" baseline="0" dirty="0" err="1" smtClean="0"/>
              <a:t>huge</a:t>
            </a:r>
            <a:r>
              <a:rPr lang="es-ES" baseline="0" dirty="0" smtClean="0"/>
              <a:t> </a:t>
            </a:r>
            <a:r>
              <a:rPr lang="es-ES" baseline="0" dirty="0" err="1" smtClean="0"/>
              <a:t>scandal</a:t>
            </a:r>
            <a:r>
              <a:rPr lang="es-ES" baseline="0" dirty="0" smtClean="0"/>
              <a:t> </a:t>
            </a:r>
            <a:r>
              <a:rPr lang="es-ES" baseline="0" dirty="0" err="1" smtClean="0"/>
              <a:t>but</a:t>
            </a:r>
            <a:r>
              <a:rPr lang="es-ES" baseline="0" dirty="0" smtClean="0"/>
              <a:t> </a:t>
            </a:r>
            <a:r>
              <a:rPr lang="es-ES" baseline="0" dirty="0" err="1" smtClean="0"/>
              <a:t>nobody</a:t>
            </a:r>
            <a:r>
              <a:rPr lang="es-ES" baseline="0" dirty="0" smtClean="0"/>
              <a:t> </a:t>
            </a:r>
            <a:r>
              <a:rPr lang="es-ES" baseline="0" dirty="0" err="1" smtClean="0"/>
              <a:t>could</a:t>
            </a:r>
            <a:r>
              <a:rPr lang="es-ES" baseline="0" dirty="0" smtClean="0"/>
              <a:t> </a:t>
            </a:r>
            <a:r>
              <a:rPr lang="es-ES" baseline="0" dirty="0" err="1" smtClean="0"/>
              <a:t>accuse</a:t>
            </a:r>
            <a:r>
              <a:rPr lang="es-ES" baseline="0" dirty="0" smtClean="0"/>
              <a:t> </a:t>
            </a:r>
            <a:r>
              <a:rPr lang="es-ES" baseline="0" dirty="0" err="1" smtClean="0"/>
              <a:t>physicians</a:t>
            </a:r>
            <a:r>
              <a:rPr lang="es-ES" baseline="0" dirty="0" smtClean="0"/>
              <a:t> of </a:t>
            </a:r>
            <a:r>
              <a:rPr lang="es-ES" baseline="0" dirty="0" err="1" smtClean="0"/>
              <a:t>incorrect</a:t>
            </a:r>
            <a:r>
              <a:rPr lang="es-ES" baseline="0" dirty="0" smtClean="0"/>
              <a:t> </a:t>
            </a:r>
            <a:r>
              <a:rPr lang="es-ES" baseline="0" dirty="0" err="1" smtClean="0"/>
              <a:t>prescription</a:t>
            </a:r>
            <a:r>
              <a:rPr lang="es-ES" baseline="0" dirty="0" smtClean="0"/>
              <a:t>, </a:t>
            </a:r>
            <a:r>
              <a:rPr lang="es-ES" baseline="0" dirty="0" err="1" smtClean="0"/>
              <a:t>since</a:t>
            </a:r>
            <a:r>
              <a:rPr lang="es-ES" baseline="0" dirty="0" smtClean="0"/>
              <a:t> </a:t>
            </a:r>
            <a:r>
              <a:rPr lang="es-ES" baseline="0" dirty="0" err="1" smtClean="0"/>
              <a:t>nobody</a:t>
            </a:r>
            <a:r>
              <a:rPr lang="es-ES" baseline="0" dirty="0" smtClean="0"/>
              <a:t> </a:t>
            </a:r>
            <a:r>
              <a:rPr lang="es-ES" baseline="0" dirty="0" err="1" smtClean="0"/>
              <a:t>had</a:t>
            </a:r>
            <a:r>
              <a:rPr lang="es-ES" baseline="0" dirty="0" smtClean="0"/>
              <a:t> a </a:t>
            </a:r>
            <a:r>
              <a:rPr lang="es-ES" baseline="0" dirty="0" err="1" smtClean="0"/>
              <a:t>better</a:t>
            </a:r>
            <a:r>
              <a:rPr lang="es-ES" baseline="0" dirty="0" smtClean="0"/>
              <a:t> </a:t>
            </a:r>
            <a:r>
              <a:rPr lang="es-ES" baseline="0" dirty="0" err="1" smtClean="0"/>
              <a:t>definition</a:t>
            </a:r>
            <a:r>
              <a:rPr lang="es-ES" baseline="0" dirty="0" smtClean="0"/>
              <a:t> of </a:t>
            </a:r>
            <a:r>
              <a:rPr lang="es-ES" baseline="0" dirty="0" err="1" smtClean="0"/>
              <a:t>anxiety</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FDBB7EB7-01E3-4824-B6F8-FF985A690902}" type="slidenum">
              <a:rPr lang="es-ES" smtClean="0"/>
              <a:t>30</a:t>
            </a:fld>
            <a:endParaRPr lang="es-ES"/>
          </a:p>
        </p:txBody>
      </p:sp>
    </p:spTree>
    <p:extLst>
      <p:ext uri="{BB962C8B-B14F-4D97-AF65-F5344CB8AC3E}">
        <p14:creationId xmlns:p14="http://schemas.microsoft.com/office/powerpoint/2010/main" val="4083632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As</a:t>
            </a:r>
            <a:r>
              <a:rPr lang="es-ES" baseline="0" dirty="0" smtClean="0"/>
              <a:t> </a:t>
            </a:r>
            <a:r>
              <a:rPr lang="es-ES" baseline="0" dirty="0" err="1" smtClean="0"/>
              <a:t>for</a:t>
            </a:r>
            <a:r>
              <a:rPr lang="es-ES" baseline="0" dirty="0" smtClean="0"/>
              <a:t> </a:t>
            </a:r>
            <a:r>
              <a:rPr lang="es-ES" baseline="0" dirty="0" err="1" smtClean="0"/>
              <a:t>strong</a:t>
            </a:r>
            <a:r>
              <a:rPr lang="es-ES" baseline="0" dirty="0" smtClean="0"/>
              <a:t> </a:t>
            </a:r>
            <a:r>
              <a:rPr lang="es-ES" baseline="0" dirty="0" err="1" smtClean="0"/>
              <a:t>disease-mongering</a:t>
            </a:r>
            <a:r>
              <a:rPr lang="es-ES" baseline="0" dirty="0" smtClean="0"/>
              <a:t>, I </a:t>
            </a:r>
            <a:r>
              <a:rPr lang="es-ES" baseline="0" dirty="0" err="1" smtClean="0"/>
              <a:t>will</a:t>
            </a:r>
            <a:r>
              <a:rPr lang="es-ES" baseline="0" dirty="0" smtClean="0"/>
              <a:t> </a:t>
            </a:r>
            <a:r>
              <a:rPr lang="es-ES" baseline="0" dirty="0" err="1" smtClean="0"/>
              <a:t>exemplify</a:t>
            </a:r>
            <a:r>
              <a:rPr lang="es-ES" baseline="0" dirty="0" smtClean="0"/>
              <a:t> </a:t>
            </a:r>
            <a:r>
              <a:rPr lang="es-ES" baseline="0" dirty="0" err="1" smtClean="0"/>
              <a:t>it</a:t>
            </a:r>
            <a:r>
              <a:rPr lang="es-ES" baseline="0" dirty="0" smtClean="0"/>
              <a:t> </a:t>
            </a:r>
            <a:r>
              <a:rPr lang="es-ES" baseline="0" dirty="0" err="1" smtClean="0"/>
              <a:t>with</a:t>
            </a:r>
            <a:r>
              <a:rPr lang="es-ES" baseline="0" dirty="0" smtClean="0"/>
              <a:t> </a:t>
            </a:r>
            <a:r>
              <a:rPr lang="es-ES" baseline="0" dirty="0" err="1" smtClean="0"/>
              <a:t>the</a:t>
            </a:r>
            <a:r>
              <a:rPr lang="es-ES" baseline="0" dirty="0" smtClean="0"/>
              <a:t> </a:t>
            </a:r>
            <a:r>
              <a:rPr lang="es-ES" baseline="0" dirty="0" err="1" smtClean="0"/>
              <a:t>treatment</a:t>
            </a:r>
            <a:r>
              <a:rPr lang="es-ES" baseline="0" dirty="0" smtClean="0"/>
              <a:t> of </a:t>
            </a:r>
            <a:r>
              <a:rPr lang="es-ES" baseline="0" dirty="0" err="1" smtClean="0"/>
              <a:t>hypercholesterolemia</a:t>
            </a:r>
            <a:r>
              <a:rPr lang="es-ES" baseline="0" dirty="0" smtClean="0"/>
              <a:t>. </a:t>
            </a:r>
            <a:r>
              <a:rPr lang="es-ES" baseline="0" dirty="0" err="1" smtClean="0"/>
              <a:t>Initially</a:t>
            </a:r>
            <a:r>
              <a:rPr lang="es-ES" baseline="0" dirty="0" smtClean="0"/>
              <a:t> </a:t>
            </a:r>
            <a:r>
              <a:rPr lang="es-ES" baseline="0" dirty="0" err="1" smtClean="0"/>
              <a:t>this</a:t>
            </a:r>
            <a:r>
              <a:rPr lang="es-ES" baseline="0" dirty="0" smtClean="0"/>
              <a:t> </a:t>
            </a:r>
            <a:r>
              <a:rPr lang="es-ES" baseline="0" dirty="0" err="1" smtClean="0"/>
              <a:t>was</a:t>
            </a:r>
            <a:r>
              <a:rPr lang="es-ES" baseline="0" dirty="0" smtClean="0"/>
              <a:t> </a:t>
            </a:r>
            <a:r>
              <a:rPr lang="es-ES" baseline="0" dirty="0" err="1" smtClean="0"/>
              <a:t>not</a:t>
            </a:r>
            <a:r>
              <a:rPr lang="es-ES" baseline="0" dirty="0" smtClean="0"/>
              <a:t> a </a:t>
            </a:r>
            <a:r>
              <a:rPr lang="es-ES" baseline="0" dirty="0" err="1" smtClean="0"/>
              <a:t>condition</a:t>
            </a:r>
            <a:r>
              <a:rPr lang="es-ES" baseline="0" dirty="0" smtClean="0"/>
              <a:t>, </a:t>
            </a:r>
            <a:r>
              <a:rPr lang="es-ES" baseline="0" dirty="0" err="1" smtClean="0"/>
              <a:t>but</a:t>
            </a:r>
            <a:r>
              <a:rPr lang="es-ES" baseline="0" dirty="0" smtClean="0"/>
              <a:t> a </a:t>
            </a:r>
            <a:r>
              <a:rPr lang="es-ES" baseline="0" dirty="0" err="1" smtClean="0"/>
              <a:t>risk</a:t>
            </a:r>
            <a:r>
              <a:rPr lang="es-ES" baseline="0" dirty="0" smtClean="0"/>
              <a:t> factor: in </a:t>
            </a:r>
            <a:r>
              <a:rPr lang="es-ES" baseline="0" dirty="0" err="1" smtClean="0"/>
              <a:t>epidemiological</a:t>
            </a:r>
            <a:r>
              <a:rPr lang="es-ES" baseline="0" dirty="0" smtClean="0"/>
              <a:t> </a:t>
            </a:r>
            <a:r>
              <a:rPr lang="es-ES" baseline="0" dirty="0" err="1" smtClean="0"/>
              <a:t>studies</a:t>
            </a:r>
            <a:r>
              <a:rPr lang="es-ES" baseline="0" dirty="0" smtClean="0"/>
              <a:t> </a:t>
            </a:r>
            <a:r>
              <a:rPr lang="es-ES" baseline="0" dirty="0" err="1" smtClean="0"/>
              <a:t>high</a:t>
            </a:r>
            <a:r>
              <a:rPr lang="es-ES" baseline="0" dirty="0" smtClean="0"/>
              <a:t> </a:t>
            </a:r>
            <a:r>
              <a:rPr lang="es-ES" baseline="0" dirty="0" err="1" smtClean="0"/>
              <a:t>blood</a:t>
            </a:r>
            <a:r>
              <a:rPr lang="es-ES" baseline="0" dirty="0" smtClean="0"/>
              <a:t> </a:t>
            </a:r>
            <a:r>
              <a:rPr lang="es-ES" baseline="0" dirty="0" err="1" smtClean="0"/>
              <a:t>cholesterol</a:t>
            </a:r>
            <a:r>
              <a:rPr lang="es-ES" baseline="0" dirty="0" smtClean="0"/>
              <a:t> </a:t>
            </a:r>
            <a:r>
              <a:rPr lang="es-ES" baseline="0" dirty="0" err="1" smtClean="0"/>
              <a:t>seemed</a:t>
            </a:r>
            <a:r>
              <a:rPr lang="es-ES" baseline="0" dirty="0" smtClean="0"/>
              <a:t> to be a </a:t>
            </a:r>
            <a:r>
              <a:rPr lang="es-ES" baseline="0" dirty="0" err="1" smtClean="0"/>
              <a:t>good</a:t>
            </a:r>
            <a:r>
              <a:rPr lang="es-ES" baseline="0" dirty="0" smtClean="0"/>
              <a:t> predictor of </a:t>
            </a:r>
            <a:r>
              <a:rPr lang="es-ES" baseline="0" dirty="0" err="1" smtClean="0"/>
              <a:t>strokes</a:t>
            </a:r>
            <a:r>
              <a:rPr lang="es-ES" baseline="0" dirty="0" smtClean="0"/>
              <a:t>. So in </a:t>
            </a:r>
            <a:r>
              <a:rPr lang="es-ES" baseline="0" dirty="0" err="1" smtClean="0"/>
              <a:t>the</a:t>
            </a:r>
            <a:r>
              <a:rPr lang="es-ES" baseline="0" dirty="0" smtClean="0"/>
              <a:t> 1960s </a:t>
            </a:r>
            <a:r>
              <a:rPr lang="es-ES" baseline="0" dirty="0" err="1" smtClean="0"/>
              <a:t>someone</a:t>
            </a:r>
            <a:r>
              <a:rPr lang="es-ES" baseline="0" dirty="0" smtClean="0"/>
              <a:t> </a:t>
            </a:r>
            <a:r>
              <a:rPr lang="es-ES" baseline="0" dirty="0" err="1" smtClean="0"/>
              <a:t>came</a:t>
            </a:r>
            <a:r>
              <a:rPr lang="es-ES" baseline="0" dirty="0" smtClean="0"/>
              <a:t> up </a:t>
            </a:r>
            <a:r>
              <a:rPr lang="es-ES" baseline="0" dirty="0" err="1" smtClean="0"/>
              <a:t>with</a:t>
            </a:r>
            <a:r>
              <a:rPr lang="es-ES" baseline="0" dirty="0" smtClean="0"/>
              <a:t> </a:t>
            </a:r>
            <a:r>
              <a:rPr lang="es-ES" baseline="0" dirty="0" err="1" smtClean="0"/>
              <a:t>the</a:t>
            </a:r>
            <a:r>
              <a:rPr lang="es-ES" baseline="0" dirty="0" smtClean="0"/>
              <a:t> idea of </a:t>
            </a:r>
            <a:r>
              <a:rPr lang="es-ES" baseline="0" dirty="0" err="1" smtClean="0"/>
              <a:t>controlling</a:t>
            </a:r>
            <a:r>
              <a:rPr lang="es-ES" baseline="0" dirty="0" smtClean="0"/>
              <a:t> </a:t>
            </a:r>
            <a:r>
              <a:rPr lang="es-ES" baseline="0" dirty="0" err="1" smtClean="0"/>
              <a:t>hypercholesterolemia</a:t>
            </a:r>
            <a:r>
              <a:rPr lang="es-ES" baseline="0" dirty="0" smtClean="0"/>
              <a:t> in </a:t>
            </a:r>
            <a:r>
              <a:rPr lang="es-ES" baseline="0" dirty="0" err="1" smtClean="0"/>
              <a:t>order</a:t>
            </a:r>
            <a:r>
              <a:rPr lang="es-ES" baseline="0" dirty="0" smtClean="0"/>
              <a:t> to </a:t>
            </a:r>
            <a:r>
              <a:rPr lang="es-ES" baseline="0" dirty="0" err="1" smtClean="0"/>
              <a:t>prevent</a:t>
            </a:r>
            <a:r>
              <a:rPr lang="es-ES" baseline="0" dirty="0" smtClean="0"/>
              <a:t> </a:t>
            </a:r>
            <a:r>
              <a:rPr lang="es-ES" baseline="0" dirty="0" err="1" smtClean="0"/>
              <a:t>strokes</a:t>
            </a:r>
            <a:r>
              <a:rPr lang="es-ES" baseline="0" dirty="0" smtClean="0"/>
              <a:t>. </a:t>
            </a:r>
            <a:r>
              <a:rPr lang="es-ES" baseline="0" dirty="0" err="1" smtClean="0"/>
              <a:t>It</a:t>
            </a:r>
            <a:r>
              <a:rPr lang="es-ES" baseline="0" dirty="0" smtClean="0"/>
              <a:t> </a:t>
            </a:r>
            <a:r>
              <a:rPr lang="es-ES" baseline="0" dirty="0" err="1" smtClean="0"/>
              <a:t>became</a:t>
            </a:r>
            <a:r>
              <a:rPr lang="es-ES" baseline="0" dirty="0" smtClean="0"/>
              <a:t> </a:t>
            </a:r>
            <a:r>
              <a:rPr lang="es-ES" baseline="0" dirty="0" err="1" smtClean="0"/>
              <a:t>very</a:t>
            </a:r>
            <a:r>
              <a:rPr lang="es-ES" baseline="0" dirty="0" smtClean="0"/>
              <a:t> popular, </a:t>
            </a:r>
            <a:r>
              <a:rPr lang="es-ES" baseline="0" dirty="0" err="1" smtClean="0"/>
              <a:t>but</a:t>
            </a:r>
            <a:r>
              <a:rPr lang="es-ES" baseline="0" dirty="0" smtClean="0"/>
              <a:t> </a:t>
            </a:r>
            <a:r>
              <a:rPr lang="es-ES" baseline="0" dirty="0" err="1" smtClean="0"/>
              <a:t>it</a:t>
            </a:r>
            <a:r>
              <a:rPr lang="es-ES" baseline="0" dirty="0" smtClean="0"/>
              <a:t> </a:t>
            </a:r>
            <a:r>
              <a:rPr lang="es-ES" baseline="0" dirty="0" err="1" smtClean="0"/>
              <a:t>was</a:t>
            </a:r>
            <a:r>
              <a:rPr lang="es-ES" baseline="0" dirty="0" smtClean="0"/>
              <a:t> </a:t>
            </a:r>
            <a:r>
              <a:rPr lang="es-ES" baseline="0" dirty="0" err="1" smtClean="0"/>
              <a:t>only</a:t>
            </a:r>
            <a:r>
              <a:rPr lang="es-ES" baseline="0" dirty="0" smtClean="0"/>
              <a:t> </a:t>
            </a:r>
            <a:r>
              <a:rPr lang="es-ES" baseline="0" dirty="0" err="1" smtClean="0"/>
              <a:t>materialized</a:t>
            </a:r>
            <a:r>
              <a:rPr lang="es-ES" baseline="0" dirty="0" smtClean="0"/>
              <a:t> in a </a:t>
            </a:r>
            <a:r>
              <a:rPr lang="es-ES" baseline="0" dirty="0" err="1" smtClean="0"/>
              <a:t>succesful</a:t>
            </a:r>
            <a:r>
              <a:rPr lang="es-ES" baseline="0" dirty="0" smtClean="0"/>
              <a:t> </a:t>
            </a:r>
            <a:r>
              <a:rPr lang="es-ES" baseline="0" dirty="0" err="1" smtClean="0"/>
              <a:t>treatment</a:t>
            </a:r>
            <a:r>
              <a:rPr lang="es-ES" baseline="0" dirty="0" smtClean="0"/>
              <a:t> in 1987</a:t>
            </a:r>
            <a:endParaRPr lang="es-ES" dirty="0"/>
          </a:p>
        </p:txBody>
      </p:sp>
      <p:sp>
        <p:nvSpPr>
          <p:cNvPr id="4" name="3 Marcador de número de diapositiva"/>
          <p:cNvSpPr>
            <a:spLocks noGrp="1"/>
          </p:cNvSpPr>
          <p:nvPr>
            <p:ph type="sldNum" sz="quarter" idx="10"/>
          </p:nvPr>
        </p:nvSpPr>
        <p:spPr/>
        <p:txBody>
          <a:bodyPr/>
          <a:lstStyle/>
          <a:p>
            <a:fld id="{FDBB7EB7-01E3-4824-B6F8-FF985A690902}" type="slidenum">
              <a:rPr lang="es-ES" smtClean="0"/>
              <a:t>31</a:t>
            </a:fld>
            <a:endParaRPr lang="es-ES"/>
          </a:p>
        </p:txBody>
      </p:sp>
    </p:spTree>
    <p:extLst>
      <p:ext uri="{BB962C8B-B14F-4D97-AF65-F5344CB8AC3E}">
        <p14:creationId xmlns:p14="http://schemas.microsoft.com/office/powerpoint/2010/main" val="1853596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The</a:t>
            </a:r>
            <a:r>
              <a:rPr lang="es-ES" baseline="0" dirty="0" smtClean="0"/>
              <a:t> </a:t>
            </a:r>
            <a:r>
              <a:rPr lang="es-ES" baseline="0" dirty="0" err="1" smtClean="0"/>
              <a:t>problem</a:t>
            </a:r>
            <a:r>
              <a:rPr lang="es-ES" baseline="0" dirty="0" smtClean="0"/>
              <a:t> in </a:t>
            </a:r>
            <a:r>
              <a:rPr lang="es-ES" baseline="0" dirty="0" err="1" smtClean="0"/>
              <a:t>defining</a:t>
            </a:r>
            <a:r>
              <a:rPr lang="es-ES" baseline="0" dirty="0" smtClean="0"/>
              <a:t> </a:t>
            </a:r>
            <a:r>
              <a:rPr lang="es-ES" baseline="0" dirty="0" err="1" smtClean="0"/>
              <a:t>hypercholesterolemia</a:t>
            </a:r>
            <a:r>
              <a:rPr lang="es-ES" baseline="0" dirty="0" smtClean="0"/>
              <a:t> </a:t>
            </a:r>
            <a:r>
              <a:rPr lang="es-ES" baseline="0" dirty="0" err="1" smtClean="0"/>
              <a:t>is</a:t>
            </a:r>
            <a:r>
              <a:rPr lang="es-ES" baseline="0" dirty="0" smtClean="0"/>
              <a:t> to </a:t>
            </a:r>
            <a:r>
              <a:rPr lang="es-ES" baseline="0" dirty="0" err="1" smtClean="0"/>
              <a:t>establish</a:t>
            </a:r>
            <a:r>
              <a:rPr lang="es-ES" baseline="0" dirty="0" smtClean="0"/>
              <a:t> </a:t>
            </a:r>
            <a:r>
              <a:rPr lang="es-ES" baseline="0" dirty="0" err="1" smtClean="0"/>
              <a:t>the</a:t>
            </a:r>
            <a:r>
              <a:rPr lang="es-ES" baseline="0" dirty="0" smtClean="0"/>
              <a:t> normal </a:t>
            </a:r>
            <a:r>
              <a:rPr lang="es-ES" baseline="0" dirty="0" err="1" smtClean="0"/>
              <a:t>levels</a:t>
            </a:r>
            <a:r>
              <a:rPr lang="es-ES" baseline="0" dirty="0" smtClean="0"/>
              <a:t> of </a:t>
            </a:r>
            <a:r>
              <a:rPr lang="es-ES" baseline="0" dirty="0" err="1" smtClean="0"/>
              <a:t>cholesterol</a:t>
            </a:r>
            <a:r>
              <a:rPr lang="es-ES" baseline="0" dirty="0" smtClean="0"/>
              <a:t>. </a:t>
            </a:r>
            <a:r>
              <a:rPr lang="es-ES" baseline="0" dirty="0" err="1" smtClean="0"/>
              <a:t>The</a:t>
            </a:r>
            <a:r>
              <a:rPr lang="es-ES" baseline="0" dirty="0" smtClean="0"/>
              <a:t> </a:t>
            </a:r>
            <a:r>
              <a:rPr lang="es-ES" baseline="0" dirty="0" err="1" smtClean="0"/>
              <a:t>assumption</a:t>
            </a:r>
            <a:r>
              <a:rPr lang="es-ES" baseline="0" dirty="0" smtClean="0"/>
              <a:t> </a:t>
            </a:r>
            <a:r>
              <a:rPr lang="es-ES" baseline="0" dirty="0" err="1" smtClean="0"/>
              <a:t>is</a:t>
            </a:r>
            <a:r>
              <a:rPr lang="es-ES" baseline="0" dirty="0" smtClean="0"/>
              <a:t> </a:t>
            </a:r>
            <a:r>
              <a:rPr lang="es-ES" baseline="0" dirty="0" err="1" smtClean="0"/>
              <a:t>that</a:t>
            </a:r>
            <a:r>
              <a:rPr lang="es-ES" baseline="0" dirty="0" smtClean="0"/>
              <a:t> </a:t>
            </a:r>
            <a:r>
              <a:rPr lang="es-ES" baseline="0" dirty="0" err="1" smtClean="0"/>
              <a:t>abnormal</a:t>
            </a:r>
            <a:r>
              <a:rPr lang="es-ES" baseline="0" dirty="0" smtClean="0"/>
              <a:t> </a:t>
            </a:r>
            <a:r>
              <a:rPr lang="es-ES" baseline="0" dirty="0" err="1" smtClean="0"/>
              <a:t>levels</a:t>
            </a:r>
            <a:r>
              <a:rPr lang="es-ES" baseline="0" dirty="0" smtClean="0"/>
              <a:t> </a:t>
            </a:r>
            <a:r>
              <a:rPr lang="es-ES" baseline="0" dirty="0" err="1" smtClean="0"/>
              <a:t>may</a:t>
            </a:r>
            <a:r>
              <a:rPr lang="es-ES" baseline="0" dirty="0" smtClean="0"/>
              <a:t> cause </a:t>
            </a:r>
            <a:r>
              <a:rPr lang="es-ES" baseline="0" dirty="0" err="1" smtClean="0"/>
              <a:t>stroke</a:t>
            </a:r>
            <a:r>
              <a:rPr lang="es-ES" baseline="0" dirty="0" smtClean="0"/>
              <a:t>, </a:t>
            </a:r>
            <a:r>
              <a:rPr lang="es-ES" baseline="0" dirty="0" err="1" smtClean="0"/>
              <a:t>but</a:t>
            </a:r>
            <a:r>
              <a:rPr lang="es-ES" baseline="0" dirty="0" smtClean="0"/>
              <a:t> </a:t>
            </a:r>
            <a:r>
              <a:rPr lang="es-ES" baseline="0" dirty="0" err="1" smtClean="0"/>
              <a:t>if</a:t>
            </a:r>
            <a:r>
              <a:rPr lang="es-ES" baseline="0" dirty="0" smtClean="0"/>
              <a:t> </a:t>
            </a:r>
            <a:r>
              <a:rPr lang="es-ES" baseline="0" dirty="0" err="1" smtClean="0"/>
              <a:t>you</a:t>
            </a:r>
            <a:r>
              <a:rPr lang="es-ES" baseline="0" dirty="0" smtClean="0"/>
              <a:t> </a:t>
            </a:r>
            <a:r>
              <a:rPr lang="es-ES" baseline="0" dirty="0" err="1" smtClean="0"/>
              <a:t>can’t</a:t>
            </a:r>
            <a:r>
              <a:rPr lang="es-ES" baseline="0" dirty="0" smtClean="0"/>
              <a:t> </a:t>
            </a:r>
            <a:r>
              <a:rPr lang="es-ES" baseline="0" dirty="0" err="1" smtClean="0"/>
              <a:t>prove</a:t>
            </a:r>
            <a:r>
              <a:rPr lang="es-ES" baseline="0" dirty="0" smtClean="0"/>
              <a:t> </a:t>
            </a:r>
            <a:r>
              <a:rPr lang="es-ES" baseline="0" dirty="0" err="1" smtClean="0"/>
              <a:t>that</a:t>
            </a:r>
            <a:r>
              <a:rPr lang="es-ES" baseline="0" dirty="0" smtClean="0"/>
              <a:t> </a:t>
            </a:r>
            <a:r>
              <a:rPr lang="es-ES" baseline="0" dirty="0" err="1" smtClean="0"/>
              <a:t>lowering</a:t>
            </a:r>
            <a:r>
              <a:rPr lang="es-ES" baseline="0" dirty="0" smtClean="0"/>
              <a:t> </a:t>
            </a:r>
            <a:r>
              <a:rPr lang="es-ES" baseline="0" dirty="0" err="1" smtClean="0"/>
              <a:t>cholesterol</a:t>
            </a:r>
            <a:r>
              <a:rPr lang="es-ES" baseline="0" dirty="0" smtClean="0"/>
              <a:t> </a:t>
            </a:r>
            <a:r>
              <a:rPr lang="es-ES" baseline="0" dirty="0" err="1" smtClean="0"/>
              <a:t>prevents</a:t>
            </a:r>
            <a:r>
              <a:rPr lang="es-ES" baseline="0" dirty="0" smtClean="0"/>
              <a:t> </a:t>
            </a:r>
            <a:r>
              <a:rPr lang="es-ES" baseline="0" dirty="0" err="1" smtClean="0"/>
              <a:t>it</a:t>
            </a:r>
            <a:r>
              <a:rPr lang="es-ES" baseline="0" dirty="0" smtClean="0"/>
              <a:t>, </a:t>
            </a:r>
            <a:r>
              <a:rPr lang="es-ES" baseline="0" dirty="0" err="1" smtClean="0"/>
              <a:t>how</a:t>
            </a:r>
            <a:r>
              <a:rPr lang="es-ES" baseline="0" dirty="0" smtClean="0"/>
              <a:t> can </a:t>
            </a:r>
            <a:r>
              <a:rPr lang="es-ES" baseline="0" dirty="0" err="1" smtClean="0"/>
              <a:t>you</a:t>
            </a:r>
            <a:r>
              <a:rPr lang="es-ES" baseline="0" dirty="0" smtClean="0"/>
              <a:t> </a:t>
            </a:r>
            <a:r>
              <a:rPr lang="es-ES" baseline="0" dirty="0" err="1" smtClean="0"/>
              <a:t>claim</a:t>
            </a:r>
            <a:r>
              <a:rPr lang="es-ES" baseline="0" dirty="0" smtClean="0"/>
              <a:t> </a:t>
            </a:r>
            <a:r>
              <a:rPr lang="es-ES" baseline="0" dirty="0" err="1" smtClean="0"/>
              <a:t>that</a:t>
            </a:r>
            <a:r>
              <a:rPr lang="es-ES" baseline="0" dirty="0" smtClean="0"/>
              <a:t> </a:t>
            </a:r>
            <a:r>
              <a:rPr lang="es-ES" baseline="0" dirty="0" err="1" smtClean="0"/>
              <a:t>hypercholesterolemia</a:t>
            </a:r>
            <a:r>
              <a:rPr lang="es-ES" baseline="0" dirty="0" smtClean="0"/>
              <a:t> </a:t>
            </a:r>
            <a:r>
              <a:rPr lang="es-ES" baseline="0" dirty="0" err="1" smtClean="0"/>
              <a:t>is</a:t>
            </a:r>
            <a:r>
              <a:rPr lang="es-ES" baseline="0" dirty="0" smtClean="0"/>
              <a:t> a </a:t>
            </a:r>
            <a:r>
              <a:rPr lang="es-ES" baseline="0" dirty="0" err="1" smtClean="0"/>
              <a:t>disease</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FDBB7EB7-01E3-4824-B6F8-FF985A690902}" type="slidenum">
              <a:rPr lang="es-ES" smtClean="0"/>
              <a:t>32</a:t>
            </a:fld>
            <a:endParaRPr lang="es-ES"/>
          </a:p>
        </p:txBody>
      </p:sp>
    </p:spTree>
    <p:extLst>
      <p:ext uri="{BB962C8B-B14F-4D97-AF65-F5344CB8AC3E}">
        <p14:creationId xmlns:p14="http://schemas.microsoft.com/office/powerpoint/2010/main" val="1477238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The</a:t>
            </a:r>
            <a:r>
              <a:rPr lang="es-ES" dirty="0" smtClean="0"/>
              <a:t> </a:t>
            </a:r>
            <a:r>
              <a:rPr lang="es-ES" dirty="0" err="1" smtClean="0"/>
              <a:t>discovery</a:t>
            </a:r>
            <a:r>
              <a:rPr lang="es-ES" dirty="0" smtClean="0"/>
              <a:t> of </a:t>
            </a:r>
            <a:r>
              <a:rPr lang="es-ES" dirty="0" err="1" smtClean="0"/>
              <a:t>statins</a:t>
            </a:r>
            <a:r>
              <a:rPr lang="es-ES" baseline="0" dirty="0" smtClean="0"/>
              <a:t> </a:t>
            </a:r>
            <a:r>
              <a:rPr lang="es-ES" baseline="0" dirty="0" err="1" smtClean="0"/>
              <a:t>transformed</a:t>
            </a:r>
            <a:r>
              <a:rPr lang="es-ES" baseline="0" dirty="0" smtClean="0"/>
              <a:t> </a:t>
            </a:r>
            <a:r>
              <a:rPr lang="es-ES" baseline="0" dirty="0" err="1" smtClean="0"/>
              <a:t>cholesterol</a:t>
            </a:r>
            <a:r>
              <a:rPr lang="es-ES" baseline="0" dirty="0" smtClean="0"/>
              <a:t> </a:t>
            </a:r>
            <a:r>
              <a:rPr lang="es-ES" baseline="0" dirty="0" err="1" smtClean="0"/>
              <a:t>into</a:t>
            </a:r>
            <a:r>
              <a:rPr lang="es-ES" baseline="0" dirty="0" smtClean="0"/>
              <a:t> a </a:t>
            </a:r>
            <a:r>
              <a:rPr lang="es-ES" baseline="0" dirty="0" err="1" smtClean="0"/>
              <a:t>moving</a:t>
            </a:r>
            <a:r>
              <a:rPr lang="es-ES" baseline="0" dirty="0" smtClean="0"/>
              <a:t> target: in 1985 </a:t>
            </a:r>
            <a:r>
              <a:rPr lang="es-ES" baseline="0" dirty="0" err="1" smtClean="0"/>
              <a:t>it</a:t>
            </a:r>
            <a:r>
              <a:rPr lang="es-ES" baseline="0" dirty="0" smtClean="0"/>
              <a:t> </a:t>
            </a:r>
            <a:r>
              <a:rPr lang="es-ES" baseline="0" dirty="0" err="1" smtClean="0"/>
              <a:t>was</a:t>
            </a:r>
            <a:r>
              <a:rPr lang="es-ES" baseline="0" dirty="0" smtClean="0"/>
              <a:t> </a:t>
            </a:r>
            <a:r>
              <a:rPr lang="es-ES" baseline="0" dirty="0" err="1" smtClean="0"/>
              <a:t>proven</a:t>
            </a:r>
            <a:r>
              <a:rPr lang="es-ES" baseline="0" dirty="0" smtClean="0"/>
              <a:t> in a trial </a:t>
            </a:r>
            <a:r>
              <a:rPr lang="es-ES" baseline="0" dirty="0" err="1" smtClean="0"/>
              <a:t>that</a:t>
            </a:r>
            <a:r>
              <a:rPr lang="es-ES" baseline="0" dirty="0" smtClean="0"/>
              <a:t> </a:t>
            </a:r>
            <a:r>
              <a:rPr lang="es-ES" baseline="0" dirty="0" err="1" smtClean="0"/>
              <a:t>it</a:t>
            </a:r>
            <a:r>
              <a:rPr lang="es-ES" baseline="0" dirty="0" smtClean="0"/>
              <a:t> can reduce </a:t>
            </a:r>
            <a:r>
              <a:rPr lang="es-ES" baseline="0" dirty="0" err="1" smtClean="0"/>
              <a:t>genetic</a:t>
            </a:r>
            <a:r>
              <a:rPr lang="es-ES" baseline="0" dirty="0" smtClean="0"/>
              <a:t> </a:t>
            </a:r>
            <a:r>
              <a:rPr lang="es-ES" baseline="0" dirty="0" err="1" smtClean="0"/>
              <a:t>severe</a:t>
            </a:r>
            <a:r>
              <a:rPr lang="es-ES" baseline="0" dirty="0" smtClean="0"/>
              <a:t> </a:t>
            </a:r>
            <a:r>
              <a:rPr lang="es-ES" baseline="0" dirty="0" err="1" smtClean="0"/>
              <a:t>hypercholesterolemia</a:t>
            </a:r>
            <a:r>
              <a:rPr lang="es-ES" baseline="0" dirty="0" smtClean="0"/>
              <a:t>. A </a:t>
            </a:r>
            <a:r>
              <a:rPr lang="es-ES" baseline="0" dirty="0" err="1" smtClean="0"/>
              <a:t>year</a:t>
            </a:r>
            <a:r>
              <a:rPr lang="es-ES" baseline="0" dirty="0" smtClean="0"/>
              <a:t> </a:t>
            </a:r>
            <a:r>
              <a:rPr lang="es-ES" baseline="0" dirty="0" err="1" smtClean="0"/>
              <a:t>later</a:t>
            </a:r>
            <a:r>
              <a:rPr lang="es-ES" baseline="0" dirty="0" smtClean="0"/>
              <a:t> a </a:t>
            </a:r>
            <a:r>
              <a:rPr lang="es-ES" baseline="0" dirty="0" err="1" smtClean="0"/>
              <a:t>second</a:t>
            </a:r>
            <a:r>
              <a:rPr lang="es-ES" baseline="0" dirty="0" smtClean="0"/>
              <a:t> trial </a:t>
            </a:r>
            <a:r>
              <a:rPr lang="es-ES" baseline="0" dirty="0" err="1" smtClean="0"/>
              <a:t>showed</a:t>
            </a:r>
            <a:r>
              <a:rPr lang="es-ES" baseline="0" dirty="0" smtClean="0"/>
              <a:t> </a:t>
            </a:r>
            <a:r>
              <a:rPr lang="es-ES" baseline="0" dirty="0" err="1" smtClean="0"/>
              <a:t>it</a:t>
            </a:r>
            <a:r>
              <a:rPr lang="es-ES" baseline="0" dirty="0" smtClean="0"/>
              <a:t> </a:t>
            </a:r>
            <a:r>
              <a:rPr lang="es-ES" baseline="0" dirty="0" err="1" smtClean="0"/>
              <a:t>worked</a:t>
            </a:r>
            <a:r>
              <a:rPr lang="es-ES" baseline="0" dirty="0" smtClean="0"/>
              <a:t> as </a:t>
            </a:r>
            <a:r>
              <a:rPr lang="es-ES" baseline="0" dirty="0" err="1" smtClean="0"/>
              <a:t>well</a:t>
            </a:r>
            <a:r>
              <a:rPr lang="es-ES" baseline="0" dirty="0" smtClean="0"/>
              <a:t> </a:t>
            </a:r>
            <a:r>
              <a:rPr lang="es-ES" baseline="0" dirty="0" err="1" smtClean="0"/>
              <a:t>with</a:t>
            </a:r>
            <a:r>
              <a:rPr lang="es-ES" baseline="0" dirty="0" smtClean="0"/>
              <a:t> </a:t>
            </a:r>
            <a:r>
              <a:rPr lang="es-ES" baseline="0" dirty="0" err="1" smtClean="0"/>
              <a:t>patients</a:t>
            </a:r>
            <a:r>
              <a:rPr lang="es-ES" baseline="0" dirty="0" smtClean="0"/>
              <a:t> </a:t>
            </a:r>
            <a:r>
              <a:rPr lang="es-ES" baseline="0" dirty="0" err="1" smtClean="0"/>
              <a:t>which</a:t>
            </a:r>
            <a:r>
              <a:rPr lang="es-ES" baseline="0" dirty="0" smtClean="0"/>
              <a:t> </a:t>
            </a:r>
            <a:r>
              <a:rPr lang="es-ES" baseline="0" dirty="0" err="1" smtClean="0"/>
              <a:t>had</a:t>
            </a:r>
            <a:r>
              <a:rPr lang="es-ES" baseline="0" dirty="0" smtClean="0"/>
              <a:t> </a:t>
            </a:r>
            <a:r>
              <a:rPr lang="es-ES" baseline="0" dirty="0" err="1" smtClean="0"/>
              <a:t>over</a:t>
            </a:r>
            <a:r>
              <a:rPr lang="es-ES" baseline="0" dirty="0" smtClean="0"/>
              <a:t> 240mg per DL. In 1988 </a:t>
            </a:r>
            <a:r>
              <a:rPr lang="es-ES" baseline="0" dirty="0" err="1" smtClean="0"/>
              <a:t>Mevacor</a:t>
            </a:r>
            <a:r>
              <a:rPr lang="es-ES" baseline="0" dirty="0" smtClean="0"/>
              <a:t> </a:t>
            </a:r>
            <a:r>
              <a:rPr lang="es-ES" baseline="0" dirty="0" err="1" smtClean="0"/>
              <a:t>was</a:t>
            </a:r>
            <a:r>
              <a:rPr lang="es-ES" baseline="0" dirty="0" smtClean="0"/>
              <a:t> </a:t>
            </a:r>
            <a:r>
              <a:rPr lang="es-ES" baseline="0" dirty="0" err="1" smtClean="0"/>
              <a:t>shown</a:t>
            </a:r>
            <a:r>
              <a:rPr lang="es-ES" baseline="0" dirty="0" smtClean="0"/>
              <a:t> to </a:t>
            </a:r>
            <a:r>
              <a:rPr lang="es-ES" baseline="0" dirty="0" err="1" smtClean="0"/>
              <a:t>work</a:t>
            </a:r>
            <a:r>
              <a:rPr lang="es-ES" baseline="0" dirty="0" smtClean="0"/>
              <a:t> as </a:t>
            </a:r>
            <a:r>
              <a:rPr lang="es-ES" baseline="0" dirty="0" err="1" smtClean="0"/>
              <a:t>well</a:t>
            </a:r>
            <a:r>
              <a:rPr lang="es-ES" baseline="0" dirty="0" smtClean="0"/>
              <a:t> </a:t>
            </a:r>
            <a:r>
              <a:rPr lang="es-ES" baseline="0" dirty="0" err="1" smtClean="0"/>
              <a:t>with</a:t>
            </a:r>
            <a:r>
              <a:rPr lang="es-ES" baseline="0" dirty="0" smtClean="0"/>
              <a:t> </a:t>
            </a:r>
            <a:r>
              <a:rPr lang="es-ES" baseline="0" dirty="0" err="1" smtClean="0"/>
              <a:t>patients</a:t>
            </a:r>
            <a:r>
              <a:rPr lang="es-ES" baseline="0" dirty="0" smtClean="0"/>
              <a:t> </a:t>
            </a:r>
            <a:r>
              <a:rPr lang="es-ES" baseline="0" dirty="0" err="1" smtClean="0"/>
              <a:t>with</a:t>
            </a:r>
            <a:r>
              <a:rPr lang="es-ES" baseline="0" dirty="0" smtClean="0"/>
              <a:t> </a:t>
            </a:r>
            <a:r>
              <a:rPr lang="es-ES" baseline="0" dirty="0" err="1" smtClean="0"/>
              <a:t>levels</a:t>
            </a:r>
            <a:r>
              <a:rPr lang="es-ES" baseline="0" dirty="0" smtClean="0"/>
              <a:t> </a:t>
            </a:r>
            <a:r>
              <a:rPr lang="es-ES" baseline="0" dirty="0" err="1" smtClean="0"/>
              <a:t>above</a:t>
            </a:r>
            <a:r>
              <a:rPr lang="es-ES" baseline="0" dirty="0" smtClean="0"/>
              <a:t> 200mg/</a:t>
            </a:r>
            <a:r>
              <a:rPr lang="es-ES" baseline="0" dirty="0" err="1" smtClean="0"/>
              <a:t>dL</a:t>
            </a:r>
            <a:r>
              <a:rPr lang="es-ES" baseline="0" dirty="0" smtClean="0"/>
              <a:t>. In </a:t>
            </a:r>
            <a:r>
              <a:rPr lang="es-ES" baseline="0" dirty="0" err="1" smtClean="0"/>
              <a:t>the</a:t>
            </a:r>
            <a:r>
              <a:rPr lang="es-ES" baseline="0" dirty="0" smtClean="0"/>
              <a:t> </a:t>
            </a:r>
            <a:r>
              <a:rPr lang="es-ES" baseline="0" dirty="0" err="1" smtClean="0"/>
              <a:t>coming</a:t>
            </a:r>
            <a:r>
              <a:rPr lang="es-ES" baseline="0" dirty="0" smtClean="0"/>
              <a:t> </a:t>
            </a:r>
            <a:r>
              <a:rPr lang="es-ES" baseline="0" dirty="0" err="1" smtClean="0"/>
              <a:t>decade</a:t>
            </a:r>
            <a:r>
              <a:rPr lang="es-ES" baseline="0" dirty="0" smtClean="0"/>
              <a:t> </a:t>
            </a:r>
            <a:r>
              <a:rPr lang="es-ES" baseline="0" dirty="0" err="1" smtClean="0"/>
              <a:t>Zocor</a:t>
            </a:r>
            <a:r>
              <a:rPr lang="es-ES" baseline="0" dirty="0" smtClean="0"/>
              <a:t> and </a:t>
            </a:r>
            <a:r>
              <a:rPr lang="es-ES" baseline="0" dirty="0" err="1" smtClean="0"/>
              <a:t>Pravacor</a:t>
            </a:r>
            <a:r>
              <a:rPr lang="es-ES" baseline="0" dirty="0" smtClean="0"/>
              <a:t> </a:t>
            </a:r>
            <a:r>
              <a:rPr lang="es-ES" baseline="0" dirty="0" err="1" smtClean="0"/>
              <a:t>showed</a:t>
            </a:r>
            <a:r>
              <a:rPr lang="es-ES" baseline="0" dirty="0" smtClean="0"/>
              <a:t> </a:t>
            </a:r>
            <a:r>
              <a:rPr lang="es-ES" baseline="0" dirty="0" err="1" smtClean="0"/>
              <a:t>that</a:t>
            </a:r>
            <a:r>
              <a:rPr lang="es-ES" baseline="0" dirty="0" smtClean="0"/>
              <a:t> </a:t>
            </a:r>
            <a:r>
              <a:rPr lang="es-ES" baseline="0" dirty="0" err="1" smtClean="0"/>
              <a:t>they</a:t>
            </a:r>
            <a:r>
              <a:rPr lang="es-ES" baseline="0" dirty="0" smtClean="0"/>
              <a:t> </a:t>
            </a:r>
            <a:r>
              <a:rPr lang="es-ES" baseline="0" dirty="0" err="1" smtClean="0"/>
              <a:t>could</a:t>
            </a:r>
            <a:r>
              <a:rPr lang="es-ES" baseline="0" dirty="0" smtClean="0"/>
              <a:t> </a:t>
            </a:r>
            <a:r>
              <a:rPr lang="es-ES" baseline="0" dirty="0" err="1" smtClean="0"/>
              <a:t>lower</a:t>
            </a:r>
            <a:r>
              <a:rPr lang="es-ES" baseline="0" dirty="0" smtClean="0"/>
              <a:t> </a:t>
            </a:r>
            <a:r>
              <a:rPr lang="es-ES" baseline="0" dirty="0" err="1" smtClean="0"/>
              <a:t>your</a:t>
            </a:r>
            <a:r>
              <a:rPr lang="es-ES" baseline="0" dirty="0" smtClean="0"/>
              <a:t> </a:t>
            </a:r>
            <a:r>
              <a:rPr lang="es-ES" baseline="0" dirty="0" err="1" smtClean="0"/>
              <a:t>levels</a:t>
            </a:r>
            <a:r>
              <a:rPr lang="es-ES" baseline="0" dirty="0" smtClean="0"/>
              <a:t> of </a:t>
            </a:r>
            <a:r>
              <a:rPr lang="es-ES" baseline="0" dirty="0" err="1" smtClean="0"/>
              <a:t>cholesterol</a:t>
            </a:r>
            <a:r>
              <a:rPr lang="es-ES" baseline="0" dirty="0" smtClean="0"/>
              <a:t> </a:t>
            </a:r>
            <a:r>
              <a:rPr lang="es-ES" baseline="0" dirty="0" err="1" smtClean="0"/>
              <a:t>belo</a:t>
            </a:r>
            <a:r>
              <a:rPr lang="es-ES" baseline="0" dirty="0" smtClean="0"/>
              <a:t> 130 mg/</a:t>
            </a:r>
            <a:r>
              <a:rPr lang="es-ES" baseline="0" dirty="0" err="1" smtClean="0"/>
              <a:t>dL</a:t>
            </a:r>
            <a:r>
              <a:rPr lang="es-ES" baseline="0" dirty="0" smtClean="0"/>
              <a:t> in </a:t>
            </a:r>
            <a:r>
              <a:rPr lang="es-ES" baseline="0" dirty="0" err="1" smtClean="0"/>
              <a:t>completely</a:t>
            </a:r>
            <a:r>
              <a:rPr lang="es-ES" baseline="0" dirty="0" smtClean="0"/>
              <a:t> </a:t>
            </a:r>
            <a:r>
              <a:rPr lang="es-ES" baseline="0" dirty="0" err="1" smtClean="0"/>
              <a:t>healthy</a:t>
            </a:r>
            <a:r>
              <a:rPr lang="es-ES" baseline="0" dirty="0" smtClean="0"/>
              <a:t> </a:t>
            </a:r>
            <a:r>
              <a:rPr lang="es-ES" baseline="0" dirty="0" err="1" smtClean="0"/>
              <a:t>patients</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FDBB7EB7-01E3-4824-B6F8-FF985A690902}" type="slidenum">
              <a:rPr lang="es-ES" smtClean="0"/>
              <a:t>33</a:t>
            </a:fld>
            <a:endParaRPr lang="es-ES"/>
          </a:p>
        </p:txBody>
      </p:sp>
    </p:spTree>
    <p:extLst>
      <p:ext uri="{BB962C8B-B14F-4D97-AF65-F5344CB8AC3E}">
        <p14:creationId xmlns:p14="http://schemas.microsoft.com/office/powerpoint/2010/main" val="3299422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Broadly</a:t>
            </a:r>
            <a:r>
              <a:rPr lang="es-ES" baseline="0" dirty="0" smtClean="0"/>
              <a:t> </a:t>
            </a:r>
            <a:r>
              <a:rPr lang="es-ES" baseline="0" dirty="0" err="1" smtClean="0"/>
              <a:t>speaking</a:t>
            </a:r>
            <a:r>
              <a:rPr lang="es-ES" baseline="0" dirty="0" smtClean="0"/>
              <a:t>, </a:t>
            </a:r>
            <a:r>
              <a:rPr lang="es-ES" baseline="0" dirty="0" err="1" smtClean="0"/>
              <a:t>disease-mongering</a:t>
            </a:r>
            <a:r>
              <a:rPr lang="es-ES" baseline="0" dirty="0" smtClean="0"/>
              <a:t> </a:t>
            </a:r>
            <a:r>
              <a:rPr lang="es-ES" baseline="0" dirty="0" err="1" smtClean="0"/>
              <a:t>would</a:t>
            </a:r>
            <a:r>
              <a:rPr lang="es-ES" baseline="0" dirty="0" smtClean="0"/>
              <a:t> be a </a:t>
            </a:r>
            <a:r>
              <a:rPr lang="es-ES" baseline="0" dirty="0" err="1" smtClean="0"/>
              <a:t>commercial</a:t>
            </a:r>
            <a:r>
              <a:rPr lang="es-ES" baseline="0" dirty="0" smtClean="0"/>
              <a:t> </a:t>
            </a:r>
            <a:r>
              <a:rPr lang="es-ES" baseline="0" dirty="0" err="1" smtClean="0"/>
              <a:t>strategy</a:t>
            </a:r>
            <a:r>
              <a:rPr lang="es-ES" baseline="0" dirty="0" smtClean="0"/>
              <a:t> of </a:t>
            </a:r>
            <a:r>
              <a:rPr lang="es-ES" baseline="0" dirty="0" err="1" smtClean="0"/>
              <a:t>the</a:t>
            </a:r>
            <a:r>
              <a:rPr lang="es-ES" baseline="0" dirty="0" smtClean="0"/>
              <a:t> Big </a:t>
            </a:r>
            <a:r>
              <a:rPr lang="es-ES" baseline="0" dirty="0" err="1" smtClean="0"/>
              <a:t>Pharma</a:t>
            </a:r>
            <a:r>
              <a:rPr lang="es-ES" baseline="0" dirty="0" smtClean="0"/>
              <a:t>: </a:t>
            </a:r>
            <a:r>
              <a:rPr lang="es-ES" baseline="0" dirty="0" err="1" smtClean="0"/>
              <a:t>the</a:t>
            </a:r>
            <a:r>
              <a:rPr lang="es-ES" baseline="0" dirty="0" smtClean="0"/>
              <a:t> </a:t>
            </a:r>
            <a:r>
              <a:rPr lang="es-ES" baseline="0" dirty="0" err="1" smtClean="0"/>
              <a:t>industry</a:t>
            </a:r>
            <a:r>
              <a:rPr lang="es-ES" baseline="0" dirty="0" smtClean="0"/>
              <a:t> </a:t>
            </a:r>
            <a:r>
              <a:rPr lang="es-ES" baseline="0" dirty="0" err="1" smtClean="0"/>
              <a:t>would</a:t>
            </a:r>
            <a:r>
              <a:rPr lang="es-ES" baseline="0" dirty="0" smtClean="0"/>
              <a:t> </a:t>
            </a:r>
            <a:r>
              <a:rPr lang="es-ES" baseline="0" dirty="0" err="1" smtClean="0"/>
              <a:t>tinker</a:t>
            </a:r>
            <a:r>
              <a:rPr lang="es-ES" baseline="0" dirty="0" smtClean="0"/>
              <a:t> </a:t>
            </a:r>
            <a:r>
              <a:rPr lang="es-ES" baseline="0" dirty="0" err="1" smtClean="0"/>
              <a:t>with</a:t>
            </a:r>
            <a:r>
              <a:rPr lang="es-ES" baseline="0" dirty="0" smtClean="0"/>
              <a:t> </a:t>
            </a:r>
            <a:r>
              <a:rPr lang="es-ES" baseline="0" dirty="0" err="1" smtClean="0"/>
              <a:t>the</a:t>
            </a:r>
            <a:r>
              <a:rPr lang="es-ES" baseline="0" dirty="0" smtClean="0"/>
              <a:t> </a:t>
            </a:r>
            <a:r>
              <a:rPr lang="es-ES" baseline="0" dirty="0" err="1" smtClean="0"/>
              <a:t>definition</a:t>
            </a:r>
            <a:r>
              <a:rPr lang="es-ES" baseline="0" dirty="0" smtClean="0"/>
              <a:t> of </a:t>
            </a:r>
            <a:r>
              <a:rPr lang="es-ES" baseline="0" dirty="0" err="1" smtClean="0"/>
              <a:t>certain</a:t>
            </a:r>
            <a:r>
              <a:rPr lang="es-ES" baseline="0" dirty="0" smtClean="0"/>
              <a:t> </a:t>
            </a:r>
            <a:r>
              <a:rPr lang="es-ES" baseline="0" dirty="0" err="1" smtClean="0"/>
              <a:t>conditions</a:t>
            </a:r>
            <a:r>
              <a:rPr lang="es-ES" baseline="0" dirty="0" smtClean="0"/>
              <a:t> in </a:t>
            </a:r>
            <a:r>
              <a:rPr lang="es-ES" baseline="0" dirty="0" err="1" smtClean="0"/>
              <a:t>order</a:t>
            </a:r>
            <a:r>
              <a:rPr lang="es-ES" baseline="0" dirty="0" smtClean="0"/>
              <a:t> to </a:t>
            </a:r>
            <a:r>
              <a:rPr lang="es-ES" baseline="0" dirty="0" err="1" smtClean="0"/>
              <a:t>boost</a:t>
            </a:r>
            <a:r>
              <a:rPr lang="es-ES" baseline="0" dirty="0" smtClean="0"/>
              <a:t> sales </a:t>
            </a:r>
            <a:r>
              <a:rPr lang="es-ES" baseline="0" dirty="0" err="1" smtClean="0"/>
              <a:t>for</a:t>
            </a:r>
            <a:r>
              <a:rPr lang="es-ES" baseline="0" dirty="0" smtClean="0"/>
              <a:t> </a:t>
            </a:r>
            <a:r>
              <a:rPr lang="es-ES" baseline="0" dirty="0" err="1" smtClean="0"/>
              <a:t>their</a:t>
            </a:r>
            <a:r>
              <a:rPr lang="es-ES" baseline="0" dirty="0" smtClean="0"/>
              <a:t> </a:t>
            </a:r>
            <a:r>
              <a:rPr lang="es-ES" baseline="0" dirty="0" err="1" smtClean="0"/>
              <a:t>purported</a:t>
            </a:r>
            <a:r>
              <a:rPr lang="es-ES" baseline="0" dirty="0" smtClean="0"/>
              <a:t> remedies. </a:t>
            </a:r>
            <a:r>
              <a:rPr lang="es-ES" baseline="0" dirty="0" err="1" smtClean="0"/>
              <a:t>Although</a:t>
            </a:r>
            <a:r>
              <a:rPr lang="es-ES" baseline="0" dirty="0" smtClean="0"/>
              <a:t> </a:t>
            </a:r>
            <a:r>
              <a:rPr lang="es-ES" baseline="0" dirty="0" err="1" smtClean="0"/>
              <a:t>not</a:t>
            </a:r>
            <a:r>
              <a:rPr lang="es-ES" baseline="0" dirty="0" smtClean="0"/>
              <a:t> </a:t>
            </a:r>
            <a:r>
              <a:rPr lang="es-ES" baseline="0" dirty="0" err="1" smtClean="0"/>
              <a:t>everybody</a:t>
            </a:r>
            <a:r>
              <a:rPr lang="es-ES" baseline="0" dirty="0" smtClean="0"/>
              <a:t> </a:t>
            </a:r>
            <a:r>
              <a:rPr lang="es-ES" baseline="0" dirty="0" err="1" smtClean="0"/>
              <a:t>accepts</a:t>
            </a:r>
            <a:r>
              <a:rPr lang="es-ES" baseline="0" dirty="0" smtClean="0"/>
              <a:t> </a:t>
            </a:r>
            <a:r>
              <a:rPr lang="es-ES" baseline="0" dirty="0" err="1" smtClean="0"/>
              <a:t>its</a:t>
            </a:r>
            <a:r>
              <a:rPr lang="es-ES" baseline="0" dirty="0" smtClean="0"/>
              <a:t> </a:t>
            </a:r>
            <a:r>
              <a:rPr lang="es-ES" baseline="0" dirty="0" err="1" smtClean="0"/>
              <a:t>existence</a:t>
            </a:r>
            <a:r>
              <a:rPr lang="es-ES" baseline="0" dirty="0" smtClean="0"/>
              <a:t>, </a:t>
            </a:r>
            <a:r>
              <a:rPr lang="es-ES" baseline="0" dirty="0" err="1" smtClean="0"/>
              <a:t>the</a:t>
            </a:r>
            <a:r>
              <a:rPr lang="es-ES" baseline="0" dirty="0" smtClean="0"/>
              <a:t> </a:t>
            </a:r>
            <a:r>
              <a:rPr lang="es-ES" baseline="0" dirty="0" err="1" smtClean="0"/>
              <a:t>phenomenon</a:t>
            </a:r>
            <a:r>
              <a:rPr lang="es-ES" baseline="0" dirty="0" smtClean="0"/>
              <a:t> has </a:t>
            </a:r>
            <a:r>
              <a:rPr lang="es-ES" baseline="0" dirty="0" err="1" smtClean="0"/>
              <a:t>received</a:t>
            </a:r>
            <a:r>
              <a:rPr lang="es-ES" baseline="0" dirty="0" smtClean="0"/>
              <a:t> </a:t>
            </a:r>
            <a:r>
              <a:rPr lang="es-ES" baseline="0" dirty="0" err="1" smtClean="0"/>
              <a:t>attention</a:t>
            </a:r>
            <a:r>
              <a:rPr lang="es-ES" baseline="0" dirty="0" smtClean="0"/>
              <a:t> in </a:t>
            </a:r>
            <a:r>
              <a:rPr lang="es-ES" baseline="0" dirty="0" err="1" smtClean="0"/>
              <a:t>major</a:t>
            </a:r>
            <a:r>
              <a:rPr lang="es-ES" baseline="0" dirty="0" smtClean="0"/>
              <a:t> medical </a:t>
            </a:r>
            <a:r>
              <a:rPr lang="es-ES" baseline="0" dirty="0" err="1" smtClean="0"/>
              <a:t>journals</a:t>
            </a:r>
            <a:r>
              <a:rPr lang="es-ES" baseline="0" dirty="0" smtClean="0"/>
              <a:t> </a:t>
            </a:r>
            <a:endParaRPr lang="es-ES" dirty="0"/>
          </a:p>
        </p:txBody>
      </p:sp>
      <p:sp>
        <p:nvSpPr>
          <p:cNvPr id="4" name="3 Marcador de número de diapositiva"/>
          <p:cNvSpPr>
            <a:spLocks noGrp="1"/>
          </p:cNvSpPr>
          <p:nvPr>
            <p:ph type="sldNum" sz="quarter" idx="10"/>
          </p:nvPr>
        </p:nvSpPr>
        <p:spPr/>
        <p:txBody>
          <a:bodyPr/>
          <a:lstStyle/>
          <a:p>
            <a:fld id="{FDBB7EB7-01E3-4824-B6F8-FF985A690902}" type="slidenum">
              <a:rPr lang="es-ES" smtClean="0"/>
              <a:t>7</a:t>
            </a:fld>
            <a:endParaRPr lang="es-ES"/>
          </a:p>
        </p:txBody>
      </p:sp>
    </p:spTree>
    <p:extLst>
      <p:ext uri="{BB962C8B-B14F-4D97-AF65-F5344CB8AC3E}">
        <p14:creationId xmlns:p14="http://schemas.microsoft.com/office/powerpoint/2010/main" val="36084678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All</a:t>
            </a:r>
            <a:r>
              <a:rPr lang="es-ES" dirty="0" smtClean="0"/>
              <a:t> in </a:t>
            </a:r>
            <a:r>
              <a:rPr lang="es-ES" dirty="0" err="1" smtClean="0"/>
              <a:t>all</a:t>
            </a:r>
            <a:r>
              <a:rPr lang="es-ES" dirty="0" smtClean="0"/>
              <a:t>, </a:t>
            </a:r>
            <a:r>
              <a:rPr lang="es-ES" dirty="0" err="1" smtClean="0"/>
              <a:t>healthy</a:t>
            </a:r>
            <a:r>
              <a:rPr lang="es-ES" baseline="0" dirty="0" smtClean="0"/>
              <a:t> </a:t>
            </a:r>
            <a:r>
              <a:rPr lang="es-ES" baseline="0" dirty="0" err="1" smtClean="0"/>
              <a:t>levels</a:t>
            </a:r>
            <a:r>
              <a:rPr lang="es-ES" baseline="0" dirty="0" smtClean="0"/>
              <a:t> of </a:t>
            </a:r>
            <a:r>
              <a:rPr lang="es-ES" baseline="0" dirty="0" err="1" smtClean="0"/>
              <a:t>cholesterol</a:t>
            </a:r>
            <a:r>
              <a:rPr lang="es-ES" baseline="0" dirty="0" smtClean="0"/>
              <a:t> </a:t>
            </a:r>
            <a:r>
              <a:rPr lang="es-ES" baseline="0" dirty="0" err="1" smtClean="0"/>
              <a:t>were</a:t>
            </a:r>
            <a:r>
              <a:rPr lang="es-ES" baseline="0" dirty="0" smtClean="0"/>
              <a:t> </a:t>
            </a:r>
            <a:r>
              <a:rPr lang="es-ES" baseline="0" dirty="0" err="1" smtClean="0"/>
              <a:t>cut</a:t>
            </a:r>
            <a:r>
              <a:rPr lang="es-ES" baseline="0" dirty="0" smtClean="0"/>
              <a:t> to </a:t>
            </a:r>
            <a:r>
              <a:rPr lang="es-ES" baseline="0" dirty="0" err="1" smtClean="0"/>
              <a:t>less</a:t>
            </a:r>
            <a:r>
              <a:rPr lang="es-ES" baseline="0" dirty="0" smtClean="0"/>
              <a:t> </a:t>
            </a:r>
            <a:r>
              <a:rPr lang="es-ES" baseline="0" dirty="0" err="1" smtClean="0"/>
              <a:t>than</a:t>
            </a:r>
            <a:r>
              <a:rPr lang="es-ES" baseline="0" dirty="0" smtClean="0"/>
              <a:t> a </a:t>
            </a:r>
            <a:r>
              <a:rPr lang="es-ES" baseline="0" dirty="0" err="1" smtClean="0"/>
              <a:t>halve</a:t>
            </a:r>
            <a:r>
              <a:rPr lang="es-ES" baseline="0" dirty="0" smtClean="0"/>
              <a:t> in 30 </a:t>
            </a:r>
            <a:r>
              <a:rPr lang="es-ES" baseline="0" dirty="0" err="1" smtClean="0"/>
              <a:t>years</a:t>
            </a:r>
            <a:r>
              <a:rPr lang="es-ES" baseline="0" dirty="0" smtClean="0"/>
              <a:t>. </a:t>
            </a:r>
            <a:r>
              <a:rPr lang="es-ES" baseline="0" dirty="0" err="1" smtClean="0"/>
              <a:t>The</a:t>
            </a:r>
            <a:r>
              <a:rPr lang="es-ES" baseline="0" dirty="0" smtClean="0"/>
              <a:t> marketing </a:t>
            </a:r>
            <a:r>
              <a:rPr lang="es-ES" baseline="0" dirty="0" err="1" smtClean="0"/>
              <a:t>implications</a:t>
            </a:r>
            <a:r>
              <a:rPr lang="es-ES" baseline="0" dirty="0" smtClean="0"/>
              <a:t> of </a:t>
            </a:r>
            <a:r>
              <a:rPr lang="es-ES" baseline="0" dirty="0" err="1" smtClean="0"/>
              <a:t>this</a:t>
            </a:r>
            <a:r>
              <a:rPr lang="es-ES" baseline="0" dirty="0" smtClean="0"/>
              <a:t> </a:t>
            </a:r>
            <a:r>
              <a:rPr lang="es-ES" baseline="0" dirty="0" err="1" smtClean="0"/>
              <a:t>reduction</a:t>
            </a:r>
            <a:r>
              <a:rPr lang="es-ES" baseline="0" dirty="0" smtClean="0"/>
              <a:t> </a:t>
            </a:r>
            <a:r>
              <a:rPr lang="es-ES" baseline="0" dirty="0" err="1" smtClean="0"/>
              <a:t>were</a:t>
            </a:r>
            <a:r>
              <a:rPr lang="es-ES" baseline="0" dirty="0" smtClean="0"/>
              <a:t> </a:t>
            </a:r>
            <a:r>
              <a:rPr lang="es-ES" baseline="0" dirty="0" err="1" smtClean="0"/>
              <a:t>huge</a:t>
            </a:r>
            <a:r>
              <a:rPr lang="es-ES" baseline="0" dirty="0" smtClean="0"/>
              <a:t>: </a:t>
            </a:r>
            <a:r>
              <a:rPr lang="es-ES" baseline="0" dirty="0" err="1" smtClean="0"/>
              <a:t>suddenly</a:t>
            </a:r>
            <a:r>
              <a:rPr lang="es-ES" baseline="0" dirty="0" smtClean="0"/>
              <a:t> </a:t>
            </a:r>
            <a:r>
              <a:rPr lang="es-ES" baseline="0" dirty="0" err="1" smtClean="0"/>
              <a:t>there</a:t>
            </a:r>
            <a:r>
              <a:rPr lang="es-ES" baseline="0" dirty="0" smtClean="0"/>
              <a:t> </a:t>
            </a:r>
            <a:r>
              <a:rPr lang="es-ES" baseline="0" dirty="0" err="1" smtClean="0"/>
              <a:t>was</a:t>
            </a:r>
            <a:r>
              <a:rPr lang="es-ES" baseline="0" dirty="0" smtClean="0"/>
              <a:t> a </a:t>
            </a:r>
            <a:r>
              <a:rPr lang="es-ES" baseline="0" dirty="0" err="1" smtClean="0"/>
              <a:t>market</a:t>
            </a:r>
            <a:r>
              <a:rPr lang="es-ES" baseline="0" dirty="0" smtClean="0"/>
              <a:t> of </a:t>
            </a:r>
            <a:r>
              <a:rPr lang="es-ES" baseline="0" dirty="0" err="1" smtClean="0"/>
              <a:t>millions</a:t>
            </a:r>
            <a:r>
              <a:rPr lang="es-ES" baseline="0" dirty="0" smtClean="0"/>
              <a:t> of </a:t>
            </a:r>
            <a:r>
              <a:rPr lang="es-ES" baseline="0" dirty="0" err="1" smtClean="0"/>
              <a:t>potential</a:t>
            </a:r>
            <a:r>
              <a:rPr lang="es-ES" baseline="0" dirty="0" smtClean="0"/>
              <a:t> </a:t>
            </a:r>
            <a:r>
              <a:rPr lang="es-ES" baseline="0" dirty="0" err="1" smtClean="0"/>
              <a:t>patients</a:t>
            </a:r>
            <a:r>
              <a:rPr lang="es-ES" baseline="0" dirty="0" smtClean="0"/>
              <a:t> </a:t>
            </a:r>
            <a:r>
              <a:rPr lang="es-ES" baseline="0" dirty="0" err="1" smtClean="0"/>
              <a:t>treatable</a:t>
            </a:r>
            <a:r>
              <a:rPr lang="es-ES" baseline="0" dirty="0" smtClean="0"/>
              <a:t> </a:t>
            </a:r>
            <a:r>
              <a:rPr lang="es-ES" baseline="0" dirty="0" err="1" smtClean="0"/>
              <a:t>with</a:t>
            </a:r>
            <a:r>
              <a:rPr lang="es-ES" baseline="0" dirty="0" smtClean="0"/>
              <a:t> </a:t>
            </a:r>
            <a:r>
              <a:rPr lang="es-ES" baseline="0" dirty="0" err="1" smtClean="0"/>
              <a:t>statins</a:t>
            </a:r>
            <a:r>
              <a:rPr lang="es-ES" baseline="0" dirty="0" smtClean="0"/>
              <a:t>. </a:t>
            </a:r>
            <a:r>
              <a:rPr lang="es-ES" baseline="0" dirty="0" err="1" smtClean="0"/>
              <a:t>Needless</a:t>
            </a:r>
            <a:r>
              <a:rPr lang="es-ES" baseline="0" dirty="0" smtClean="0"/>
              <a:t> to </a:t>
            </a:r>
            <a:r>
              <a:rPr lang="es-ES" baseline="0" dirty="0" err="1" smtClean="0"/>
              <a:t>say</a:t>
            </a:r>
            <a:r>
              <a:rPr lang="es-ES" baseline="0" dirty="0" smtClean="0"/>
              <a:t>, </a:t>
            </a:r>
            <a:r>
              <a:rPr lang="es-ES" baseline="0" dirty="0" err="1" smtClean="0"/>
              <a:t>the</a:t>
            </a:r>
            <a:r>
              <a:rPr lang="es-ES" baseline="0" dirty="0" smtClean="0"/>
              <a:t> </a:t>
            </a:r>
            <a:r>
              <a:rPr lang="es-ES" baseline="0" dirty="0" err="1" smtClean="0"/>
              <a:t>experts</a:t>
            </a:r>
            <a:r>
              <a:rPr lang="es-ES" baseline="0" dirty="0" smtClean="0"/>
              <a:t> </a:t>
            </a:r>
            <a:r>
              <a:rPr lang="es-ES" baseline="0" dirty="0" err="1" smtClean="0"/>
              <a:t>deciding</a:t>
            </a:r>
            <a:r>
              <a:rPr lang="es-ES" baseline="0" dirty="0" smtClean="0"/>
              <a:t> </a:t>
            </a:r>
            <a:r>
              <a:rPr lang="es-ES" baseline="0" dirty="0" err="1" smtClean="0"/>
              <a:t>about</a:t>
            </a:r>
            <a:r>
              <a:rPr lang="es-ES" baseline="0" dirty="0" smtClean="0"/>
              <a:t> </a:t>
            </a:r>
            <a:r>
              <a:rPr lang="es-ES" baseline="0" dirty="0" err="1" smtClean="0"/>
              <a:t>the</a:t>
            </a:r>
            <a:r>
              <a:rPr lang="es-ES" baseline="0" dirty="0" smtClean="0"/>
              <a:t> normal </a:t>
            </a:r>
            <a:r>
              <a:rPr lang="es-ES" baseline="0" dirty="0" err="1" smtClean="0"/>
              <a:t>levels</a:t>
            </a:r>
            <a:r>
              <a:rPr lang="es-ES" baseline="0" dirty="0" smtClean="0"/>
              <a:t> of </a:t>
            </a:r>
            <a:r>
              <a:rPr lang="es-ES" baseline="0" dirty="0" err="1" smtClean="0"/>
              <a:t>cholesterol</a:t>
            </a:r>
            <a:r>
              <a:rPr lang="es-ES" baseline="0" dirty="0" smtClean="0"/>
              <a:t> </a:t>
            </a:r>
            <a:r>
              <a:rPr lang="es-ES" baseline="0" dirty="0" err="1" smtClean="0"/>
              <a:t>had</a:t>
            </a:r>
            <a:r>
              <a:rPr lang="es-ES" baseline="0" dirty="0" smtClean="0"/>
              <a:t> </a:t>
            </a:r>
            <a:r>
              <a:rPr lang="es-ES" baseline="0" dirty="0" err="1" smtClean="0"/>
              <a:t>ties</a:t>
            </a:r>
            <a:r>
              <a:rPr lang="es-ES" baseline="0" dirty="0" smtClean="0"/>
              <a:t> </a:t>
            </a:r>
            <a:r>
              <a:rPr lang="es-ES" baseline="0" dirty="0" err="1" smtClean="0"/>
              <a:t>with</a:t>
            </a:r>
            <a:r>
              <a:rPr lang="es-ES" baseline="0" dirty="0" smtClean="0"/>
              <a:t> </a:t>
            </a:r>
            <a:r>
              <a:rPr lang="es-ES" baseline="0" dirty="0" err="1" smtClean="0"/>
              <a:t>the</a:t>
            </a:r>
            <a:r>
              <a:rPr lang="es-ES" baseline="0" dirty="0" smtClean="0"/>
              <a:t> </a:t>
            </a:r>
            <a:r>
              <a:rPr lang="es-ES" baseline="0" dirty="0" err="1" smtClean="0"/>
              <a:t>industry</a:t>
            </a:r>
            <a:r>
              <a:rPr lang="es-ES" baseline="0" dirty="0" smtClean="0"/>
              <a:t>, </a:t>
            </a:r>
            <a:r>
              <a:rPr lang="es-ES" baseline="0" dirty="0" err="1" smtClean="0"/>
              <a:t>almost</a:t>
            </a:r>
            <a:r>
              <a:rPr lang="es-ES" baseline="0" dirty="0" smtClean="0"/>
              <a:t> </a:t>
            </a:r>
            <a:r>
              <a:rPr lang="es-ES" baseline="0" dirty="0" err="1" smtClean="0"/>
              <a:t>all</a:t>
            </a:r>
            <a:r>
              <a:rPr lang="es-ES" baseline="0" dirty="0" smtClean="0"/>
              <a:t> of </a:t>
            </a:r>
            <a:r>
              <a:rPr lang="es-ES" baseline="0" dirty="0" err="1" smtClean="0"/>
              <a:t>them</a:t>
            </a:r>
            <a:endParaRPr lang="es-ES" dirty="0"/>
          </a:p>
        </p:txBody>
      </p:sp>
      <p:sp>
        <p:nvSpPr>
          <p:cNvPr id="4" name="3 Marcador de número de diapositiva"/>
          <p:cNvSpPr>
            <a:spLocks noGrp="1"/>
          </p:cNvSpPr>
          <p:nvPr>
            <p:ph type="sldNum" sz="quarter" idx="10"/>
          </p:nvPr>
        </p:nvSpPr>
        <p:spPr/>
        <p:txBody>
          <a:bodyPr/>
          <a:lstStyle/>
          <a:p>
            <a:fld id="{FDBB7EB7-01E3-4824-B6F8-FF985A690902}" type="slidenum">
              <a:rPr lang="es-ES" smtClean="0"/>
              <a:t>34</a:t>
            </a:fld>
            <a:endParaRPr lang="es-ES"/>
          </a:p>
        </p:txBody>
      </p:sp>
    </p:spTree>
    <p:extLst>
      <p:ext uri="{BB962C8B-B14F-4D97-AF65-F5344CB8AC3E}">
        <p14:creationId xmlns:p14="http://schemas.microsoft.com/office/powerpoint/2010/main" val="31330723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The</a:t>
            </a:r>
            <a:r>
              <a:rPr lang="es-ES" dirty="0" smtClean="0"/>
              <a:t> </a:t>
            </a:r>
            <a:r>
              <a:rPr lang="es-ES" dirty="0" err="1" smtClean="0"/>
              <a:t>problem</a:t>
            </a:r>
            <a:r>
              <a:rPr lang="es-ES" dirty="0" smtClean="0"/>
              <a:t> </a:t>
            </a:r>
            <a:r>
              <a:rPr lang="es-ES" dirty="0" err="1" smtClean="0"/>
              <a:t>that</a:t>
            </a:r>
            <a:r>
              <a:rPr lang="es-ES" baseline="0" dirty="0" smtClean="0"/>
              <a:t> </a:t>
            </a:r>
            <a:r>
              <a:rPr lang="es-ES" baseline="0" dirty="0" err="1" smtClean="0"/>
              <a:t>these</a:t>
            </a:r>
            <a:r>
              <a:rPr lang="es-ES" baseline="0" dirty="0" smtClean="0"/>
              <a:t> </a:t>
            </a:r>
            <a:r>
              <a:rPr lang="es-ES" baseline="0" dirty="0" err="1" smtClean="0"/>
              <a:t>experts</a:t>
            </a:r>
            <a:r>
              <a:rPr lang="es-ES" baseline="0" dirty="0" smtClean="0"/>
              <a:t> </a:t>
            </a:r>
            <a:r>
              <a:rPr lang="es-ES" baseline="0" dirty="0" err="1" smtClean="0"/>
              <a:t>had</a:t>
            </a:r>
            <a:r>
              <a:rPr lang="es-ES" baseline="0" dirty="0" smtClean="0"/>
              <a:t> to </a:t>
            </a:r>
            <a:r>
              <a:rPr lang="es-ES" baseline="0" dirty="0" err="1" smtClean="0"/>
              <a:t>face</a:t>
            </a:r>
            <a:r>
              <a:rPr lang="es-ES" baseline="0" dirty="0" smtClean="0"/>
              <a:t> </a:t>
            </a:r>
            <a:r>
              <a:rPr lang="es-ES" baseline="0" dirty="0" err="1" smtClean="0"/>
              <a:t>is</a:t>
            </a:r>
            <a:r>
              <a:rPr lang="es-ES" baseline="0" dirty="0" smtClean="0"/>
              <a:t> </a:t>
            </a:r>
            <a:r>
              <a:rPr lang="es-ES" baseline="0" dirty="0" err="1" smtClean="0"/>
              <a:t>how</a:t>
            </a:r>
            <a:r>
              <a:rPr lang="es-ES" baseline="0" dirty="0" smtClean="0"/>
              <a:t> to </a:t>
            </a:r>
            <a:r>
              <a:rPr lang="es-ES" baseline="0" dirty="0" err="1" smtClean="0"/>
              <a:t>interpret</a:t>
            </a:r>
            <a:r>
              <a:rPr lang="es-ES" baseline="0" dirty="0" smtClean="0"/>
              <a:t> </a:t>
            </a:r>
            <a:r>
              <a:rPr lang="es-ES" baseline="0" dirty="0" err="1" smtClean="0"/>
              <a:t>the</a:t>
            </a:r>
            <a:r>
              <a:rPr lang="es-ES" baseline="0" dirty="0" smtClean="0"/>
              <a:t> </a:t>
            </a:r>
            <a:r>
              <a:rPr lang="es-ES" baseline="0" dirty="0" err="1" smtClean="0"/>
              <a:t>reduction</a:t>
            </a:r>
            <a:r>
              <a:rPr lang="es-ES" baseline="0" dirty="0" smtClean="0"/>
              <a:t> of </a:t>
            </a:r>
            <a:r>
              <a:rPr lang="es-ES" baseline="0" dirty="0" err="1" smtClean="0"/>
              <a:t>cholesterol</a:t>
            </a:r>
            <a:r>
              <a:rPr lang="es-ES" baseline="0" dirty="0" smtClean="0"/>
              <a:t> </a:t>
            </a:r>
            <a:r>
              <a:rPr lang="es-ES" baseline="0" dirty="0" err="1" smtClean="0"/>
              <a:t>levels</a:t>
            </a:r>
            <a:r>
              <a:rPr lang="es-ES" baseline="0" dirty="0" smtClean="0"/>
              <a:t>. </a:t>
            </a:r>
            <a:r>
              <a:rPr lang="es-ES" baseline="0" dirty="0" err="1" smtClean="0"/>
              <a:t>It</a:t>
            </a:r>
            <a:r>
              <a:rPr lang="es-ES" baseline="0" dirty="0" smtClean="0"/>
              <a:t> </a:t>
            </a:r>
            <a:r>
              <a:rPr lang="es-ES" baseline="0" dirty="0" err="1" smtClean="0"/>
              <a:t>was</a:t>
            </a:r>
            <a:r>
              <a:rPr lang="es-ES" baseline="0" dirty="0" smtClean="0"/>
              <a:t> a </a:t>
            </a:r>
            <a:r>
              <a:rPr lang="es-ES" baseline="0" dirty="0" err="1" smtClean="0"/>
              <a:t>statistically</a:t>
            </a:r>
            <a:r>
              <a:rPr lang="es-ES" baseline="0" dirty="0" smtClean="0"/>
              <a:t> </a:t>
            </a:r>
            <a:r>
              <a:rPr lang="es-ES" baseline="0" dirty="0" err="1" smtClean="0"/>
              <a:t>significant</a:t>
            </a:r>
            <a:r>
              <a:rPr lang="es-ES" baseline="0" dirty="0" smtClean="0"/>
              <a:t> </a:t>
            </a:r>
            <a:r>
              <a:rPr lang="es-ES" baseline="0" dirty="0" err="1" smtClean="0"/>
              <a:t>event</a:t>
            </a:r>
            <a:r>
              <a:rPr lang="es-ES" baseline="0" dirty="0" smtClean="0"/>
              <a:t>, </a:t>
            </a:r>
            <a:r>
              <a:rPr lang="es-ES" baseline="0" dirty="0" err="1" smtClean="0"/>
              <a:t>but</a:t>
            </a:r>
            <a:r>
              <a:rPr lang="es-ES" baseline="0" dirty="0" smtClean="0"/>
              <a:t> </a:t>
            </a:r>
            <a:r>
              <a:rPr lang="es-ES" baseline="0" dirty="0" err="1" smtClean="0"/>
              <a:t>its</a:t>
            </a:r>
            <a:r>
              <a:rPr lang="es-ES" baseline="0" dirty="0" smtClean="0"/>
              <a:t> </a:t>
            </a:r>
            <a:r>
              <a:rPr lang="es-ES" baseline="0" dirty="0" err="1" smtClean="0"/>
              <a:t>clinical</a:t>
            </a:r>
            <a:r>
              <a:rPr lang="es-ES" baseline="0" dirty="0" smtClean="0"/>
              <a:t> </a:t>
            </a:r>
            <a:r>
              <a:rPr lang="es-ES" baseline="0" dirty="0" err="1" smtClean="0"/>
              <a:t>interpretation</a:t>
            </a:r>
            <a:r>
              <a:rPr lang="es-ES" baseline="0" dirty="0" smtClean="0"/>
              <a:t> </a:t>
            </a:r>
            <a:r>
              <a:rPr lang="es-ES" baseline="0" dirty="0" err="1" smtClean="0"/>
              <a:t>is</a:t>
            </a:r>
            <a:r>
              <a:rPr lang="es-ES" baseline="0" dirty="0" smtClean="0"/>
              <a:t> open to </a:t>
            </a:r>
            <a:r>
              <a:rPr lang="es-ES" baseline="0" dirty="0" err="1" smtClean="0"/>
              <a:t>discussion</a:t>
            </a:r>
            <a:r>
              <a:rPr lang="es-ES" baseline="0" dirty="0" smtClean="0"/>
              <a:t>, and I am </a:t>
            </a:r>
            <a:r>
              <a:rPr lang="es-ES" baseline="0" dirty="0" err="1" smtClean="0"/>
              <a:t>citing</a:t>
            </a:r>
            <a:r>
              <a:rPr lang="es-ES" baseline="0" dirty="0" smtClean="0"/>
              <a:t> </a:t>
            </a:r>
            <a:r>
              <a:rPr lang="es-ES" baseline="0" dirty="0" err="1" smtClean="0"/>
              <a:t>here</a:t>
            </a:r>
            <a:r>
              <a:rPr lang="es-ES" baseline="0" dirty="0" smtClean="0"/>
              <a:t> no </a:t>
            </a:r>
            <a:r>
              <a:rPr lang="es-ES" baseline="0" dirty="0" err="1" smtClean="0"/>
              <a:t>less</a:t>
            </a:r>
            <a:r>
              <a:rPr lang="es-ES" baseline="0" dirty="0" smtClean="0"/>
              <a:t> </a:t>
            </a:r>
            <a:r>
              <a:rPr lang="es-ES" baseline="0" dirty="0" err="1" smtClean="0"/>
              <a:t>than</a:t>
            </a:r>
            <a:r>
              <a:rPr lang="es-ES" baseline="0" dirty="0" smtClean="0"/>
              <a:t> Ben </a:t>
            </a:r>
            <a:r>
              <a:rPr lang="es-ES" baseline="0" dirty="0" err="1" smtClean="0"/>
              <a:t>Goldacre</a:t>
            </a:r>
            <a:r>
              <a:rPr lang="es-ES" baseline="0" dirty="0" smtClean="0"/>
              <a:t> to </a:t>
            </a:r>
            <a:r>
              <a:rPr lang="es-ES" baseline="0" dirty="0" err="1" smtClean="0"/>
              <a:t>illustrate</a:t>
            </a:r>
            <a:r>
              <a:rPr lang="es-ES" baseline="0" dirty="0" smtClean="0"/>
              <a:t> </a:t>
            </a:r>
            <a:r>
              <a:rPr lang="es-ES" baseline="0" dirty="0" err="1" smtClean="0"/>
              <a:t>it</a:t>
            </a:r>
            <a:endParaRPr lang="es-ES" dirty="0"/>
          </a:p>
        </p:txBody>
      </p:sp>
      <p:sp>
        <p:nvSpPr>
          <p:cNvPr id="4" name="3 Marcador de número de diapositiva"/>
          <p:cNvSpPr>
            <a:spLocks noGrp="1"/>
          </p:cNvSpPr>
          <p:nvPr>
            <p:ph type="sldNum" sz="quarter" idx="10"/>
          </p:nvPr>
        </p:nvSpPr>
        <p:spPr/>
        <p:txBody>
          <a:bodyPr/>
          <a:lstStyle/>
          <a:p>
            <a:fld id="{FDBB7EB7-01E3-4824-B6F8-FF985A690902}" type="slidenum">
              <a:rPr lang="es-ES" smtClean="0"/>
              <a:t>35</a:t>
            </a:fld>
            <a:endParaRPr lang="es-ES"/>
          </a:p>
        </p:txBody>
      </p:sp>
    </p:spTree>
    <p:extLst>
      <p:ext uri="{BB962C8B-B14F-4D97-AF65-F5344CB8AC3E}">
        <p14:creationId xmlns:p14="http://schemas.microsoft.com/office/powerpoint/2010/main" val="21305035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These</a:t>
            </a:r>
            <a:r>
              <a:rPr lang="es-ES" dirty="0" smtClean="0"/>
              <a:t> </a:t>
            </a:r>
            <a:r>
              <a:rPr lang="es-ES" dirty="0" err="1" smtClean="0"/>
              <a:t>were</a:t>
            </a:r>
            <a:r>
              <a:rPr lang="es-ES" baseline="0" dirty="0" smtClean="0"/>
              <a:t> </a:t>
            </a:r>
            <a:r>
              <a:rPr lang="es-ES" baseline="0" dirty="0" err="1" smtClean="0"/>
              <a:t>my</a:t>
            </a:r>
            <a:r>
              <a:rPr lang="es-ES" baseline="0" dirty="0" smtClean="0"/>
              <a:t> </a:t>
            </a:r>
            <a:r>
              <a:rPr lang="es-ES" baseline="0" dirty="0" err="1" smtClean="0"/>
              <a:t>two</a:t>
            </a:r>
            <a:r>
              <a:rPr lang="es-ES" baseline="0" dirty="0" smtClean="0"/>
              <a:t> </a:t>
            </a:r>
            <a:r>
              <a:rPr lang="es-ES" baseline="0" dirty="0" err="1" smtClean="0"/>
              <a:t>illustrations</a:t>
            </a:r>
            <a:r>
              <a:rPr lang="es-ES" baseline="0" dirty="0" smtClean="0"/>
              <a:t>. </a:t>
            </a:r>
            <a:r>
              <a:rPr lang="es-ES" baseline="0" dirty="0" err="1" smtClean="0"/>
              <a:t>Summing</a:t>
            </a:r>
            <a:r>
              <a:rPr lang="es-ES" baseline="0" dirty="0" smtClean="0"/>
              <a:t> up </a:t>
            </a:r>
            <a:r>
              <a:rPr lang="es-ES" baseline="0" dirty="0" err="1" smtClean="0"/>
              <a:t>my</a:t>
            </a:r>
            <a:r>
              <a:rPr lang="es-ES" baseline="0" dirty="0" smtClean="0"/>
              <a:t> </a:t>
            </a:r>
            <a:r>
              <a:rPr lang="es-ES" baseline="0" dirty="0" err="1" smtClean="0"/>
              <a:t>narrow</a:t>
            </a:r>
            <a:r>
              <a:rPr lang="es-ES" baseline="0" dirty="0" smtClean="0"/>
              <a:t> </a:t>
            </a:r>
            <a:r>
              <a:rPr lang="es-ES" baseline="0" dirty="0" err="1" smtClean="0"/>
              <a:t>definition</a:t>
            </a:r>
            <a:r>
              <a:rPr lang="es-ES" baseline="0" dirty="0" smtClean="0"/>
              <a:t> of </a:t>
            </a:r>
            <a:r>
              <a:rPr lang="es-ES" baseline="0" dirty="0" err="1" smtClean="0"/>
              <a:t>disease-mongering</a:t>
            </a:r>
            <a:r>
              <a:rPr lang="es-ES" baseline="0" dirty="0" smtClean="0"/>
              <a:t> </a:t>
            </a:r>
            <a:r>
              <a:rPr lang="es-ES" baseline="0" dirty="0" err="1" smtClean="0"/>
              <a:t>it</a:t>
            </a:r>
            <a:r>
              <a:rPr lang="es-ES" baseline="0" dirty="0" smtClean="0"/>
              <a:t> </a:t>
            </a:r>
            <a:r>
              <a:rPr lang="es-ES" baseline="0" dirty="0" err="1" smtClean="0"/>
              <a:t>goes</a:t>
            </a:r>
            <a:r>
              <a:rPr lang="es-ES" baseline="0" dirty="0" smtClean="0"/>
              <a:t> as </a:t>
            </a:r>
            <a:r>
              <a:rPr lang="es-ES" baseline="0" dirty="0" err="1" smtClean="0"/>
              <a:t>follows</a:t>
            </a:r>
            <a:r>
              <a:rPr lang="es-ES" baseline="0" dirty="0" smtClean="0"/>
              <a:t>: </a:t>
            </a:r>
            <a:r>
              <a:rPr lang="es-ES" baseline="0" dirty="0" err="1" smtClean="0"/>
              <a:t>it</a:t>
            </a:r>
            <a:r>
              <a:rPr lang="es-ES" baseline="0" dirty="0" smtClean="0"/>
              <a:t> </a:t>
            </a:r>
            <a:r>
              <a:rPr lang="es-ES" baseline="0" dirty="0" err="1" smtClean="0"/>
              <a:t>happens</a:t>
            </a:r>
            <a:r>
              <a:rPr lang="es-ES" baseline="0" dirty="0" smtClean="0"/>
              <a:t> </a:t>
            </a:r>
            <a:r>
              <a:rPr lang="es-ES" baseline="0" dirty="0" err="1" smtClean="0"/>
              <a:t>with</a:t>
            </a:r>
            <a:r>
              <a:rPr lang="es-ES" baseline="0" dirty="0" smtClean="0"/>
              <a:t> </a:t>
            </a:r>
            <a:r>
              <a:rPr lang="es-ES" baseline="0" dirty="0" err="1" smtClean="0"/>
              <a:t>conditions</a:t>
            </a:r>
            <a:r>
              <a:rPr lang="es-ES" baseline="0" dirty="0" smtClean="0"/>
              <a:t> </a:t>
            </a:r>
            <a:r>
              <a:rPr lang="es-ES" baseline="0" dirty="0" err="1" smtClean="0"/>
              <a:t>that</a:t>
            </a:r>
            <a:r>
              <a:rPr lang="es-ES" baseline="0" dirty="0" smtClean="0"/>
              <a:t> are </a:t>
            </a:r>
            <a:r>
              <a:rPr lang="es-ES" baseline="0" dirty="0" err="1" smtClean="0"/>
              <a:t>implicitly</a:t>
            </a:r>
            <a:r>
              <a:rPr lang="es-ES" baseline="0" dirty="0" smtClean="0"/>
              <a:t> </a:t>
            </a:r>
            <a:r>
              <a:rPr lang="es-ES" baseline="0" dirty="0" err="1" smtClean="0"/>
              <a:t>defined</a:t>
            </a:r>
            <a:r>
              <a:rPr lang="es-ES" baseline="0" dirty="0" smtClean="0"/>
              <a:t> </a:t>
            </a:r>
            <a:r>
              <a:rPr lang="es-ES" baseline="0" dirty="0" err="1" smtClean="0"/>
              <a:t>through</a:t>
            </a:r>
            <a:r>
              <a:rPr lang="es-ES" baseline="0" dirty="0" smtClean="0"/>
              <a:t> </a:t>
            </a:r>
            <a:r>
              <a:rPr lang="es-ES" baseline="0" dirty="0" err="1" smtClean="0"/>
              <a:t>success</a:t>
            </a:r>
            <a:r>
              <a:rPr lang="es-ES" baseline="0" dirty="0" smtClean="0"/>
              <a:t> in a trial and </a:t>
            </a:r>
            <a:r>
              <a:rPr lang="es-ES" baseline="0" dirty="0" err="1" smtClean="0"/>
              <a:t>the</a:t>
            </a:r>
            <a:r>
              <a:rPr lang="es-ES" baseline="0" dirty="0" smtClean="0"/>
              <a:t> marketing </a:t>
            </a:r>
            <a:r>
              <a:rPr lang="es-ES" baseline="0" dirty="0" err="1" smtClean="0"/>
              <a:t>intervention</a:t>
            </a:r>
            <a:r>
              <a:rPr lang="es-ES" baseline="0" dirty="0" smtClean="0"/>
              <a:t> </a:t>
            </a:r>
            <a:r>
              <a:rPr lang="es-ES" baseline="0" dirty="0" err="1" smtClean="0"/>
              <a:t>consists</a:t>
            </a:r>
            <a:r>
              <a:rPr lang="es-ES" baseline="0" dirty="0" smtClean="0"/>
              <a:t> in </a:t>
            </a:r>
            <a:r>
              <a:rPr lang="es-ES" baseline="0" dirty="0" err="1" smtClean="0"/>
              <a:t>expanding</a:t>
            </a:r>
            <a:r>
              <a:rPr lang="es-ES" baseline="0" dirty="0" smtClean="0"/>
              <a:t> </a:t>
            </a:r>
            <a:r>
              <a:rPr lang="es-ES" baseline="0" dirty="0" err="1" smtClean="0"/>
              <a:t>the</a:t>
            </a:r>
            <a:r>
              <a:rPr lang="es-ES" baseline="0" dirty="0" smtClean="0"/>
              <a:t> </a:t>
            </a:r>
            <a:r>
              <a:rPr lang="es-ES" baseline="0" dirty="0" err="1" smtClean="0"/>
              <a:t>population</a:t>
            </a:r>
            <a:r>
              <a:rPr lang="es-ES" baseline="0" dirty="0" smtClean="0"/>
              <a:t> of </a:t>
            </a:r>
            <a:r>
              <a:rPr lang="es-ES" baseline="0" dirty="0" err="1" smtClean="0"/>
              <a:t>patients</a:t>
            </a:r>
            <a:r>
              <a:rPr lang="es-ES" baseline="0" dirty="0" smtClean="0"/>
              <a:t> </a:t>
            </a:r>
            <a:r>
              <a:rPr lang="es-ES" baseline="0" dirty="0" err="1" smtClean="0"/>
              <a:t>considered</a:t>
            </a:r>
            <a:r>
              <a:rPr lang="es-ES" baseline="0" dirty="0" smtClean="0"/>
              <a:t> in </a:t>
            </a:r>
            <a:r>
              <a:rPr lang="es-ES" baseline="0" dirty="0" err="1" smtClean="0"/>
              <a:t>the</a:t>
            </a:r>
            <a:r>
              <a:rPr lang="es-ES" baseline="0" dirty="0" smtClean="0"/>
              <a:t> trial. </a:t>
            </a:r>
            <a:r>
              <a:rPr lang="es-ES" baseline="0" dirty="0" err="1" smtClean="0"/>
              <a:t>There</a:t>
            </a:r>
            <a:r>
              <a:rPr lang="es-ES" baseline="0" dirty="0" smtClean="0"/>
              <a:t> </a:t>
            </a:r>
            <a:r>
              <a:rPr lang="es-ES" baseline="0" dirty="0" err="1" smtClean="0"/>
              <a:t>is</a:t>
            </a:r>
            <a:r>
              <a:rPr lang="es-ES" baseline="0" dirty="0" smtClean="0"/>
              <a:t> no </a:t>
            </a:r>
            <a:r>
              <a:rPr lang="es-ES" baseline="0" dirty="0" err="1" smtClean="0"/>
              <a:t>purely</a:t>
            </a:r>
            <a:r>
              <a:rPr lang="es-ES" baseline="0" dirty="0" smtClean="0"/>
              <a:t> </a:t>
            </a:r>
            <a:r>
              <a:rPr lang="es-ES" baseline="0" dirty="0" err="1" smtClean="0"/>
              <a:t>statistical</a:t>
            </a:r>
            <a:r>
              <a:rPr lang="es-ES" baseline="0" dirty="0" smtClean="0"/>
              <a:t> </a:t>
            </a:r>
            <a:r>
              <a:rPr lang="es-ES" baseline="0" dirty="0" err="1" smtClean="0"/>
              <a:t>correction</a:t>
            </a:r>
            <a:r>
              <a:rPr lang="es-ES" baseline="0" dirty="0" smtClean="0"/>
              <a:t> </a:t>
            </a:r>
            <a:r>
              <a:rPr lang="es-ES" baseline="0" dirty="0" err="1" smtClean="0"/>
              <a:t>for</a:t>
            </a:r>
            <a:r>
              <a:rPr lang="es-ES" baseline="0" dirty="0" smtClean="0"/>
              <a:t> </a:t>
            </a:r>
            <a:r>
              <a:rPr lang="es-ES" baseline="0" dirty="0" err="1" smtClean="0"/>
              <a:t>Disease-mongering</a:t>
            </a:r>
            <a:r>
              <a:rPr lang="es-ES" baseline="0" dirty="0" smtClean="0"/>
              <a:t> </a:t>
            </a:r>
            <a:r>
              <a:rPr lang="es-ES" baseline="0" dirty="0" err="1" smtClean="0"/>
              <a:t>since</a:t>
            </a:r>
            <a:r>
              <a:rPr lang="es-ES" baseline="0" dirty="0" smtClean="0"/>
              <a:t> </a:t>
            </a:r>
            <a:r>
              <a:rPr lang="es-ES" baseline="0" dirty="0" err="1" smtClean="0"/>
              <a:t>its</a:t>
            </a:r>
            <a:r>
              <a:rPr lang="es-ES" baseline="0" dirty="0" smtClean="0"/>
              <a:t> </a:t>
            </a:r>
            <a:r>
              <a:rPr lang="es-ES" baseline="0" dirty="0" err="1" smtClean="0"/>
              <a:t>two</a:t>
            </a:r>
            <a:r>
              <a:rPr lang="es-ES" baseline="0" dirty="0" smtClean="0"/>
              <a:t> </a:t>
            </a:r>
            <a:r>
              <a:rPr lang="es-ES" baseline="0" dirty="0" err="1" smtClean="0"/>
              <a:t>varieties</a:t>
            </a:r>
            <a:r>
              <a:rPr lang="es-ES" baseline="0" dirty="0" smtClean="0"/>
              <a:t> </a:t>
            </a:r>
            <a:r>
              <a:rPr lang="es-ES" baseline="0" dirty="0" err="1" smtClean="0"/>
              <a:t>hinge</a:t>
            </a:r>
            <a:r>
              <a:rPr lang="es-ES" baseline="0" dirty="0" smtClean="0"/>
              <a:t> </a:t>
            </a:r>
            <a:r>
              <a:rPr lang="es-ES" baseline="0" dirty="0" err="1" smtClean="0"/>
              <a:t>on</a:t>
            </a:r>
            <a:r>
              <a:rPr lang="es-ES" baseline="0" dirty="0" smtClean="0"/>
              <a:t> </a:t>
            </a:r>
            <a:r>
              <a:rPr lang="es-ES" baseline="0" dirty="0" err="1" smtClean="0"/>
              <a:t>deeply</a:t>
            </a:r>
            <a:r>
              <a:rPr lang="es-ES" baseline="0" dirty="0" smtClean="0"/>
              <a:t> </a:t>
            </a:r>
            <a:r>
              <a:rPr lang="es-ES" baseline="0" dirty="0" err="1" smtClean="0"/>
              <a:t>entrenched</a:t>
            </a:r>
            <a:r>
              <a:rPr lang="es-ES" baseline="0" dirty="0" smtClean="0"/>
              <a:t> </a:t>
            </a:r>
            <a:r>
              <a:rPr lang="es-ES" baseline="0" dirty="0" err="1" smtClean="0"/>
              <a:t>methodological</a:t>
            </a:r>
            <a:r>
              <a:rPr lang="es-ES" baseline="0" dirty="0" smtClean="0"/>
              <a:t> </a:t>
            </a:r>
            <a:r>
              <a:rPr lang="es-ES" baseline="0" dirty="0" err="1" smtClean="0"/>
              <a:t>problems</a:t>
            </a:r>
            <a:endParaRPr lang="es-ES" dirty="0"/>
          </a:p>
        </p:txBody>
      </p:sp>
      <p:sp>
        <p:nvSpPr>
          <p:cNvPr id="4" name="3 Marcador de número de diapositiva"/>
          <p:cNvSpPr>
            <a:spLocks noGrp="1"/>
          </p:cNvSpPr>
          <p:nvPr>
            <p:ph type="sldNum" sz="quarter" idx="10"/>
          </p:nvPr>
        </p:nvSpPr>
        <p:spPr/>
        <p:txBody>
          <a:bodyPr/>
          <a:lstStyle/>
          <a:p>
            <a:fld id="{FDBB7EB7-01E3-4824-B6F8-FF985A690902}" type="slidenum">
              <a:rPr lang="es-ES" smtClean="0"/>
              <a:t>37</a:t>
            </a:fld>
            <a:endParaRPr lang="es-ES"/>
          </a:p>
        </p:txBody>
      </p:sp>
    </p:spTree>
    <p:extLst>
      <p:ext uri="{BB962C8B-B14F-4D97-AF65-F5344CB8AC3E}">
        <p14:creationId xmlns:p14="http://schemas.microsoft.com/office/powerpoint/2010/main" val="2124818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Of </a:t>
            </a:r>
            <a:r>
              <a:rPr lang="es-ES" dirty="0" err="1" smtClean="0"/>
              <a:t>course</a:t>
            </a:r>
            <a:r>
              <a:rPr lang="es-ES" dirty="0" smtClean="0"/>
              <a:t>, </a:t>
            </a:r>
            <a:r>
              <a:rPr lang="es-ES" dirty="0" err="1" smtClean="0"/>
              <a:t>we</a:t>
            </a:r>
            <a:r>
              <a:rPr lang="es-ES" baseline="0" dirty="0" smtClean="0"/>
              <a:t> </a:t>
            </a:r>
            <a:r>
              <a:rPr lang="es-ES" baseline="0" dirty="0" err="1" smtClean="0"/>
              <a:t>would</a:t>
            </a:r>
            <a:r>
              <a:rPr lang="es-ES" baseline="0" dirty="0" smtClean="0"/>
              <a:t> </a:t>
            </a:r>
            <a:r>
              <a:rPr lang="es-ES" baseline="0" dirty="0" err="1" smtClean="0"/>
              <a:t>need</a:t>
            </a:r>
            <a:r>
              <a:rPr lang="es-ES" baseline="0" dirty="0" smtClean="0"/>
              <a:t> </a:t>
            </a:r>
            <a:r>
              <a:rPr lang="es-ES" baseline="0" dirty="0" err="1" smtClean="0"/>
              <a:t>expert</a:t>
            </a:r>
            <a:r>
              <a:rPr lang="es-ES" baseline="0" dirty="0" smtClean="0"/>
              <a:t> </a:t>
            </a:r>
            <a:r>
              <a:rPr lang="es-ES" baseline="0" dirty="0" err="1" smtClean="0"/>
              <a:t>judgment</a:t>
            </a:r>
            <a:r>
              <a:rPr lang="es-ES" baseline="0" dirty="0" smtClean="0"/>
              <a:t> to </a:t>
            </a:r>
            <a:r>
              <a:rPr lang="es-ES" baseline="0" dirty="0" err="1" smtClean="0"/>
              <a:t>solve</a:t>
            </a:r>
            <a:r>
              <a:rPr lang="es-ES" baseline="0" dirty="0" smtClean="0"/>
              <a:t> </a:t>
            </a:r>
            <a:r>
              <a:rPr lang="es-ES" baseline="0" dirty="0" err="1" smtClean="0"/>
              <a:t>these</a:t>
            </a:r>
            <a:r>
              <a:rPr lang="es-ES" baseline="0" dirty="0" smtClean="0"/>
              <a:t> </a:t>
            </a:r>
            <a:r>
              <a:rPr lang="es-ES" baseline="0" dirty="0" err="1" smtClean="0"/>
              <a:t>problems</a:t>
            </a:r>
            <a:r>
              <a:rPr lang="es-ES" baseline="0" dirty="0" smtClean="0"/>
              <a:t>: </a:t>
            </a:r>
            <a:r>
              <a:rPr lang="es-ES" baseline="0" dirty="0" err="1" smtClean="0"/>
              <a:t>but</a:t>
            </a:r>
            <a:r>
              <a:rPr lang="es-ES" baseline="0" dirty="0" smtClean="0"/>
              <a:t> </a:t>
            </a:r>
            <a:r>
              <a:rPr lang="es-ES" baseline="0" dirty="0" err="1" smtClean="0"/>
              <a:t>how</a:t>
            </a:r>
            <a:r>
              <a:rPr lang="es-ES" baseline="0" dirty="0" smtClean="0"/>
              <a:t> can </a:t>
            </a:r>
            <a:r>
              <a:rPr lang="es-ES" baseline="0" dirty="0" err="1" smtClean="0"/>
              <a:t>we</a:t>
            </a:r>
            <a:r>
              <a:rPr lang="es-ES" baseline="0" dirty="0" smtClean="0"/>
              <a:t> </a:t>
            </a:r>
            <a:r>
              <a:rPr lang="es-ES" baseline="0" dirty="0" err="1" smtClean="0"/>
              <a:t>protect</a:t>
            </a:r>
            <a:r>
              <a:rPr lang="es-ES" baseline="0" dirty="0" smtClean="0"/>
              <a:t> </a:t>
            </a:r>
            <a:r>
              <a:rPr lang="es-ES" baseline="0" dirty="0" err="1" smtClean="0"/>
              <a:t>the</a:t>
            </a:r>
            <a:r>
              <a:rPr lang="es-ES" baseline="0" dirty="0" smtClean="0"/>
              <a:t> </a:t>
            </a:r>
            <a:r>
              <a:rPr lang="es-ES" baseline="0" dirty="0" err="1" smtClean="0"/>
              <a:t>experts</a:t>
            </a:r>
            <a:r>
              <a:rPr lang="es-ES" baseline="0" dirty="0" smtClean="0"/>
              <a:t> </a:t>
            </a:r>
            <a:r>
              <a:rPr lang="es-ES" baseline="0" dirty="0" err="1" smtClean="0"/>
              <a:t>from</a:t>
            </a:r>
            <a:r>
              <a:rPr lang="es-ES" baseline="0" dirty="0" smtClean="0"/>
              <a:t> </a:t>
            </a:r>
            <a:r>
              <a:rPr lang="es-ES" baseline="0" dirty="0" err="1" smtClean="0"/>
              <a:t>the</a:t>
            </a:r>
            <a:r>
              <a:rPr lang="es-ES" baseline="0" dirty="0" smtClean="0"/>
              <a:t> </a:t>
            </a:r>
            <a:r>
              <a:rPr lang="es-ES" baseline="0" dirty="0" err="1" smtClean="0"/>
              <a:t>influence</a:t>
            </a:r>
            <a:r>
              <a:rPr lang="es-ES" baseline="0" dirty="0" smtClean="0"/>
              <a:t> of marketing? </a:t>
            </a:r>
            <a:r>
              <a:rPr lang="es-ES" baseline="0" dirty="0" err="1" smtClean="0"/>
              <a:t>On</a:t>
            </a:r>
            <a:r>
              <a:rPr lang="es-ES" baseline="0" dirty="0" smtClean="0"/>
              <a:t> </a:t>
            </a:r>
            <a:r>
              <a:rPr lang="es-ES" baseline="0" dirty="0" err="1" smtClean="0"/>
              <a:t>the</a:t>
            </a:r>
            <a:r>
              <a:rPr lang="es-ES" baseline="0" dirty="0" smtClean="0"/>
              <a:t> </a:t>
            </a:r>
            <a:r>
              <a:rPr lang="es-ES" baseline="0" dirty="0" err="1" smtClean="0"/>
              <a:t>one</a:t>
            </a:r>
            <a:r>
              <a:rPr lang="es-ES" baseline="0" dirty="0" smtClean="0"/>
              <a:t> </a:t>
            </a:r>
            <a:r>
              <a:rPr lang="es-ES" baseline="0" dirty="0" err="1" smtClean="0"/>
              <a:t>hand</a:t>
            </a:r>
            <a:r>
              <a:rPr lang="es-ES" baseline="0" dirty="0" smtClean="0"/>
              <a:t> </a:t>
            </a:r>
            <a:r>
              <a:rPr lang="es-ES" baseline="0" dirty="0" err="1" smtClean="0"/>
              <a:t>we</a:t>
            </a:r>
            <a:r>
              <a:rPr lang="es-ES" baseline="0" dirty="0" smtClean="0"/>
              <a:t> </a:t>
            </a:r>
            <a:r>
              <a:rPr lang="es-ES" baseline="0" dirty="0" err="1" smtClean="0"/>
              <a:t>would</a:t>
            </a:r>
            <a:r>
              <a:rPr lang="es-ES" baseline="0" dirty="0" smtClean="0"/>
              <a:t> </a:t>
            </a:r>
            <a:r>
              <a:rPr lang="es-ES" baseline="0" dirty="0" err="1" smtClean="0"/>
              <a:t>need</a:t>
            </a:r>
            <a:r>
              <a:rPr lang="es-ES" baseline="0" dirty="0" smtClean="0"/>
              <a:t> </a:t>
            </a:r>
            <a:r>
              <a:rPr lang="es-ES" baseline="0" dirty="0" err="1" smtClean="0"/>
              <a:t>stronger</a:t>
            </a:r>
            <a:r>
              <a:rPr lang="es-ES" baseline="0" dirty="0" smtClean="0"/>
              <a:t> </a:t>
            </a:r>
            <a:r>
              <a:rPr lang="es-ES" baseline="0" dirty="0" err="1" smtClean="0"/>
              <a:t>definitions</a:t>
            </a:r>
            <a:r>
              <a:rPr lang="es-ES" baseline="0" dirty="0" smtClean="0"/>
              <a:t> of </a:t>
            </a:r>
            <a:r>
              <a:rPr lang="es-ES" baseline="0" dirty="0" err="1" smtClean="0"/>
              <a:t>disease</a:t>
            </a:r>
            <a:r>
              <a:rPr lang="es-ES" baseline="0" dirty="0" smtClean="0"/>
              <a:t> </a:t>
            </a:r>
            <a:r>
              <a:rPr lang="es-ES" baseline="0" dirty="0" err="1" smtClean="0"/>
              <a:t>for</a:t>
            </a:r>
            <a:r>
              <a:rPr lang="es-ES" baseline="0" dirty="0" smtClean="0"/>
              <a:t> more </a:t>
            </a:r>
            <a:r>
              <a:rPr lang="es-ES" baseline="0" dirty="0" err="1" smtClean="0"/>
              <a:t>conditions</a:t>
            </a:r>
            <a:r>
              <a:rPr lang="es-ES" baseline="0" dirty="0" smtClean="0"/>
              <a:t>, </a:t>
            </a:r>
            <a:r>
              <a:rPr lang="es-ES" baseline="0" dirty="0" err="1" smtClean="0"/>
              <a:t>but</a:t>
            </a:r>
            <a:r>
              <a:rPr lang="es-ES" baseline="0" dirty="0" smtClean="0"/>
              <a:t> </a:t>
            </a:r>
            <a:r>
              <a:rPr lang="es-ES" baseline="0" dirty="0" err="1" smtClean="0"/>
              <a:t>we</a:t>
            </a:r>
            <a:r>
              <a:rPr lang="es-ES" baseline="0" dirty="0" smtClean="0"/>
              <a:t> </a:t>
            </a:r>
            <a:r>
              <a:rPr lang="es-ES" baseline="0" dirty="0" err="1" smtClean="0"/>
              <a:t>still</a:t>
            </a:r>
            <a:r>
              <a:rPr lang="es-ES" baseline="0" dirty="0" smtClean="0"/>
              <a:t> </a:t>
            </a:r>
            <a:r>
              <a:rPr lang="es-ES" baseline="0" dirty="0" err="1" smtClean="0"/>
              <a:t>don’t</a:t>
            </a:r>
            <a:r>
              <a:rPr lang="es-ES" baseline="0" dirty="0" smtClean="0"/>
              <a:t> </a:t>
            </a:r>
            <a:r>
              <a:rPr lang="es-ES" baseline="0" dirty="0" err="1" smtClean="0"/>
              <a:t>have</a:t>
            </a:r>
            <a:r>
              <a:rPr lang="es-ES" baseline="0" dirty="0" smtClean="0"/>
              <a:t> </a:t>
            </a:r>
            <a:r>
              <a:rPr lang="es-ES" baseline="0" dirty="0" err="1" smtClean="0"/>
              <a:t>them</a:t>
            </a:r>
            <a:r>
              <a:rPr lang="es-ES" baseline="0" dirty="0" smtClean="0"/>
              <a:t> </a:t>
            </a:r>
            <a:r>
              <a:rPr lang="es-ES" baseline="0" dirty="0" err="1" smtClean="0"/>
              <a:t>for</a:t>
            </a:r>
            <a:r>
              <a:rPr lang="es-ES" baseline="0" dirty="0" smtClean="0"/>
              <a:t> </a:t>
            </a:r>
            <a:r>
              <a:rPr lang="es-ES" baseline="0" dirty="0" err="1" smtClean="0"/>
              <a:t>many</a:t>
            </a:r>
            <a:r>
              <a:rPr lang="es-ES" baseline="0" dirty="0" smtClean="0"/>
              <a:t>. </a:t>
            </a:r>
            <a:r>
              <a:rPr lang="es-ES" baseline="0" dirty="0" err="1" smtClean="0"/>
              <a:t>Lacking</a:t>
            </a:r>
            <a:r>
              <a:rPr lang="es-ES" baseline="0" dirty="0" smtClean="0"/>
              <a:t> </a:t>
            </a:r>
            <a:r>
              <a:rPr lang="es-ES" baseline="0" dirty="0" err="1" smtClean="0"/>
              <a:t>them</a:t>
            </a:r>
            <a:r>
              <a:rPr lang="es-ES" baseline="0" dirty="0" smtClean="0"/>
              <a:t>, </a:t>
            </a:r>
            <a:r>
              <a:rPr lang="es-ES" baseline="0" dirty="0" err="1" smtClean="0"/>
              <a:t>we</a:t>
            </a:r>
            <a:r>
              <a:rPr lang="es-ES" baseline="0" dirty="0" smtClean="0"/>
              <a:t> can </a:t>
            </a:r>
            <a:r>
              <a:rPr lang="es-ES" baseline="0" dirty="0" err="1" smtClean="0"/>
              <a:t>conduct</a:t>
            </a:r>
            <a:r>
              <a:rPr lang="es-ES" baseline="0" dirty="0" smtClean="0"/>
              <a:t> </a:t>
            </a:r>
            <a:r>
              <a:rPr lang="es-ES" baseline="0" dirty="0" err="1" smtClean="0"/>
              <a:t>stronger</a:t>
            </a:r>
            <a:r>
              <a:rPr lang="es-ES" baseline="0" dirty="0" smtClean="0"/>
              <a:t> </a:t>
            </a:r>
            <a:r>
              <a:rPr lang="es-ES" baseline="0" dirty="0" err="1" smtClean="0"/>
              <a:t>trials</a:t>
            </a:r>
            <a:r>
              <a:rPr lang="es-ES" baseline="0" dirty="0" smtClean="0"/>
              <a:t> </a:t>
            </a:r>
            <a:r>
              <a:rPr lang="es-ES" baseline="0" dirty="0" err="1" smtClean="0"/>
              <a:t>with</a:t>
            </a:r>
            <a:r>
              <a:rPr lang="es-ES" baseline="0" dirty="0" smtClean="0"/>
              <a:t> </a:t>
            </a:r>
            <a:r>
              <a:rPr lang="es-ES" baseline="0" dirty="0" err="1" smtClean="0"/>
              <a:t>clinically</a:t>
            </a:r>
            <a:r>
              <a:rPr lang="es-ES" baseline="0" dirty="0" smtClean="0"/>
              <a:t> </a:t>
            </a:r>
            <a:r>
              <a:rPr lang="es-ES" baseline="0" dirty="0" err="1" smtClean="0"/>
              <a:t>significant</a:t>
            </a:r>
            <a:r>
              <a:rPr lang="es-ES" baseline="0" dirty="0" smtClean="0"/>
              <a:t> </a:t>
            </a:r>
            <a:r>
              <a:rPr lang="es-ES" baseline="0" dirty="0" err="1" smtClean="0"/>
              <a:t>endpoints</a:t>
            </a:r>
            <a:r>
              <a:rPr lang="es-ES" baseline="0" dirty="0" smtClean="0"/>
              <a:t> (</a:t>
            </a:r>
            <a:r>
              <a:rPr lang="es-ES" baseline="0" dirty="0" err="1" smtClean="0"/>
              <a:t>such</a:t>
            </a:r>
            <a:r>
              <a:rPr lang="es-ES" baseline="0" dirty="0" smtClean="0"/>
              <a:t> as </a:t>
            </a:r>
            <a:r>
              <a:rPr lang="es-ES" baseline="0" dirty="0" err="1" smtClean="0"/>
              <a:t>death</a:t>
            </a:r>
            <a:r>
              <a:rPr lang="es-ES" baseline="0" dirty="0" smtClean="0"/>
              <a:t> </a:t>
            </a:r>
            <a:r>
              <a:rPr lang="es-ES" baseline="0" dirty="0" err="1" smtClean="0"/>
              <a:t>instead</a:t>
            </a:r>
            <a:r>
              <a:rPr lang="es-ES" baseline="0" dirty="0" smtClean="0"/>
              <a:t> of </a:t>
            </a:r>
            <a:r>
              <a:rPr lang="es-ES" baseline="0" dirty="0" err="1" smtClean="0"/>
              <a:t>cholesterol</a:t>
            </a:r>
            <a:r>
              <a:rPr lang="es-ES" baseline="0" dirty="0" smtClean="0"/>
              <a:t> </a:t>
            </a:r>
            <a:r>
              <a:rPr lang="es-ES" baseline="0" dirty="0" err="1" smtClean="0"/>
              <a:t>reduction</a:t>
            </a:r>
            <a:r>
              <a:rPr lang="es-ES" baseline="0" dirty="0" smtClean="0"/>
              <a:t> in </a:t>
            </a:r>
            <a:r>
              <a:rPr lang="es-ES" baseline="0" dirty="0" err="1" smtClean="0"/>
              <a:t>the</a:t>
            </a:r>
            <a:r>
              <a:rPr lang="es-ES" baseline="0" dirty="0" smtClean="0"/>
              <a:t> case of </a:t>
            </a:r>
            <a:r>
              <a:rPr lang="es-ES" baseline="0" dirty="0" err="1" smtClean="0"/>
              <a:t>statins</a:t>
            </a:r>
            <a:r>
              <a:rPr lang="es-ES" baseline="0" dirty="0" smtClean="0"/>
              <a:t>) and </a:t>
            </a:r>
            <a:r>
              <a:rPr lang="es-ES" baseline="0" dirty="0" err="1" smtClean="0"/>
              <a:t>we</a:t>
            </a:r>
            <a:r>
              <a:rPr lang="es-ES" baseline="0" dirty="0" smtClean="0"/>
              <a:t> </a:t>
            </a:r>
            <a:r>
              <a:rPr lang="es-ES" baseline="0" dirty="0" err="1" smtClean="0"/>
              <a:t>should</a:t>
            </a:r>
            <a:r>
              <a:rPr lang="es-ES" baseline="0" dirty="0" smtClean="0"/>
              <a:t> mandarte </a:t>
            </a:r>
            <a:r>
              <a:rPr lang="es-ES" baseline="0" dirty="0" err="1" smtClean="0"/>
              <a:t>that</a:t>
            </a:r>
            <a:r>
              <a:rPr lang="es-ES" baseline="0" dirty="0" smtClean="0"/>
              <a:t> </a:t>
            </a:r>
            <a:r>
              <a:rPr lang="es-ES" baseline="0" dirty="0" err="1" smtClean="0"/>
              <a:t>the</a:t>
            </a:r>
            <a:r>
              <a:rPr lang="es-ES" baseline="0" dirty="0" smtClean="0"/>
              <a:t> target </a:t>
            </a:r>
            <a:r>
              <a:rPr lang="es-ES" baseline="0" dirty="0" err="1" smtClean="0"/>
              <a:t>groups</a:t>
            </a:r>
            <a:r>
              <a:rPr lang="es-ES" baseline="0" dirty="0" smtClean="0"/>
              <a:t> of </a:t>
            </a:r>
            <a:r>
              <a:rPr lang="es-ES" baseline="0" dirty="0" err="1" smtClean="0"/>
              <a:t>patients</a:t>
            </a:r>
            <a:r>
              <a:rPr lang="es-ES" baseline="0" dirty="0" smtClean="0"/>
              <a:t> are as similar as </a:t>
            </a:r>
            <a:r>
              <a:rPr lang="es-ES" baseline="0" dirty="0" err="1" smtClean="0"/>
              <a:t>possible</a:t>
            </a:r>
            <a:r>
              <a:rPr lang="es-ES" baseline="0" dirty="0" smtClean="0"/>
              <a:t> to </a:t>
            </a:r>
            <a:r>
              <a:rPr lang="es-ES" baseline="0" dirty="0" err="1" smtClean="0"/>
              <a:t>then</a:t>
            </a:r>
            <a:r>
              <a:rPr lang="es-ES" baseline="0" dirty="0" smtClean="0"/>
              <a:t> </a:t>
            </a:r>
            <a:r>
              <a:rPr lang="es-ES" baseline="0" dirty="0" err="1" smtClean="0"/>
              <a:t>enduser</a:t>
            </a:r>
            <a:r>
              <a:rPr lang="es-ES" baseline="0" dirty="0" smtClean="0"/>
              <a:t>. </a:t>
            </a:r>
            <a:r>
              <a:rPr lang="es-ES" baseline="0" dirty="0" err="1" smtClean="0"/>
              <a:t>We</a:t>
            </a:r>
            <a:r>
              <a:rPr lang="es-ES" baseline="0" dirty="0" smtClean="0"/>
              <a:t> </a:t>
            </a:r>
            <a:r>
              <a:rPr lang="es-ES" baseline="0" dirty="0" err="1" smtClean="0"/>
              <a:t>could</a:t>
            </a:r>
            <a:r>
              <a:rPr lang="es-ES" baseline="0" dirty="0" smtClean="0"/>
              <a:t> </a:t>
            </a:r>
            <a:r>
              <a:rPr lang="es-ES" baseline="0" dirty="0" err="1" smtClean="0"/>
              <a:t>go</a:t>
            </a:r>
            <a:r>
              <a:rPr lang="es-ES" baseline="0" dirty="0" smtClean="0"/>
              <a:t> </a:t>
            </a:r>
            <a:r>
              <a:rPr lang="es-ES" baseline="0" dirty="0" err="1" smtClean="0"/>
              <a:t>on</a:t>
            </a:r>
            <a:r>
              <a:rPr lang="es-ES" baseline="0" dirty="0" smtClean="0"/>
              <a:t> </a:t>
            </a:r>
            <a:r>
              <a:rPr lang="es-ES" baseline="0" dirty="0" err="1" smtClean="0"/>
              <a:t>on</a:t>
            </a:r>
            <a:r>
              <a:rPr lang="es-ES" baseline="0" dirty="0" smtClean="0"/>
              <a:t> </a:t>
            </a:r>
            <a:r>
              <a:rPr lang="es-ES" baseline="0" dirty="0" err="1" smtClean="0"/>
              <a:t>how</a:t>
            </a:r>
            <a:r>
              <a:rPr lang="es-ES" baseline="0" dirty="0" smtClean="0"/>
              <a:t> to </a:t>
            </a:r>
            <a:r>
              <a:rPr lang="es-ES" baseline="0" dirty="0" err="1" smtClean="0"/>
              <a:t>organize</a:t>
            </a:r>
            <a:r>
              <a:rPr lang="es-ES" baseline="0" dirty="0" smtClean="0"/>
              <a:t> </a:t>
            </a:r>
            <a:r>
              <a:rPr lang="es-ES" baseline="0" dirty="0" err="1" smtClean="0"/>
              <a:t>trials</a:t>
            </a:r>
            <a:r>
              <a:rPr lang="es-ES" baseline="0" dirty="0" smtClean="0"/>
              <a:t> to </a:t>
            </a:r>
            <a:r>
              <a:rPr lang="es-ES" baseline="0" dirty="0" err="1" smtClean="0"/>
              <a:t>achieve</a:t>
            </a:r>
            <a:r>
              <a:rPr lang="es-ES" baseline="0" dirty="0" smtClean="0"/>
              <a:t> </a:t>
            </a:r>
            <a:r>
              <a:rPr lang="es-ES" baseline="0" dirty="0" err="1" smtClean="0"/>
              <a:t>it</a:t>
            </a:r>
            <a:r>
              <a:rPr lang="es-ES" baseline="0" dirty="0" smtClean="0"/>
              <a:t>. </a:t>
            </a:r>
            <a:r>
              <a:rPr lang="es-ES" baseline="0" dirty="0" err="1" smtClean="0"/>
              <a:t>But</a:t>
            </a:r>
            <a:r>
              <a:rPr lang="es-ES" baseline="0" dirty="0" smtClean="0"/>
              <a:t> </a:t>
            </a:r>
            <a:r>
              <a:rPr lang="es-ES" baseline="0" dirty="0" err="1" smtClean="0"/>
              <a:t>I’ll</a:t>
            </a:r>
            <a:r>
              <a:rPr lang="es-ES" baseline="0" dirty="0" smtClean="0"/>
              <a:t> </a:t>
            </a:r>
            <a:r>
              <a:rPr lang="es-ES" baseline="0" dirty="0" err="1" smtClean="0"/>
              <a:t>leave</a:t>
            </a:r>
            <a:r>
              <a:rPr lang="es-ES" baseline="0" dirty="0" smtClean="0"/>
              <a:t> </a:t>
            </a:r>
            <a:r>
              <a:rPr lang="es-ES" baseline="0" dirty="0" err="1" smtClean="0"/>
              <a:t>it</a:t>
            </a:r>
            <a:r>
              <a:rPr lang="es-ES" baseline="0" dirty="0" smtClean="0"/>
              <a:t> </a:t>
            </a:r>
            <a:r>
              <a:rPr lang="es-ES" baseline="0" dirty="0" err="1" smtClean="0"/>
              <a:t>here</a:t>
            </a:r>
            <a:r>
              <a:rPr lang="es-ES" baseline="0" dirty="0" smtClean="0"/>
              <a:t>, </a:t>
            </a:r>
            <a:r>
              <a:rPr lang="es-ES" baseline="0" dirty="0" err="1" smtClean="0"/>
              <a:t>with</a:t>
            </a:r>
            <a:r>
              <a:rPr lang="es-ES" baseline="0" dirty="0" smtClean="0"/>
              <a:t> </a:t>
            </a:r>
            <a:r>
              <a:rPr lang="es-ES" baseline="0" dirty="0" err="1" smtClean="0"/>
              <a:t>my</a:t>
            </a:r>
            <a:r>
              <a:rPr lang="es-ES" baseline="0" dirty="0" smtClean="0"/>
              <a:t> </a:t>
            </a:r>
            <a:r>
              <a:rPr lang="es-ES" baseline="0" dirty="0" err="1" smtClean="0"/>
              <a:t>congratulations</a:t>
            </a:r>
            <a:r>
              <a:rPr lang="es-ES" baseline="0" dirty="0" smtClean="0"/>
              <a:t> to </a:t>
            </a:r>
            <a:r>
              <a:rPr lang="es-ES" baseline="0" dirty="0" err="1" smtClean="0"/>
              <a:t>nancy</a:t>
            </a:r>
            <a:r>
              <a:rPr lang="es-ES" baseline="0" dirty="0" smtClean="0"/>
              <a:t> </a:t>
            </a:r>
            <a:r>
              <a:rPr lang="es-ES" baseline="0" dirty="0" err="1" smtClean="0"/>
              <a:t>for</a:t>
            </a:r>
            <a:r>
              <a:rPr lang="es-ES" baseline="0" dirty="0" smtClean="0"/>
              <a:t> </a:t>
            </a:r>
            <a:r>
              <a:rPr lang="es-ES" baseline="0" dirty="0" err="1" smtClean="0"/>
              <a:t>her</a:t>
            </a:r>
            <a:r>
              <a:rPr lang="es-ES" baseline="0" dirty="0" smtClean="0"/>
              <a:t> </a:t>
            </a:r>
            <a:r>
              <a:rPr lang="es-ES" baseline="0" dirty="0" err="1" smtClean="0"/>
              <a:t>birthday</a:t>
            </a:r>
            <a:endParaRPr lang="es-ES" dirty="0"/>
          </a:p>
        </p:txBody>
      </p:sp>
      <p:sp>
        <p:nvSpPr>
          <p:cNvPr id="4" name="3 Marcador de número de diapositiva"/>
          <p:cNvSpPr>
            <a:spLocks noGrp="1"/>
          </p:cNvSpPr>
          <p:nvPr>
            <p:ph type="sldNum" sz="quarter" idx="10"/>
          </p:nvPr>
        </p:nvSpPr>
        <p:spPr/>
        <p:txBody>
          <a:bodyPr/>
          <a:lstStyle/>
          <a:p>
            <a:fld id="{FDBB7EB7-01E3-4824-B6F8-FF985A690902}" type="slidenum">
              <a:rPr lang="es-ES" smtClean="0"/>
              <a:t>38</a:t>
            </a:fld>
            <a:endParaRPr lang="es-ES"/>
          </a:p>
        </p:txBody>
      </p:sp>
    </p:spTree>
    <p:extLst>
      <p:ext uri="{BB962C8B-B14F-4D97-AF65-F5344CB8AC3E}">
        <p14:creationId xmlns:p14="http://schemas.microsoft.com/office/powerpoint/2010/main" val="33861645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Why</a:t>
            </a:r>
            <a:r>
              <a:rPr lang="es-ES" baseline="0" dirty="0" smtClean="0"/>
              <a:t> </a:t>
            </a:r>
            <a:r>
              <a:rPr lang="es-ES" baseline="0" dirty="0" err="1" smtClean="0"/>
              <a:t>would</a:t>
            </a:r>
            <a:r>
              <a:rPr lang="es-ES" baseline="0" dirty="0" smtClean="0"/>
              <a:t> a liberal </a:t>
            </a:r>
            <a:r>
              <a:rPr lang="es-ES" baseline="0" dirty="0" err="1" smtClean="0"/>
              <a:t>want</a:t>
            </a:r>
            <a:r>
              <a:rPr lang="es-ES" baseline="0" dirty="0" smtClean="0"/>
              <a:t> </a:t>
            </a:r>
            <a:r>
              <a:rPr lang="es-ES" baseline="0" dirty="0" err="1" smtClean="0"/>
              <a:t>pharmaceutical</a:t>
            </a:r>
            <a:r>
              <a:rPr lang="es-ES" baseline="0" dirty="0" smtClean="0"/>
              <a:t> </a:t>
            </a:r>
            <a:r>
              <a:rPr lang="es-ES" baseline="0" dirty="0" err="1" smtClean="0"/>
              <a:t>regulation</a:t>
            </a:r>
            <a:r>
              <a:rPr lang="es-ES" baseline="0" dirty="0" smtClean="0"/>
              <a:t>? </a:t>
            </a:r>
            <a:r>
              <a:rPr lang="es-ES" baseline="0" dirty="0" err="1" smtClean="0"/>
              <a:t>Broadly</a:t>
            </a:r>
            <a:r>
              <a:rPr lang="es-ES" baseline="0" dirty="0" smtClean="0"/>
              <a:t> </a:t>
            </a:r>
            <a:r>
              <a:rPr lang="es-ES" baseline="0" dirty="0" err="1" smtClean="0"/>
              <a:t>speaking</a:t>
            </a:r>
            <a:r>
              <a:rPr lang="es-ES" baseline="0" dirty="0" smtClean="0"/>
              <a:t>, </a:t>
            </a:r>
            <a:r>
              <a:rPr lang="es-ES" baseline="0" dirty="0" err="1" smtClean="0"/>
              <a:t>liberals</a:t>
            </a:r>
            <a:r>
              <a:rPr lang="es-ES" baseline="0" dirty="0" smtClean="0"/>
              <a:t> </a:t>
            </a:r>
            <a:r>
              <a:rPr lang="es-ES" baseline="0" dirty="0" err="1" smtClean="0"/>
              <a:t>want</a:t>
            </a:r>
            <a:r>
              <a:rPr lang="es-ES" baseline="0" dirty="0" smtClean="0"/>
              <a:t> </a:t>
            </a:r>
            <a:r>
              <a:rPr lang="es-ES" baseline="0" dirty="0" err="1" smtClean="0"/>
              <a:t>markets</a:t>
            </a:r>
            <a:r>
              <a:rPr lang="es-ES" baseline="0" dirty="0" smtClean="0"/>
              <a:t> and </a:t>
            </a:r>
            <a:r>
              <a:rPr lang="es-ES" baseline="0" dirty="0" err="1" smtClean="0"/>
              <a:t>drug</a:t>
            </a:r>
            <a:r>
              <a:rPr lang="es-ES" baseline="0" dirty="0" smtClean="0"/>
              <a:t> </a:t>
            </a:r>
            <a:r>
              <a:rPr lang="es-ES" baseline="0" dirty="0" err="1" smtClean="0"/>
              <a:t>markets</a:t>
            </a:r>
            <a:r>
              <a:rPr lang="es-ES" baseline="0" dirty="0" smtClean="0"/>
              <a:t> </a:t>
            </a:r>
            <a:r>
              <a:rPr lang="es-ES" baseline="0" dirty="0" err="1" smtClean="0"/>
              <a:t>may</a:t>
            </a:r>
            <a:r>
              <a:rPr lang="es-ES" baseline="0" dirty="0" smtClean="0"/>
              <a:t> </a:t>
            </a:r>
            <a:r>
              <a:rPr lang="es-ES" baseline="0" dirty="0" err="1" smtClean="0"/>
              <a:t>crumble</a:t>
            </a:r>
            <a:r>
              <a:rPr lang="es-ES" baseline="0" dirty="0" smtClean="0"/>
              <a:t> </a:t>
            </a:r>
            <a:r>
              <a:rPr lang="es-ES" baseline="0" dirty="0" err="1" smtClean="0"/>
              <a:t>if</a:t>
            </a:r>
            <a:r>
              <a:rPr lang="es-ES" baseline="0" dirty="0" smtClean="0"/>
              <a:t> </a:t>
            </a:r>
            <a:r>
              <a:rPr lang="es-ES" baseline="0" dirty="0" err="1" smtClean="0"/>
              <a:t>unsupervised</a:t>
            </a:r>
            <a:r>
              <a:rPr lang="es-ES" baseline="0" dirty="0" smtClean="0"/>
              <a:t>: </a:t>
            </a:r>
            <a:r>
              <a:rPr lang="es-ES" baseline="0" dirty="0" err="1" smtClean="0"/>
              <a:t>consumers</a:t>
            </a:r>
            <a:r>
              <a:rPr lang="es-ES" baseline="0" dirty="0" smtClean="0"/>
              <a:t> </a:t>
            </a:r>
            <a:r>
              <a:rPr lang="es-ES" baseline="0" dirty="0" err="1" smtClean="0"/>
              <a:t>cannot</a:t>
            </a:r>
            <a:r>
              <a:rPr lang="es-ES" baseline="0" dirty="0" smtClean="0"/>
              <a:t> </a:t>
            </a:r>
            <a:r>
              <a:rPr lang="es-ES" baseline="0" dirty="0" err="1" smtClean="0"/>
              <a:t>tell</a:t>
            </a:r>
            <a:r>
              <a:rPr lang="es-ES" baseline="0" dirty="0" smtClean="0"/>
              <a:t> </a:t>
            </a:r>
            <a:r>
              <a:rPr lang="es-ES" baseline="0" dirty="0" err="1" smtClean="0"/>
              <a:t>on</a:t>
            </a:r>
            <a:r>
              <a:rPr lang="es-ES" baseline="0" dirty="0" smtClean="0"/>
              <a:t> </a:t>
            </a:r>
            <a:r>
              <a:rPr lang="es-ES" baseline="0" dirty="0" err="1" smtClean="0"/>
              <a:t>their</a:t>
            </a:r>
            <a:r>
              <a:rPr lang="es-ES" baseline="0" dirty="0" smtClean="0"/>
              <a:t> </a:t>
            </a:r>
            <a:r>
              <a:rPr lang="es-ES" baseline="0" dirty="0" err="1" smtClean="0"/>
              <a:t>own</a:t>
            </a:r>
            <a:r>
              <a:rPr lang="es-ES" baseline="0" dirty="0" smtClean="0"/>
              <a:t> </a:t>
            </a:r>
            <a:r>
              <a:rPr lang="es-ES" baseline="0" dirty="0" err="1" smtClean="0"/>
              <a:t>whether</a:t>
            </a:r>
            <a:r>
              <a:rPr lang="es-ES" baseline="0" dirty="0" smtClean="0"/>
              <a:t> a </a:t>
            </a:r>
            <a:r>
              <a:rPr lang="es-ES" baseline="0" dirty="0" err="1" smtClean="0"/>
              <a:t>drug</a:t>
            </a:r>
            <a:r>
              <a:rPr lang="es-ES" baseline="0" dirty="0" smtClean="0"/>
              <a:t> </a:t>
            </a:r>
            <a:r>
              <a:rPr lang="es-ES" baseline="0" dirty="0" err="1" smtClean="0"/>
              <a:t>is</a:t>
            </a:r>
            <a:r>
              <a:rPr lang="es-ES" baseline="0" dirty="0" smtClean="0"/>
              <a:t> </a:t>
            </a:r>
            <a:r>
              <a:rPr lang="es-ES" baseline="0" dirty="0" err="1" smtClean="0"/>
              <a:t>good</a:t>
            </a:r>
            <a:r>
              <a:rPr lang="es-ES" baseline="0" dirty="0" smtClean="0"/>
              <a:t> </a:t>
            </a:r>
            <a:r>
              <a:rPr lang="es-ES" baseline="0" dirty="0" err="1" smtClean="0"/>
              <a:t>by</a:t>
            </a:r>
            <a:r>
              <a:rPr lang="es-ES" baseline="0" dirty="0" smtClean="0"/>
              <a:t> </a:t>
            </a:r>
            <a:r>
              <a:rPr lang="es-ES" baseline="0" dirty="0" err="1" smtClean="0"/>
              <a:t>how</a:t>
            </a:r>
            <a:r>
              <a:rPr lang="es-ES" baseline="0" dirty="0" smtClean="0"/>
              <a:t> </a:t>
            </a:r>
            <a:r>
              <a:rPr lang="es-ES" baseline="0" dirty="0" err="1" smtClean="0"/>
              <a:t>it</a:t>
            </a:r>
            <a:r>
              <a:rPr lang="es-ES" baseline="0" dirty="0" smtClean="0"/>
              <a:t> looks </a:t>
            </a:r>
            <a:r>
              <a:rPr lang="es-ES" baseline="0" dirty="0" err="1" smtClean="0"/>
              <a:t>or</a:t>
            </a:r>
            <a:r>
              <a:rPr lang="es-ES" baseline="0" dirty="0" smtClean="0"/>
              <a:t> </a:t>
            </a:r>
            <a:r>
              <a:rPr lang="es-ES" baseline="0" dirty="0" err="1" smtClean="0"/>
              <a:t>how</a:t>
            </a:r>
            <a:r>
              <a:rPr lang="es-ES" baseline="0" dirty="0" smtClean="0"/>
              <a:t> </a:t>
            </a:r>
            <a:r>
              <a:rPr lang="es-ES" baseline="0" dirty="0" err="1" smtClean="0"/>
              <a:t>it</a:t>
            </a:r>
            <a:r>
              <a:rPr lang="es-ES" baseline="0" dirty="0" smtClean="0"/>
              <a:t> </a:t>
            </a:r>
            <a:r>
              <a:rPr lang="es-ES" baseline="0" dirty="0" err="1" smtClean="0"/>
              <a:t>works</a:t>
            </a:r>
            <a:r>
              <a:rPr lang="es-ES" baseline="0" dirty="0" smtClean="0"/>
              <a:t> </a:t>
            </a:r>
            <a:r>
              <a:rPr lang="es-ES" baseline="0" dirty="0" err="1" smtClean="0"/>
              <a:t>on</a:t>
            </a:r>
            <a:r>
              <a:rPr lang="es-ES" baseline="0" dirty="0" smtClean="0"/>
              <a:t> </a:t>
            </a:r>
            <a:r>
              <a:rPr lang="es-ES" baseline="0" dirty="0" err="1" smtClean="0"/>
              <a:t>them</a:t>
            </a:r>
            <a:r>
              <a:rPr lang="es-ES" baseline="0" dirty="0" smtClean="0"/>
              <a:t>. </a:t>
            </a:r>
            <a:r>
              <a:rPr lang="es-ES" baseline="0" dirty="0" err="1" smtClean="0"/>
              <a:t>Hence</a:t>
            </a:r>
            <a:r>
              <a:rPr lang="es-ES" baseline="0" dirty="0" smtClean="0"/>
              <a:t> </a:t>
            </a:r>
            <a:r>
              <a:rPr lang="es-ES" baseline="0" dirty="0" err="1" smtClean="0"/>
              <a:t>drugs</a:t>
            </a:r>
            <a:r>
              <a:rPr lang="es-ES" baseline="0" dirty="0" smtClean="0"/>
              <a:t> are </a:t>
            </a:r>
            <a:r>
              <a:rPr lang="es-ES" baseline="0" dirty="0" err="1" smtClean="0"/>
              <a:t>easy</a:t>
            </a:r>
            <a:r>
              <a:rPr lang="es-ES" baseline="0" dirty="0" smtClean="0"/>
              <a:t> to </a:t>
            </a:r>
            <a:r>
              <a:rPr lang="es-ES" baseline="0" dirty="0" err="1" smtClean="0"/>
              <a:t>fake</a:t>
            </a:r>
            <a:r>
              <a:rPr lang="es-ES" baseline="0" dirty="0" smtClean="0"/>
              <a:t> and in </a:t>
            </a:r>
            <a:r>
              <a:rPr lang="es-ES" baseline="0" dirty="0" err="1" smtClean="0"/>
              <a:t>markets</a:t>
            </a:r>
            <a:r>
              <a:rPr lang="es-ES" baseline="0" dirty="0" smtClean="0"/>
              <a:t> </a:t>
            </a:r>
            <a:r>
              <a:rPr lang="es-ES" baseline="0" dirty="0" err="1" smtClean="0"/>
              <a:t>with</a:t>
            </a:r>
            <a:r>
              <a:rPr lang="es-ES" baseline="0" dirty="0" smtClean="0"/>
              <a:t> </a:t>
            </a:r>
            <a:r>
              <a:rPr lang="es-ES" baseline="0" dirty="0" err="1" smtClean="0"/>
              <a:t>fake</a:t>
            </a:r>
            <a:r>
              <a:rPr lang="es-ES" baseline="0" dirty="0" smtClean="0"/>
              <a:t> </a:t>
            </a:r>
            <a:r>
              <a:rPr lang="es-ES" baseline="0" dirty="0" err="1" smtClean="0"/>
              <a:t>drugs</a:t>
            </a:r>
            <a:r>
              <a:rPr lang="es-ES" baseline="0" dirty="0" smtClean="0"/>
              <a:t>, </a:t>
            </a:r>
            <a:r>
              <a:rPr lang="es-ES" baseline="0" dirty="0" err="1" smtClean="0"/>
              <a:t>nobody</a:t>
            </a:r>
            <a:r>
              <a:rPr lang="es-ES" baseline="0" dirty="0" smtClean="0"/>
              <a:t> </a:t>
            </a:r>
            <a:r>
              <a:rPr lang="es-ES" baseline="0" dirty="0" err="1" smtClean="0"/>
              <a:t>invests</a:t>
            </a:r>
            <a:r>
              <a:rPr lang="es-ES" baseline="0" dirty="0" smtClean="0"/>
              <a:t> in </a:t>
            </a:r>
            <a:r>
              <a:rPr lang="es-ES" baseline="0" dirty="0" err="1" smtClean="0"/>
              <a:t>producing</a:t>
            </a:r>
            <a:r>
              <a:rPr lang="es-ES" baseline="0" dirty="0" smtClean="0"/>
              <a:t> </a:t>
            </a:r>
            <a:r>
              <a:rPr lang="es-ES" baseline="0" dirty="0" err="1" smtClean="0"/>
              <a:t>good</a:t>
            </a:r>
            <a:r>
              <a:rPr lang="es-ES" baseline="0" dirty="0" smtClean="0"/>
              <a:t> </a:t>
            </a:r>
            <a:r>
              <a:rPr lang="es-ES" baseline="0" dirty="0" err="1" smtClean="0"/>
              <a:t>treatments</a:t>
            </a:r>
            <a:r>
              <a:rPr lang="es-ES" baseline="0" dirty="0" smtClean="0"/>
              <a:t>, </a:t>
            </a:r>
            <a:r>
              <a:rPr lang="es-ES" baseline="0" dirty="0" err="1" smtClean="0"/>
              <a:t>it’s</a:t>
            </a:r>
            <a:r>
              <a:rPr lang="es-ES" baseline="0" dirty="0" smtClean="0"/>
              <a:t> </a:t>
            </a:r>
            <a:r>
              <a:rPr lang="es-ES" baseline="0" dirty="0" err="1" smtClean="0"/>
              <a:t>just</a:t>
            </a:r>
            <a:r>
              <a:rPr lang="es-ES" baseline="0" dirty="0" smtClean="0"/>
              <a:t> </a:t>
            </a:r>
            <a:r>
              <a:rPr lang="es-ES" baseline="0" dirty="0" err="1" smtClean="0"/>
              <a:t>too</a:t>
            </a:r>
            <a:r>
              <a:rPr lang="es-ES" baseline="0" dirty="0" smtClean="0"/>
              <a:t> </a:t>
            </a:r>
            <a:r>
              <a:rPr lang="es-ES" baseline="0" dirty="0" err="1" smtClean="0"/>
              <a:t>expensive</a:t>
            </a:r>
            <a:r>
              <a:rPr lang="es-ES" baseline="0" dirty="0" smtClean="0"/>
              <a:t>. </a:t>
            </a:r>
            <a:r>
              <a:rPr lang="es-ES" baseline="0" dirty="0" err="1" smtClean="0"/>
              <a:t>That’s</a:t>
            </a:r>
            <a:r>
              <a:rPr lang="es-ES" baseline="0" dirty="0" smtClean="0"/>
              <a:t> </a:t>
            </a:r>
            <a:r>
              <a:rPr lang="es-ES" baseline="0" dirty="0" err="1" smtClean="0"/>
              <a:t>what</a:t>
            </a:r>
            <a:r>
              <a:rPr lang="es-ES" baseline="0" dirty="0" smtClean="0"/>
              <a:t> </a:t>
            </a:r>
            <a:r>
              <a:rPr lang="es-ES" baseline="0" dirty="0" err="1" smtClean="0"/>
              <a:t>economists</a:t>
            </a:r>
            <a:r>
              <a:rPr lang="es-ES" baseline="0" dirty="0" smtClean="0"/>
              <a:t> </a:t>
            </a:r>
            <a:r>
              <a:rPr lang="es-ES" baseline="0" dirty="0" err="1" smtClean="0"/>
              <a:t>call</a:t>
            </a:r>
            <a:r>
              <a:rPr lang="es-ES" baseline="0" dirty="0" smtClean="0"/>
              <a:t> adverse </a:t>
            </a:r>
            <a:r>
              <a:rPr lang="es-ES" baseline="0" dirty="0" err="1" smtClean="0"/>
              <a:t>selection</a:t>
            </a:r>
            <a:r>
              <a:rPr lang="es-ES" baseline="0" dirty="0" smtClean="0"/>
              <a:t>  </a:t>
            </a:r>
            <a:endParaRPr lang="es-ES" dirty="0"/>
          </a:p>
        </p:txBody>
      </p:sp>
      <p:sp>
        <p:nvSpPr>
          <p:cNvPr id="4" name="3 Marcador de número de diapositiva"/>
          <p:cNvSpPr>
            <a:spLocks noGrp="1"/>
          </p:cNvSpPr>
          <p:nvPr>
            <p:ph type="sldNum" sz="quarter" idx="10"/>
          </p:nvPr>
        </p:nvSpPr>
        <p:spPr/>
        <p:txBody>
          <a:bodyPr/>
          <a:lstStyle/>
          <a:p>
            <a:fld id="{E44ADB33-017F-40E3-BEA2-32BC64E46C18}" type="slidenum">
              <a:rPr lang="es-ES" smtClean="0"/>
              <a:t>39</a:t>
            </a:fld>
            <a:endParaRPr lang="es-ES"/>
          </a:p>
        </p:txBody>
      </p:sp>
    </p:spTree>
    <p:extLst>
      <p:ext uri="{BB962C8B-B14F-4D97-AF65-F5344CB8AC3E}">
        <p14:creationId xmlns:p14="http://schemas.microsoft.com/office/powerpoint/2010/main" val="6768708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Why</a:t>
            </a:r>
            <a:r>
              <a:rPr lang="es-ES" baseline="0" dirty="0" smtClean="0"/>
              <a:t> </a:t>
            </a:r>
            <a:r>
              <a:rPr lang="es-ES" baseline="0" dirty="0" err="1" smtClean="0"/>
              <a:t>would</a:t>
            </a:r>
            <a:r>
              <a:rPr lang="es-ES" baseline="0" dirty="0" smtClean="0"/>
              <a:t> a liberal </a:t>
            </a:r>
            <a:r>
              <a:rPr lang="es-ES" baseline="0" dirty="0" err="1" smtClean="0"/>
              <a:t>want</a:t>
            </a:r>
            <a:r>
              <a:rPr lang="es-ES" baseline="0" dirty="0" smtClean="0"/>
              <a:t> </a:t>
            </a:r>
            <a:r>
              <a:rPr lang="es-ES" baseline="0" dirty="0" err="1" smtClean="0"/>
              <a:t>pharmaceutical</a:t>
            </a:r>
            <a:r>
              <a:rPr lang="es-ES" baseline="0" dirty="0" smtClean="0"/>
              <a:t> </a:t>
            </a:r>
            <a:r>
              <a:rPr lang="es-ES" baseline="0" dirty="0" err="1" smtClean="0"/>
              <a:t>regulation</a:t>
            </a:r>
            <a:r>
              <a:rPr lang="es-ES" baseline="0" dirty="0" smtClean="0"/>
              <a:t>? </a:t>
            </a:r>
            <a:r>
              <a:rPr lang="es-ES" baseline="0" dirty="0" err="1" smtClean="0"/>
              <a:t>Broadly</a:t>
            </a:r>
            <a:r>
              <a:rPr lang="es-ES" baseline="0" dirty="0" smtClean="0"/>
              <a:t> </a:t>
            </a:r>
            <a:r>
              <a:rPr lang="es-ES" baseline="0" dirty="0" err="1" smtClean="0"/>
              <a:t>speaking</a:t>
            </a:r>
            <a:r>
              <a:rPr lang="es-ES" baseline="0" dirty="0" smtClean="0"/>
              <a:t>, </a:t>
            </a:r>
            <a:r>
              <a:rPr lang="es-ES" baseline="0" dirty="0" err="1" smtClean="0"/>
              <a:t>liberals</a:t>
            </a:r>
            <a:r>
              <a:rPr lang="es-ES" baseline="0" dirty="0" smtClean="0"/>
              <a:t> </a:t>
            </a:r>
            <a:r>
              <a:rPr lang="es-ES" baseline="0" dirty="0" err="1" smtClean="0"/>
              <a:t>want</a:t>
            </a:r>
            <a:r>
              <a:rPr lang="es-ES" baseline="0" dirty="0" smtClean="0"/>
              <a:t> </a:t>
            </a:r>
            <a:r>
              <a:rPr lang="es-ES" baseline="0" dirty="0" err="1" smtClean="0"/>
              <a:t>markets</a:t>
            </a:r>
            <a:r>
              <a:rPr lang="es-ES" baseline="0" dirty="0" smtClean="0"/>
              <a:t> and </a:t>
            </a:r>
            <a:r>
              <a:rPr lang="es-ES" baseline="0" dirty="0" err="1" smtClean="0"/>
              <a:t>drug</a:t>
            </a:r>
            <a:r>
              <a:rPr lang="es-ES" baseline="0" dirty="0" smtClean="0"/>
              <a:t> </a:t>
            </a:r>
            <a:r>
              <a:rPr lang="es-ES" baseline="0" dirty="0" err="1" smtClean="0"/>
              <a:t>markets</a:t>
            </a:r>
            <a:r>
              <a:rPr lang="es-ES" baseline="0" dirty="0" smtClean="0"/>
              <a:t> </a:t>
            </a:r>
            <a:r>
              <a:rPr lang="es-ES" baseline="0" dirty="0" err="1" smtClean="0"/>
              <a:t>may</a:t>
            </a:r>
            <a:r>
              <a:rPr lang="es-ES" baseline="0" dirty="0" smtClean="0"/>
              <a:t> </a:t>
            </a:r>
            <a:r>
              <a:rPr lang="es-ES" baseline="0" dirty="0" err="1" smtClean="0"/>
              <a:t>crumble</a:t>
            </a:r>
            <a:r>
              <a:rPr lang="es-ES" baseline="0" dirty="0" smtClean="0"/>
              <a:t> </a:t>
            </a:r>
            <a:r>
              <a:rPr lang="es-ES" baseline="0" dirty="0" err="1" smtClean="0"/>
              <a:t>if</a:t>
            </a:r>
            <a:r>
              <a:rPr lang="es-ES" baseline="0" dirty="0" smtClean="0"/>
              <a:t> </a:t>
            </a:r>
            <a:r>
              <a:rPr lang="es-ES" baseline="0" dirty="0" err="1" smtClean="0"/>
              <a:t>unsupervised</a:t>
            </a:r>
            <a:r>
              <a:rPr lang="es-ES" baseline="0" dirty="0" smtClean="0"/>
              <a:t>: </a:t>
            </a:r>
            <a:r>
              <a:rPr lang="es-ES" baseline="0" dirty="0" err="1" smtClean="0"/>
              <a:t>consumers</a:t>
            </a:r>
            <a:r>
              <a:rPr lang="es-ES" baseline="0" dirty="0" smtClean="0"/>
              <a:t> </a:t>
            </a:r>
            <a:r>
              <a:rPr lang="es-ES" baseline="0" dirty="0" err="1" smtClean="0"/>
              <a:t>cannot</a:t>
            </a:r>
            <a:r>
              <a:rPr lang="es-ES" baseline="0" dirty="0" smtClean="0"/>
              <a:t> </a:t>
            </a:r>
            <a:r>
              <a:rPr lang="es-ES" baseline="0" dirty="0" err="1" smtClean="0"/>
              <a:t>tell</a:t>
            </a:r>
            <a:r>
              <a:rPr lang="es-ES" baseline="0" dirty="0" smtClean="0"/>
              <a:t> </a:t>
            </a:r>
            <a:r>
              <a:rPr lang="es-ES" baseline="0" dirty="0" err="1" smtClean="0"/>
              <a:t>on</a:t>
            </a:r>
            <a:r>
              <a:rPr lang="es-ES" baseline="0" dirty="0" smtClean="0"/>
              <a:t> </a:t>
            </a:r>
            <a:r>
              <a:rPr lang="es-ES" baseline="0" dirty="0" err="1" smtClean="0"/>
              <a:t>their</a:t>
            </a:r>
            <a:r>
              <a:rPr lang="es-ES" baseline="0" dirty="0" smtClean="0"/>
              <a:t> </a:t>
            </a:r>
            <a:r>
              <a:rPr lang="es-ES" baseline="0" dirty="0" err="1" smtClean="0"/>
              <a:t>own</a:t>
            </a:r>
            <a:r>
              <a:rPr lang="es-ES" baseline="0" dirty="0" smtClean="0"/>
              <a:t> </a:t>
            </a:r>
            <a:r>
              <a:rPr lang="es-ES" baseline="0" dirty="0" err="1" smtClean="0"/>
              <a:t>whether</a:t>
            </a:r>
            <a:r>
              <a:rPr lang="es-ES" baseline="0" dirty="0" smtClean="0"/>
              <a:t> a </a:t>
            </a:r>
            <a:r>
              <a:rPr lang="es-ES" baseline="0" dirty="0" err="1" smtClean="0"/>
              <a:t>drug</a:t>
            </a:r>
            <a:r>
              <a:rPr lang="es-ES" baseline="0" dirty="0" smtClean="0"/>
              <a:t> </a:t>
            </a:r>
            <a:r>
              <a:rPr lang="es-ES" baseline="0" dirty="0" err="1" smtClean="0"/>
              <a:t>is</a:t>
            </a:r>
            <a:r>
              <a:rPr lang="es-ES" baseline="0" dirty="0" smtClean="0"/>
              <a:t> </a:t>
            </a:r>
            <a:r>
              <a:rPr lang="es-ES" baseline="0" dirty="0" err="1" smtClean="0"/>
              <a:t>good</a:t>
            </a:r>
            <a:r>
              <a:rPr lang="es-ES" baseline="0" dirty="0" smtClean="0"/>
              <a:t> </a:t>
            </a:r>
            <a:r>
              <a:rPr lang="es-ES" baseline="0" dirty="0" err="1" smtClean="0"/>
              <a:t>by</a:t>
            </a:r>
            <a:r>
              <a:rPr lang="es-ES" baseline="0" dirty="0" smtClean="0"/>
              <a:t> </a:t>
            </a:r>
            <a:r>
              <a:rPr lang="es-ES" baseline="0" dirty="0" err="1" smtClean="0"/>
              <a:t>how</a:t>
            </a:r>
            <a:r>
              <a:rPr lang="es-ES" baseline="0" dirty="0" smtClean="0"/>
              <a:t> </a:t>
            </a:r>
            <a:r>
              <a:rPr lang="es-ES" baseline="0" dirty="0" err="1" smtClean="0"/>
              <a:t>it</a:t>
            </a:r>
            <a:r>
              <a:rPr lang="es-ES" baseline="0" dirty="0" smtClean="0"/>
              <a:t> looks </a:t>
            </a:r>
            <a:r>
              <a:rPr lang="es-ES" baseline="0" dirty="0" err="1" smtClean="0"/>
              <a:t>or</a:t>
            </a:r>
            <a:r>
              <a:rPr lang="es-ES" baseline="0" dirty="0" smtClean="0"/>
              <a:t> </a:t>
            </a:r>
            <a:r>
              <a:rPr lang="es-ES" baseline="0" dirty="0" err="1" smtClean="0"/>
              <a:t>how</a:t>
            </a:r>
            <a:r>
              <a:rPr lang="es-ES" baseline="0" dirty="0" smtClean="0"/>
              <a:t> </a:t>
            </a:r>
            <a:r>
              <a:rPr lang="es-ES" baseline="0" dirty="0" err="1" smtClean="0"/>
              <a:t>it</a:t>
            </a:r>
            <a:r>
              <a:rPr lang="es-ES" baseline="0" dirty="0" smtClean="0"/>
              <a:t> </a:t>
            </a:r>
            <a:r>
              <a:rPr lang="es-ES" baseline="0" dirty="0" err="1" smtClean="0"/>
              <a:t>works</a:t>
            </a:r>
            <a:r>
              <a:rPr lang="es-ES" baseline="0" dirty="0" smtClean="0"/>
              <a:t> </a:t>
            </a:r>
            <a:r>
              <a:rPr lang="es-ES" baseline="0" dirty="0" err="1" smtClean="0"/>
              <a:t>on</a:t>
            </a:r>
            <a:r>
              <a:rPr lang="es-ES" baseline="0" dirty="0" smtClean="0"/>
              <a:t> </a:t>
            </a:r>
            <a:r>
              <a:rPr lang="es-ES" baseline="0" dirty="0" err="1" smtClean="0"/>
              <a:t>them</a:t>
            </a:r>
            <a:r>
              <a:rPr lang="es-ES" baseline="0" dirty="0" smtClean="0"/>
              <a:t>. </a:t>
            </a:r>
            <a:r>
              <a:rPr lang="es-ES" baseline="0" dirty="0" err="1" smtClean="0"/>
              <a:t>Hence</a:t>
            </a:r>
            <a:r>
              <a:rPr lang="es-ES" baseline="0" dirty="0" smtClean="0"/>
              <a:t> </a:t>
            </a:r>
            <a:r>
              <a:rPr lang="es-ES" baseline="0" dirty="0" err="1" smtClean="0"/>
              <a:t>drugs</a:t>
            </a:r>
            <a:r>
              <a:rPr lang="es-ES" baseline="0" dirty="0" smtClean="0"/>
              <a:t> are </a:t>
            </a:r>
            <a:r>
              <a:rPr lang="es-ES" baseline="0" dirty="0" err="1" smtClean="0"/>
              <a:t>easy</a:t>
            </a:r>
            <a:r>
              <a:rPr lang="es-ES" baseline="0" dirty="0" smtClean="0"/>
              <a:t> to </a:t>
            </a:r>
            <a:r>
              <a:rPr lang="es-ES" baseline="0" dirty="0" err="1" smtClean="0"/>
              <a:t>fake</a:t>
            </a:r>
            <a:r>
              <a:rPr lang="es-ES" baseline="0" dirty="0" smtClean="0"/>
              <a:t> and in </a:t>
            </a:r>
            <a:r>
              <a:rPr lang="es-ES" baseline="0" dirty="0" err="1" smtClean="0"/>
              <a:t>markets</a:t>
            </a:r>
            <a:r>
              <a:rPr lang="es-ES" baseline="0" dirty="0" smtClean="0"/>
              <a:t> </a:t>
            </a:r>
            <a:r>
              <a:rPr lang="es-ES" baseline="0" dirty="0" err="1" smtClean="0"/>
              <a:t>with</a:t>
            </a:r>
            <a:r>
              <a:rPr lang="es-ES" baseline="0" dirty="0" smtClean="0"/>
              <a:t> </a:t>
            </a:r>
            <a:r>
              <a:rPr lang="es-ES" baseline="0" dirty="0" err="1" smtClean="0"/>
              <a:t>fake</a:t>
            </a:r>
            <a:r>
              <a:rPr lang="es-ES" baseline="0" dirty="0" smtClean="0"/>
              <a:t> </a:t>
            </a:r>
            <a:r>
              <a:rPr lang="es-ES" baseline="0" dirty="0" err="1" smtClean="0"/>
              <a:t>drugs</a:t>
            </a:r>
            <a:r>
              <a:rPr lang="es-ES" baseline="0" dirty="0" smtClean="0"/>
              <a:t>, </a:t>
            </a:r>
            <a:r>
              <a:rPr lang="es-ES" baseline="0" dirty="0" err="1" smtClean="0"/>
              <a:t>nobody</a:t>
            </a:r>
            <a:r>
              <a:rPr lang="es-ES" baseline="0" dirty="0" smtClean="0"/>
              <a:t> </a:t>
            </a:r>
            <a:r>
              <a:rPr lang="es-ES" baseline="0" dirty="0" err="1" smtClean="0"/>
              <a:t>invests</a:t>
            </a:r>
            <a:r>
              <a:rPr lang="es-ES" baseline="0" dirty="0" smtClean="0"/>
              <a:t> in </a:t>
            </a:r>
            <a:r>
              <a:rPr lang="es-ES" baseline="0" dirty="0" err="1" smtClean="0"/>
              <a:t>producing</a:t>
            </a:r>
            <a:r>
              <a:rPr lang="es-ES" baseline="0" dirty="0" smtClean="0"/>
              <a:t> </a:t>
            </a:r>
            <a:r>
              <a:rPr lang="es-ES" baseline="0" dirty="0" err="1" smtClean="0"/>
              <a:t>good</a:t>
            </a:r>
            <a:r>
              <a:rPr lang="es-ES" baseline="0" dirty="0" smtClean="0"/>
              <a:t> </a:t>
            </a:r>
            <a:r>
              <a:rPr lang="es-ES" baseline="0" dirty="0" err="1" smtClean="0"/>
              <a:t>treatments</a:t>
            </a:r>
            <a:r>
              <a:rPr lang="es-ES" baseline="0" dirty="0" smtClean="0"/>
              <a:t>, </a:t>
            </a:r>
            <a:r>
              <a:rPr lang="es-ES" baseline="0" dirty="0" err="1" smtClean="0"/>
              <a:t>it’s</a:t>
            </a:r>
            <a:r>
              <a:rPr lang="es-ES" baseline="0" dirty="0" smtClean="0"/>
              <a:t> </a:t>
            </a:r>
            <a:r>
              <a:rPr lang="es-ES" baseline="0" dirty="0" err="1" smtClean="0"/>
              <a:t>just</a:t>
            </a:r>
            <a:r>
              <a:rPr lang="es-ES" baseline="0" dirty="0" smtClean="0"/>
              <a:t> </a:t>
            </a:r>
            <a:r>
              <a:rPr lang="es-ES" baseline="0" dirty="0" err="1" smtClean="0"/>
              <a:t>too</a:t>
            </a:r>
            <a:r>
              <a:rPr lang="es-ES" baseline="0" dirty="0" smtClean="0"/>
              <a:t> </a:t>
            </a:r>
            <a:r>
              <a:rPr lang="es-ES" baseline="0" dirty="0" err="1" smtClean="0"/>
              <a:t>expensive</a:t>
            </a:r>
            <a:r>
              <a:rPr lang="es-ES" baseline="0" dirty="0" smtClean="0"/>
              <a:t>. </a:t>
            </a:r>
            <a:r>
              <a:rPr lang="es-ES" baseline="0" dirty="0" err="1" smtClean="0"/>
              <a:t>That’s</a:t>
            </a:r>
            <a:r>
              <a:rPr lang="es-ES" baseline="0" dirty="0" smtClean="0"/>
              <a:t> </a:t>
            </a:r>
            <a:r>
              <a:rPr lang="es-ES" baseline="0" dirty="0" err="1" smtClean="0"/>
              <a:t>what</a:t>
            </a:r>
            <a:r>
              <a:rPr lang="es-ES" baseline="0" dirty="0" smtClean="0"/>
              <a:t> </a:t>
            </a:r>
            <a:r>
              <a:rPr lang="es-ES" baseline="0" dirty="0" err="1" smtClean="0"/>
              <a:t>economists</a:t>
            </a:r>
            <a:r>
              <a:rPr lang="es-ES" baseline="0" dirty="0" smtClean="0"/>
              <a:t> </a:t>
            </a:r>
            <a:r>
              <a:rPr lang="es-ES" baseline="0" dirty="0" err="1" smtClean="0"/>
              <a:t>call</a:t>
            </a:r>
            <a:r>
              <a:rPr lang="es-ES" baseline="0" dirty="0" smtClean="0"/>
              <a:t> adverse </a:t>
            </a:r>
            <a:r>
              <a:rPr lang="es-ES" baseline="0" dirty="0" err="1" smtClean="0"/>
              <a:t>selection</a:t>
            </a:r>
            <a:r>
              <a:rPr lang="es-ES" baseline="0" dirty="0" smtClean="0"/>
              <a:t>  </a:t>
            </a:r>
            <a:endParaRPr lang="es-ES" dirty="0"/>
          </a:p>
        </p:txBody>
      </p:sp>
      <p:sp>
        <p:nvSpPr>
          <p:cNvPr id="4" name="3 Marcador de número de diapositiva"/>
          <p:cNvSpPr>
            <a:spLocks noGrp="1"/>
          </p:cNvSpPr>
          <p:nvPr>
            <p:ph type="sldNum" sz="quarter" idx="10"/>
          </p:nvPr>
        </p:nvSpPr>
        <p:spPr/>
        <p:txBody>
          <a:bodyPr/>
          <a:lstStyle/>
          <a:p>
            <a:fld id="{E44ADB33-017F-40E3-BEA2-32BC64E46C18}" type="slidenum">
              <a:rPr lang="es-ES" smtClean="0"/>
              <a:t>40</a:t>
            </a:fld>
            <a:endParaRPr lang="es-ES"/>
          </a:p>
        </p:txBody>
      </p:sp>
    </p:spTree>
    <p:extLst>
      <p:ext uri="{BB962C8B-B14F-4D97-AF65-F5344CB8AC3E}">
        <p14:creationId xmlns:p14="http://schemas.microsoft.com/office/powerpoint/2010/main" val="6768708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Historically</a:t>
            </a:r>
            <a:r>
              <a:rPr lang="es-ES" dirty="0" smtClean="0"/>
              <a:t>, </a:t>
            </a:r>
            <a:r>
              <a:rPr lang="es-ES" dirty="0" err="1" smtClean="0"/>
              <a:t>we</a:t>
            </a:r>
            <a:r>
              <a:rPr lang="es-ES" dirty="0" smtClean="0"/>
              <a:t> </a:t>
            </a:r>
            <a:r>
              <a:rPr lang="es-ES" dirty="0" err="1" smtClean="0"/>
              <a:t>have</a:t>
            </a:r>
            <a:r>
              <a:rPr lang="es-ES" dirty="0" smtClean="0"/>
              <a:t> </a:t>
            </a:r>
            <a:r>
              <a:rPr lang="es-ES" dirty="0" err="1" smtClean="0"/>
              <a:t>often</a:t>
            </a:r>
            <a:r>
              <a:rPr lang="es-ES" baseline="0" dirty="0" smtClean="0"/>
              <a:t> </a:t>
            </a:r>
            <a:r>
              <a:rPr lang="es-ES" baseline="0" dirty="0" err="1" smtClean="0"/>
              <a:t>seen</a:t>
            </a:r>
            <a:r>
              <a:rPr lang="es-ES" baseline="0" dirty="0" smtClean="0"/>
              <a:t> adverse </a:t>
            </a:r>
            <a:r>
              <a:rPr lang="es-ES" baseline="0" dirty="0" err="1" smtClean="0"/>
              <a:t>selection</a:t>
            </a:r>
            <a:r>
              <a:rPr lang="es-ES" baseline="0" dirty="0" smtClean="0"/>
              <a:t>. </a:t>
            </a:r>
            <a:r>
              <a:rPr lang="es-ES" baseline="0" dirty="0" err="1" smtClean="0"/>
              <a:t>It’s</a:t>
            </a:r>
            <a:r>
              <a:rPr lang="es-ES" baseline="0" dirty="0" smtClean="0"/>
              <a:t> </a:t>
            </a:r>
            <a:r>
              <a:rPr lang="es-ES" baseline="0" dirty="0" err="1" smtClean="0"/>
              <a:t>remarkable</a:t>
            </a:r>
            <a:r>
              <a:rPr lang="es-ES" baseline="0" dirty="0" smtClean="0"/>
              <a:t> </a:t>
            </a:r>
            <a:r>
              <a:rPr lang="es-ES" baseline="0" dirty="0" err="1" smtClean="0"/>
              <a:t>how</a:t>
            </a:r>
            <a:r>
              <a:rPr lang="es-ES" baseline="0" dirty="0" smtClean="0"/>
              <a:t> in </a:t>
            </a:r>
            <a:r>
              <a:rPr lang="es-ES" baseline="0" dirty="0" err="1" smtClean="0"/>
              <a:t>the</a:t>
            </a:r>
            <a:r>
              <a:rPr lang="es-ES" baseline="0" dirty="0" smtClean="0"/>
              <a:t> 1930s </a:t>
            </a:r>
            <a:r>
              <a:rPr lang="es-ES" baseline="0" dirty="0" err="1" smtClean="0"/>
              <a:t>the</a:t>
            </a:r>
            <a:r>
              <a:rPr lang="es-ES" baseline="0" dirty="0" smtClean="0"/>
              <a:t> British </a:t>
            </a:r>
            <a:r>
              <a:rPr lang="es-ES" baseline="0" dirty="0" err="1" smtClean="0"/>
              <a:t>pharmaceutical</a:t>
            </a:r>
            <a:r>
              <a:rPr lang="es-ES" baseline="0" dirty="0" smtClean="0"/>
              <a:t> </a:t>
            </a:r>
            <a:r>
              <a:rPr lang="es-ES" baseline="0" dirty="0" err="1" smtClean="0"/>
              <a:t>industry</a:t>
            </a:r>
            <a:r>
              <a:rPr lang="es-ES" baseline="0" dirty="0" smtClean="0"/>
              <a:t> </a:t>
            </a:r>
            <a:r>
              <a:rPr lang="es-ES" baseline="0" dirty="0" err="1" smtClean="0"/>
              <a:t>was</a:t>
            </a:r>
            <a:r>
              <a:rPr lang="es-ES" baseline="0" dirty="0" smtClean="0"/>
              <a:t> </a:t>
            </a:r>
            <a:r>
              <a:rPr lang="es-ES" baseline="0" dirty="0" err="1" smtClean="0"/>
              <a:t>requesting</a:t>
            </a:r>
            <a:r>
              <a:rPr lang="es-ES" baseline="0" dirty="0" smtClean="0"/>
              <a:t> </a:t>
            </a:r>
            <a:r>
              <a:rPr lang="es-ES" baseline="0" dirty="0" err="1" smtClean="0"/>
              <a:t>the</a:t>
            </a:r>
            <a:r>
              <a:rPr lang="es-ES" baseline="0" dirty="0" smtClean="0"/>
              <a:t> </a:t>
            </a:r>
            <a:r>
              <a:rPr lang="es-ES" baseline="0" dirty="0" err="1" smtClean="0"/>
              <a:t>intervention</a:t>
            </a:r>
            <a:r>
              <a:rPr lang="es-ES" baseline="0" dirty="0" smtClean="0"/>
              <a:t> of </a:t>
            </a:r>
            <a:r>
              <a:rPr lang="es-ES" baseline="0" dirty="0" err="1" smtClean="0"/>
              <a:t>the</a:t>
            </a:r>
            <a:r>
              <a:rPr lang="es-ES" baseline="0" dirty="0" smtClean="0"/>
              <a:t> </a:t>
            </a:r>
            <a:r>
              <a:rPr lang="es-ES" baseline="0" dirty="0" err="1" smtClean="0"/>
              <a:t>Administration</a:t>
            </a:r>
            <a:r>
              <a:rPr lang="es-ES" baseline="0" dirty="0" smtClean="0"/>
              <a:t> in </a:t>
            </a:r>
            <a:r>
              <a:rPr lang="es-ES" baseline="0" dirty="0" err="1" smtClean="0"/>
              <a:t>order</a:t>
            </a:r>
            <a:r>
              <a:rPr lang="es-ES" baseline="0" dirty="0" smtClean="0"/>
              <a:t> to drive </a:t>
            </a:r>
            <a:r>
              <a:rPr lang="es-ES" baseline="0" dirty="0" err="1" smtClean="0"/>
              <a:t>out</a:t>
            </a:r>
            <a:r>
              <a:rPr lang="es-ES" baseline="0" dirty="0" smtClean="0"/>
              <a:t> of </a:t>
            </a:r>
            <a:r>
              <a:rPr lang="es-ES" baseline="0" dirty="0" err="1" smtClean="0"/>
              <a:t>the</a:t>
            </a:r>
            <a:r>
              <a:rPr lang="es-ES" baseline="0" dirty="0" smtClean="0"/>
              <a:t> </a:t>
            </a:r>
            <a:r>
              <a:rPr lang="es-ES" baseline="0" dirty="0" err="1" smtClean="0"/>
              <a:t>market</a:t>
            </a:r>
            <a:r>
              <a:rPr lang="es-ES" baseline="0" dirty="0" smtClean="0"/>
              <a:t> a </a:t>
            </a:r>
            <a:r>
              <a:rPr lang="es-ES" baseline="0" dirty="0" err="1" smtClean="0"/>
              <a:t>growing</a:t>
            </a:r>
            <a:r>
              <a:rPr lang="es-ES" baseline="0" dirty="0" smtClean="0"/>
              <a:t> </a:t>
            </a:r>
            <a:r>
              <a:rPr lang="es-ES" baseline="0" dirty="0" err="1" smtClean="0"/>
              <a:t>number</a:t>
            </a:r>
            <a:r>
              <a:rPr lang="es-ES" baseline="0" dirty="0" smtClean="0"/>
              <a:t> of </a:t>
            </a:r>
            <a:r>
              <a:rPr lang="es-ES" baseline="0" dirty="0" err="1" smtClean="0"/>
              <a:t>rogue</a:t>
            </a:r>
            <a:r>
              <a:rPr lang="es-ES" baseline="0" dirty="0" smtClean="0"/>
              <a:t> </a:t>
            </a:r>
            <a:r>
              <a:rPr lang="es-ES" baseline="0" dirty="0" err="1" smtClean="0"/>
              <a:t>competitors</a:t>
            </a:r>
            <a:r>
              <a:rPr lang="es-ES" baseline="0" dirty="0" smtClean="0"/>
              <a:t>. And </a:t>
            </a:r>
            <a:r>
              <a:rPr lang="es-ES" baseline="0" dirty="0" err="1" smtClean="0"/>
              <a:t>you</a:t>
            </a:r>
            <a:r>
              <a:rPr lang="es-ES" baseline="0" dirty="0" smtClean="0"/>
              <a:t> </a:t>
            </a:r>
            <a:r>
              <a:rPr lang="es-ES" baseline="0" dirty="0" err="1" smtClean="0"/>
              <a:t>see</a:t>
            </a:r>
            <a:r>
              <a:rPr lang="es-ES" baseline="0" dirty="0" smtClean="0"/>
              <a:t> </a:t>
            </a:r>
            <a:r>
              <a:rPr lang="es-ES" baseline="0" dirty="0" err="1" smtClean="0"/>
              <a:t>it</a:t>
            </a:r>
            <a:r>
              <a:rPr lang="es-ES" baseline="0" dirty="0" smtClean="0"/>
              <a:t> </a:t>
            </a:r>
            <a:r>
              <a:rPr lang="es-ES" baseline="0" dirty="0" err="1" smtClean="0"/>
              <a:t>today</a:t>
            </a:r>
            <a:r>
              <a:rPr lang="es-ES" baseline="0" dirty="0" smtClean="0"/>
              <a:t> in Nigeria, </a:t>
            </a:r>
            <a:r>
              <a:rPr lang="es-ES" baseline="0" dirty="0" err="1" smtClean="0"/>
              <a:t>according</a:t>
            </a:r>
            <a:r>
              <a:rPr lang="es-ES" baseline="0" dirty="0" smtClean="0"/>
              <a:t> to </a:t>
            </a:r>
            <a:r>
              <a:rPr lang="es-ES" baseline="0" dirty="0" err="1" smtClean="0"/>
              <a:t>Kristin</a:t>
            </a:r>
            <a:r>
              <a:rPr lang="es-ES" baseline="0" dirty="0" smtClean="0"/>
              <a:t> Peterson, </a:t>
            </a:r>
            <a:r>
              <a:rPr lang="es-ES" baseline="0" dirty="0" err="1" smtClean="0"/>
              <a:t>because</a:t>
            </a:r>
            <a:r>
              <a:rPr lang="es-ES" baseline="0" dirty="0" smtClean="0"/>
              <a:t> </a:t>
            </a:r>
            <a:r>
              <a:rPr lang="es-ES" baseline="0" dirty="0" err="1" smtClean="0"/>
              <a:t>it</a:t>
            </a:r>
            <a:r>
              <a:rPr lang="es-ES" baseline="0" dirty="0" smtClean="0"/>
              <a:t> </a:t>
            </a:r>
            <a:r>
              <a:rPr lang="es-ES" baseline="0" dirty="0" err="1" smtClean="0"/>
              <a:t>is</a:t>
            </a:r>
            <a:r>
              <a:rPr lang="es-ES" baseline="0" dirty="0" smtClean="0"/>
              <a:t> </a:t>
            </a:r>
            <a:r>
              <a:rPr lang="es-ES" baseline="0" dirty="0" err="1" smtClean="0"/>
              <a:t>simply</a:t>
            </a:r>
            <a:r>
              <a:rPr lang="es-ES" baseline="0" dirty="0" smtClean="0"/>
              <a:t> </a:t>
            </a:r>
            <a:r>
              <a:rPr lang="es-ES" baseline="0" dirty="0" err="1" smtClean="0"/>
              <a:t>impossible</a:t>
            </a:r>
            <a:r>
              <a:rPr lang="es-ES" baseline="0" dirty="0" smtClean="0"/>
              <a:t> to </a:t>
            </a:r>
            <a:r>
              <a:rPr lang="es-ES" baseline="0" dirty="0" err="1" smtClean="0"/>
              <a:t>regulate</a:t>
            </a:r>
            <a:r>
              <a:rPr lang="es-ES" baseline="0" dirty="0" smtClean="0"/>
              <a:t> </a:t>
            </a:r>
            <a:r>
              <a:rPr lang="es-ES" baseline="0" dirty="0" err="1" smtClean="0"/>
              <a:t>pharmaceutical</a:t>
            </a:r>
            <a:r>
              <a:rPr lang="es-ES" baseline="0" dirty="0" smtClean="0"/>
              <a:t> </a:t>
            </a:r>
            <a:r>
              <a:rPr lang="es-ES" baseline="0" dirty="0" err="1" smtClean="0"/>
              <a:t>marketplaces</a:t>
            </a:r>
            <a:r>
              <a:rPr lang="es-ES" baseline="0" dirty="0" smtClean="0"/>
              <a:t> as </a:t>
            </a:r>
            <a:r>
              <a:rPr lang="es-ES" baseline="0" dirty="0" err="1" smtClean="0"/>
              <a:t>the</a:t>
            </a:r>
            <a:r>
              <a:rPr lang="es-ES" baseline="0" dirty="0" smtClean="0"/>
              <a:t> </a:t>
            </a:r>
            <a:r>
              <a:rPr lang="es-ES" baseline="0" dirty="0" err="1" smtClean="0"/>
              <a:t>one</a:t>
            </a:r>
            <a:r>
              <a:rPr lang="es-ES" baseline="0" dirty="0" smtClean="0"/>
              <a:t> </a:t>
            </a:r>
            <a:r>
              <a:rPr lang="es-ES" baseline="0" dirty="0" err="1" smtClean="0"/>
              <a:t>you</a:t>
            </a:r>
            <a:r>
              <a:rPr lang="es-ES" baseline="0" dirty="0" smtClean="0"/>
              <a:t> </a:t>
            </a:r>
            <a:r>
              <a:rPr lang="es-ES" baseline="0" dirty="0" err="1" smtClean="0"/>
              <a:t>see</a:t>
            </a:r>
            <a:r>
              <a:rPr lang="es-ES" baseline="0" dirty="0" smtClean="0"/>
              <a:t> </a:t>
            </a:r>
            <a:r>
              <a:rPr lang="es-ES" baseline="0" dirty="0" err="1" smtClean="0"/>
              <a:t>on</a:t>
            </a:r>
            <a:r>
              <a:rPr lang="es-ES" baseline="0" dirty="0" smtClean="0"/>
              <a:t> </a:t>
            </a:r>
            <a:r>
              <a:rPr lang="es-ES" baseline="0" dirty="0" err="1" smtClean="0"/>
              <a:t>the</a:t>
            </a:r>
            <a:r>
              <a:rPr lang="es-ES" baseline="0" dirty="0" smtClean="0"/>
              <a:t> </a:t>
            </a:r>
            <a:r>
              <a:rPr lang="es-ES" baseline="0" dirty="0" err="1" smtClean="0"/>
              <a:t>screen</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E44ADB33-017F-40E3-BEA2-32BC64E46C18}" type="slidenum">
              <a:rPr lang="es-ES" smtClean="0"/>
              <a:t>41</a:t>
            </a:fld>
            <a:endParaRPr lang="es-ES"/>
          </a:p>
        </p:txBody>
      </p:sp>
    </p:spTree>
    <p:extLst>
      <p:ext uri="{BB962C8B-B14F-4D97-AF65-F5344CB8AC3E}">
        <p14:creationId xmlns:p14="http://schemas.microsoft.com/office/powerpoint/2010/main" val="30177218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Historically</a:t>
            </a:r>
            <a:r>
              <a:rPr lang="es-ES" dirty="0" smtClean="0"/>
              <a:t>, </a:t>
            </a:r>
            <a:r>
              <a:rPr lang="es-ES" dirty="0" err="1" smtClean="0"/>
              <a:t>we</a:t>
            </a:r>
            <a:r>
              <a:rPr lang="es-ES" dirty="0" smtClean="0"/>
              <a:t> </a:t>
            </a:r>
            <a:r>
              <a:rPr lang="es-ES" dirty="0" err="1" smtClean="0"/>
              <a:t>have</a:t>
            </a:r>
            <a:r>
              <a:rPr lang="es-ES" dirty="0" smtClean="0"/>
              <a:t> </a:t>
            </a:r>
            <a:r>
              <a:rPr lang="es-ES" dirty="0" err="1" smtClean="0"/>
              <a:t>often</a:t>
            </a:r>
            <a:r>
              <a:rPr lang="es-ES" baseline="0" dirty="0" smtClean="0"/>
              <a:t> </a:t>
            </a:r>
            <a:r>
              <a:rPr lang="es-ES" baseline="0" dirty="0" err="1" smtClean="0"/>
              <a:t>seen</a:t>
            </a:r>
            <a:r>
              <a:rPr lang="es-ES" baseline="0" dirty="0" smtClean="0"/>
              <a:t> adverse </a:t>
            </a:r>
            <a:r>
              <a:rPr lang="es-ES" baseline="0" dirty="0" err="1" smtClean="0"/>
              <a:t>selection</a:t>
            </a:r>
            <a:r>
              <a:rPr lang="es-ES" baseline="0" dirty="0" smtClean="0"/>
              <a:t>. </a:t>
            </a:r>
            <a:r>
              <a:rPr lang="es-ES" baseline="0" dirty="0" err="1" smtClean="0"/>
              <a:t>It’s</a:t>
            </a:r>
            <a:r>
              <a:rPr lang="es-ES" baseline="0" dirty="0" smtClean="0"/>
              <a:t> </a:t>
            </a:r>
            <a:r>
              <a:rPr lang="es-ES" baseline="0" dirty="0" err="1" smtClean="0"/>
              <a:t>remarkable</a:t>
            </a:r>
            <a:r>
              <a:rPr lang="es-ES" baseline="0" dirty="0" smtClean="0"/>
              <a:t> </a:t>
            </a:r>
            <a:r>
              <a:rPr lang="es-ES" baseline="0" dirty="0" err="1" smtClean="0"/>
              <a:t>how</a:t>
            </a:r>
            <a:r>
              <a:rPr lang="es-ES" baseline="0" dirty="0" smtClean="0"/>
              <a:t> in </a:t>
            </a:r>
            <a:r>
              <a:rPr lang="es-ES" baseline="0" dirty="0" err="1" smtClean="0"/>
              <a:t>the</a:t>
            </a:r>
            <a:r>
              <a:rPr lang="es-ES" baseline="0" dirty="0" smtClean="0"/>
              <a:t> 1930s </a:t>
            </a:r>
            <a:r>
              <a:rPr lang="es-ES" baseline="0" dirty="0" err="1" smtClean="0"/>
              <a:t>the</a:t>
            </a:r>
            <a:r>
              <a:rPr lang="es-ES" baseline="0" dirty="0" smtClean="0"/>
              <a:t> British </a:t>
            </a:r>
            <a:r>
              <a:rPr lang="es-ES" baseline="0" dirty="0" err="1" smtClean="0"/>
              <a:t>pharmaceutical</a:t>
            </a:r>
            <a:r>
              <a:rPr lang="es-ES" baseline="0" dirty="0" smtClean="0"/>
              <a:t> </a:t>
            </a:r>
            <a:r>
              <a:rPr lang="es-ES" baseline="0" dirty="0" err="1" smtClean="0"/>
              <a:t>industry</a:t>
            </a:r>
            <a:r>
              <a:rPr lang="es-ES" baseline="0" dirty="0" smtClean="0"/>
              <a:t> </a:t>
            </a:r>
            <a:r>
              <a:rPr lang="es-ES" baseline="0" dirty="0" err="1" smtClean="0"/>
              <a:t>was</a:t>
            </a:r>
            <a:r>
              <a:rPr lang="es-ES" baseline="0" dirty="0" smtClean="0"/>
              <a:t> </a:t>
            </a:r>
            <a:r>
              <a:rPr lang="es-ES" baseline="0" dirty="0" err="1" smtClean="0"/>
              <a:t>requesting</a:t>
            </a:r>
            <a:r>
              <a:rPr lang="es-ES" baseline="0" dirty="0" smtClean="0"/>
              <a:t> </a:t>
            </a:r>
            <a:r>
              <a:rPr lang="es-ES" baseline="0" dirty="0" err="1" smtClean="0"/>
              <a:t>the</a:t>
            </a:r>
            <a:r>
              <a:rPr lang="es-ES" baseline="0" dirty="0" smtClean="0"/>
              <a:t> </a:t>
            </a:r>
            <a:r>
              <a:rPr lang="es-ES" baseline="0" dirty="0" err="1" smtClean="0"/>
              <a:t>intervention</a:t>
            </a:r>
            <a:r>
              <a:rPr lang="es-ES" baseline="0" dirty="0" smtClean="0"/>
              <a:t> of </a:t>
            </a:r>
            <a:r>
              <a:rPr lang="es-ES" baseline="0" dirty="0" err="1" smtClean="0"/>
              <a:t>the</a:t>
            </a:r>
            <a:r>
              <a:rPr lang="es-ES" baseline="0" dirty="0" smtClean="0"/>
              <a:t> </a:t>
            </a:r>
            <a:r>
              <a:rPr lang="es-ES" baseline="0" dirty="0" err="1" smtClean="0"/>
              <a:t>Administration</a:t>
            </a:r>
            <a:r>
              <a:rPr lang="es-ES" baseline="0" dirty="0" smtClean="0"/>
              <a:t> in </a:t>
            </a:r>
            <a:r>
              <a:rPr lang="es-ES" baseline="0" dirty="0" err="1" smtClean="0"/>
              <a:t>order</a:t>
            </a:r>
            <a:r>
              <a:rPr lang="es-ES" baseline="0" dirty="0" smtClean="0"/>
              <a:t> to drive </a:t>
            </a:r>
            <a:r>
              <a:rPr lang="es-ES" baseline="0" dirty="0" err="1" smtClean="0"/>
              <a:t>out</a:t>
            </a:r>
            <a:r>
              <a:rPr lang="es-ES" baseline="0" dirty="0" smtClean="0"/>
              <a:t> of </a:t>
            </a:r>
            <a:r>
              <a:rPr lang="es-ES" baseline="0" dirty="0" err="1" smtClean="0"/>
              <a:t>the</a:t>
            </a:r>
            <a:r>
              <a:rPr lang="es-ES" baseline="0" dirty="0" smtClean="0"/>
              <a:t> </a:t>
            </a:r>
            <a:r>
              <a:rPr lang="es-ES" baseline="0" dirty="0" err="1" smtClean="0"/>
              <a:t>market</a:t>
            </a:r>
            <a:r>
              <a:rPr lang="es-ES" baseline="0" dirty="0" smtClean="0"/>
              <a:t> a </a:t>
            </a:r>
            <a:r>
              <a:rPr lang="es-ES" baseline="0" dirty="0" err="1" smtClean="0"/>
              <a:t>growing</a:t>
            </a:r>
            <a:r>
              <a:rPr lang="es-ES" baseline="0" dirty="0" smtClean="0"/>
              <a:t> </a:t>
            </a:r>
            <a:r>
              <a:rPr lang="es-ES" baseline="0" dirty="0" err="1" smtClean="0"/>
              <a:t>number</a:t>
            </a:r>
            <a:r>
              <a:rPr lang="es-ES" baseline="0" dirty="0" smtClean="0"/>
              <a:t> of </a:t>
            </a:r>
            <a:r>
              <a:rPr lang="es-ES" baseline="0" dirty="0" err="1" smtClean="0"/>
              <a:t>rogue</a:t>
            </a:r>
            <a:r>
              <a:rPr lang="es-ES" baseline="0" dirty="0" smtClean="0"/>
              <a:t> </a:t>
            </a:r>
            <a:r>
              <a:rPr lang="es-ES" baseline="0" dirty="0" err="1" smtClean="0"/>
              <a:t>competitors</a:t>
            </a:r>
            <a:r>
              <a:rPr lang="es-ES" baseline="0" dirty="0" smtClean="0"/>
              <a:t>. And </a:t>
            </a:r>
            <a:r>
              <a:rPr lang="es-ES" baseline="0" dirty="0" err="1" smtClean="0"/>
              <a:t>you</a:t>
            </a:r>
            <a:r>
              <a:rPr lang="es-ES" baseline="0" dirty="0" smtClean="0"/>
              <a:t> </a:t>
            </a:r>
            <a:r>
              <a:rPr lang="es-ES" baseline="0" dirty="0" err="1" smtClean="0"/>
              <a:t>see</a:t>
            </a:r>
            <a:r>
              <a:rPr lang="es-ES" baseline="0" dirty="0" smtClean="0"/>
              <a:t> </a:t>
            </a:r>
            <a:r>
              <a:rPr lang="es-ES" baseline="0" dirty="0" err="1" smtClean="0"/>
              <a:t>it</a:t>
            </a:r>
            <a:r>
              <a:rPr lang="es-ES" baseline="0" dirty="0" smtClean="0"/>
              <a:t> </a:t>
            </a:r>
            <a:r>
              <a:rPr lang="es-ES" baseline="0" dirty="0" err="1" smtClean="0"/>
              <a:t>today</a:t>
            </a:r>
            <a:r>
              <a:rPr lang="es-ES" baseline="0" dirty="0" smtClean="0"/>
              <a:t> in Nigeria, </a:t>
            </a:r>
            <a:r>
              <a:rPr lang="es-ES" baseline="0" dirty="0" err="1" smtClean="0"/>
              <a:t>according</a:t>
            </a:r>
            <a:r>
              <a:rPr lang="es-ES" baseline="0" dirty="0" smtClean="0"/>
              <a:t> to </a:t>
            </a:r>
            <a:r>
              <a:rPr lang="es-ES" baseline="0" dirty="0" err="1" smtClean="0"/>
              <a:t>Kristin</a:t>
            </a:r>
            <a:r>
              <a:rPr lang="es-ES" baseline="0" dirty="0" smtClean="0"/>
              <a:t> Peterson, </a:t>
            </a:r>
            <a:r>
              <a:rPr lang="es-ES" baseline="0" dirty="0" err="1" smtClean="0"/>
              <a:t>because</a:t>
            </a:r>
            <a:r>
              <a:rPr lang="es-ES" baseline="0" dirty="0" smtClean="0"/>
              <a:t> </a:t>
            </a:r>
            <a:r>
              <a:rPr lang="es-ES" baseline="0" dirty="0" err="1" smtClean="0"/>
              <a:t>it</a:t>
            </a:r>
            <a:r>
              <a:rPr lang="es-ES" baseline="0" dirty="0" smtClean="0"/>
              <a:t> </a:t>
            </a:r>
            <a:r>
              <a:rPr lang="es-ES" baseline="0" dirty="0" err="1" smtClean="0"/>
              <a:t>is</a:t>
            </a:r>
            <a:r>
              <a:rPr lang="es-ES" baseline="0" dirty="0" smtClean="0"/>
              <a:t> </a:t>
            </a:r>
            <a:r>
              <a:rPr lang="es-ES" baseline="0" dirty="0" err="1" smtClean="0"/>
              <a:t>simply</a:t>
            </a:r>
            <a:r>
              <a:rPr lang="es-ES" baseline="0" dirty="0" smtClean="0"/>
              <a:t> </a:t>
            </a:r>
            <a:r>
              <a:rPr lang="es-ES" baseline="0" dirty="0" err="1" smtClean="0"/>
              <a:t>impossible</a:t>
            </a:r>
            <a:r>
              <a:rPr lang="es-ES" baseline="0" dirty="0" smtClean="0"/>
              <a:t> to </a:t>
            </a:r>
            <a:r>
              <a:rPr lang="es-ES" baseline="0" dirty="0" err="1" smtClean="0"/>
              <a:t>regulate</a:t>
            </a:r>
            <a:r>
              <a:rPr lang="es-ES" baseline="0" dirty="0" smtClean="0"/>
              <a:t> </a:t>
            </a:r>
            <a:r>
              <a:rPr lang="es-ES" baseline="0" dirty="0" err="1" smtClean="0"/>
              <a:t>pharmaceutical</a:t>
            </a:r>
            <a:r>
              <a:rPr lang="es-ES" baseline="0" dirty="0" smtClean="0"/>
              <a:t> </a:t>
            </a:r>
            <a:r>
              <a:rPr lang="es-ES" baseline="0" dirty="0" err="1" smtClean="0"/>
              <a:t>marketplaces</a:t>
            </a:r>
            <a:r>
              <a:rPr lang="es-ES" baseline="0" dirty="0" smtClean="0"/>
              <a:t> as </a:t>
            </a:r>
            <a:r>
              <a:rPr lang="es-ES" baseline="0" dirty="0" err="1" smtClean="0"/>
              <a:t>the</a:t>
            </a:r>
            <a:r>
              <a:rPr lang="es-ES" baseline="0" dirty="0" smtClean="0"/>
              <a:t> </a:t>
            </a:r>
            <a:r>
              <a:rPr lang="es-ES" baseline="0" dirty="0" err="1" smtClean="0"/>
              <a:t>one</a:t>
            </a:r>
            <a:r>
              <a:rPr lang="es-ES" baseline="0" dirty="0" smtClean="0"/>
              <a:t> </a:t>
            </a:r>
            <a:r>
              <a:rPr lang="es-ES" baseline="0" dirty="0" err="1" smtClean="0"/>
              <a:t>you</a:t>
            </a:r>
            <a:r>
              <a:rPr lang="es-ES" baseline="0" dirty="0" smtClean="0"/>
              <a:t> </a:t>
            </a:r>
            <a:r>
              <a:rPr lang="es-ES" baseline="0" dirty="0" err="1" smtClean="0"/>
              <a:t>see</a:t>
            </a:r>
            <a:r>
              <a:rPr lang="es-ES" baseline="0" dirty="0" smtClean="0"/>
              <a:t> </a:t>
            </a:r>
            <a:r>
              <a:rPr lang="es-ES" baseline="0" dirty="0" err="1" smtClean="0"/>
              <a:t>on</a:t>
            </a:r>
            <a:r>
              <a:rPr lang="es-ES" baseline="0" dirty="0" smtClean="0"/>
              <a:t> </a:t>
            </a:r>
            <a:r>
              <a:rPr lang="es-ES" baseline="0" dirty="0" err="1" smtClean="0"/>
              <a:t>the</a:t>
            </a:r>
            <a:r>
              <a:rPr lang="es-ES" baseline="0" dirty="0" smtClean="0"/>
              <a:t> </a:t>
            </a:r>
            <a:r>
              <a:rPr lang="es-ES" baseline="0" dirty="0" err="1" smtClean="0"/>
              <a:t>screen</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E44ADB33-017F-40E3-BEA2-32BC64E46C18}" type="slidenum">
              <a:rPr lang="es-ES" smtClean="0"/>
              <a:t>42</a:t>
            </a:fld>
            <a:endParaRPr lang="es-ES"/>
          </a:p>
        </p:txBody>
      </p:sp>
    </p:spTree>
    <p:extLst>
      <p:ext uri="{BB962C8B-B14F-4D97-AF65-F5344CB8AC3E}">
        <p14:creationId xmlns:p14="http://schemas.microsoft.com/office/powerpoint/2010/main" val="30177218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Historically</a:t>
            </a:r>
            <a:r>
              <a:rPr lang="es-ES" dirty="0" smtClean="0"/>
              <a:t>, </a:t>
            </a:r>
            <a:r>
              <a:rPr lang="es-ES" dirty="0" err="1" smtClean="0"/>
              <a:t>we</a:t>
            </a:r>
            <a:r>
              <a:rPr lang="es-ES" dirty="0" smtClean="0"/>
              <a:t> </a:t>
            </a:r>
            <a:r>
              <a:rPr lang="es-ES" dirty="0" err="1" smtClean="0"/>
              <a:t>have</a:t>
            </a:r>
            <a:r>
              <a:rPr lang="es-ES" dirty="0" smtClean="0"/>
              <a:t> </a:t>
            </a:r>
            <a:r>
              <a:rPr lang="es-ES" dirty="0" err="1" smtClean="0"/>
              <a:t>often</a:t>
            </a:r>
            <a:r>
              <a:rPr lang="es-ES" baseline="0" dirty="0" smtClean="0"/>
              <a:t> </a:t>
            </a:r>
            <a:r>
              <a:rPr lang="es-ES" baseline="0" dirty="0" err="1" smtClean="0"/>
              <a:t>seen</a:t>
            </a:r>
            <a:r>
              <a:rPr lang="es-ES" baseline="0" dirty="0" smtClean="0"/>
              <a:t> adverse </a:t>
            </a:r>
            <a:r>
              <a:rPr lang="es-ES" baseline="0" dirty="0" err="1" smtClean="0"/>
              <a:t>selection</a:t>
            </a:r>
            <a:r>
              <a:rPr lang="es-ES" baseline="0" dirty="0" smtClean="0"/>
              <a:t>. </a:t>
            </a:r>
            <a:r>
              <a:rPr lang="es-ES" baseline="0" dirty="0" err="1" smtClean="0"/>
              <a:t>It’s</a:t>
            </a:r>
            <a:r>
              <a:rPr lang="es-ES" baseline="0" dirty="0" smtClean="0"/>
              <a:t> </a:t>
            </a:r>
            <a:r>
              <a:rPr lang="es-ES" baseline="0" dirty="0" err="1" smtClean="0"/>
              <a:t>remarkable</a:t>
            </a:r>
            <a:r>
              <a:rPr lang="es-ES" baseline="0" dirty="0" smtClean="0"/>
              <a:t> </a:t>
            </a:r>
            <a:r>
              <a:rPr lang="es-ES" baseline="0" dirty="0" err="1" smtClean="0"/>
              <a:t>how</a:t>
            </a:r>
            <a:r>
              <a:rPr lang="es-ES" baseline="0" dirty="0" smtClean="0"/>
              <a:t> in </a:t>
            </a:r>
            <a:r>
              <a:rPr lang="es-ES" baseline="0" dirty="0" err="1" smtClean="0"/>
              <a:t>the</a:t>
            </a:r>
            <a:r>
              <a:rPr lang="es-ES" baseline="0" dirty="0" smtClean="0"/>
              <a:t> 1930s </a:t>
            </a:r>
            <a:r>
              <a:rPr lang="es-ES" baseline="0" dirty="0" err="1" smtClean="0"/>
              <a:t>the</a:t>
            </a:r>
            <a:r>
              <a:rPr lang="es-ES" baseline="0" dirty="0" smtClean="0"/>
              <a:t> British </a:t>
            </a:r>
            <a:r>
              <a:rPr lang="es-ES" baseline="0" dirty="0" err="1" smtClean="0"/>
              <a:t>pharmaceutical</a:t>
            </a:r>
            <a:r>
              <a:rPr lang="es-ES" baseline="0" dirty="0" smtClean="0"/>
              <a:t> </a:t>
            </a:r>
            <a:r>
              <a:rPr lang="es-ES" baseline="0" dirty="0" err="1" smtClean="0"/>
              <a:t>industry</a:t>
            </a:r>
            <a:r>
              <a:rPr lang="es-ES" baseline="0" dirty="0" smtClean="0"/>
              <a:t> </a:t>
            </a:r>
            <a:r>
              <a:rPr lang="es-ES" baseline="0" dirty="0" err="1" smtClean="0"/>
              <a:t>was</a:t>
            </a:r>
            <a:r>
              <a:rPr lang="es-ES" baseline="0" dirty="0" smtClean="0"/>
              <a:t> </a:t>
            </a:r>
            <a:r>
              <a:rPr lang="es-ES" baseline="0" dirty="0" err="1" smtClean="0"/>
              <a:t>requesting</a:t>
            </a:r>
            <a:r>
              <a:rPr lang="es-ES" baseline="0" dirty="0" smtClean="0"/>
              <a:t> </a:t>
            </a:r>
            <a:r>
              <a:rPr lang="es-ES" baseline="0" dirty="0" err="1" smtClean="0"/>
              <a:t>the</a:t>
            </a:r>
            <a:r>
              <a:rPr lang="es-ES" baseline="0" dirty="0" smtClean="0"/>
              <a:t> </a:t>
            </a:r>
            <a:r>
              <a:rPr lang="es-ES" baseline="0" dirty="0" err="1" smtClean="0"/>
              <a:t>intervention</a:t>
            </a:r>
            <a:r>
              <a:rPr lang="es-ES" baseline="0" dirty="0" smtClean="0"/>
              <a:t> of </a:t>
            </a:r>
            <a:r>
              <a:rPr lang="es-ES" baseline="0" dirty="0" err="1" smtClean="0"/>
              <a:t>the</a:t>
            </a:r>
            <a:r>
              <a:rPr lang="es-ES" baseline="0" dirty="0" smtClean="0"/>
              <a:t> </a:t>
            </a:r>
            <a:r>
              <a:rPr lang="es-ES" baseline="0" dirty="0" err="1" smtClean="0"/>
              <a:t>Administration</a:t>
            </a:r>
            <a:r>
              <a:rPr lang="es-ES" baseline="0" dirty="0" smtClean="0"/>
              <a:t> in </a:t>
            </a:r>
            <a:r>
              <a:rPr lang="es-ES" baseline="0" dirty="0" err="1" smtClean="0"/>
              <a:t>order</a:t>
            </a:r>
            <a:r>
              <a:rPr lang="es-ES" baseline="0" dirty="0" smtClean="0"/>
              <a:t> to drive </a:t>
            </a:r>
            <a:r>
              <a:rPr lang="es-ES" baseline="0" dirty="0" err="1" smtClean="0"/>
              <a:t>out</a:t>
            </a:r>
            <a:r>
              <a:rPr lang="es-ES" baseline="0" dirty="0" smtClean="0"/>
              <a:t> of </a:t>
            </a:r>
            <a:r>
              <a:rPr lang="es-ES" baseline="0" dirty="0" err="1" smtClean="0"/>
              <a:t>the</a:t>
            </a:r>
            <a:r>
              <a:rPr lang="es-ES" baseline="0" dirty="0" smtClean="0"/>
              <a:t> </a:t>
            </a:r>
            <a:r>
              <a:rPr lang="es-ES" baseline="0" dirty="0" err="1" smtClean="0"/>
              <a:t>market</a:t>
            </a:r>
            <a:r>
              <a:rPr lang="es-ES" baseline="0" dirty="0" smtClean="0"/>
              <a:t> a </a:t>
            </a:r>
            <a:r>
              <a:rPr lang="es-ES" baseline="0" dirty="0" err="1" smtClean="0"/>
              <a:t>growing</a:t>
            </a:r>
            <a:r>
              <a:rPr lang="es-ES" baseline="0" dirty="0" smtClean="0"/>
              <a:t> </a:t>
            </a:r>
            <a:r>
              <a:rPr lang="es-ES" baseline="0" dirty="0" err="1" smtClean="0"/>
              <a:t>number</a:t>
            </a:r>
            <a:r>
              <a:rPr lang="es-ES" baseline="0" dirty="0" smtClean="0"/>
              <a:t> of </a:t>
            </a:r>
            <a:r>
              <a:rPr lang="es-ES" baseline="0" dirty="0" err="1" smtClean="0"/>
              <a:t>rogue</a:t>
            </a:r>
            <a:r>
              <a:rPr lang="es-ES" baseline="0" dirty="0" smtClean="0"/>
              <a:t> </a:t>
            </a:r>
            <a:r>
              <a:rPr lang="es-ES" baseline="0" dirty="0" err="1" smtClean="0"/>
              <a:t>competitors</a:t>
            </a:r>
            <a:r>
              <a:rPr lang="es-ES" baseline="0" dirty="0" smtClean="0"/>
              <a:t>. And </a:t>
            </a:r>
            <a:r>
              <a:rPr lang="es-ES" baseline="0" dirty="0" err="1" smtClean="0"/>
              <a:t>you</a:t>
            </a:r>
            <a:r>
              <a:rPr lang="es-ES" baseline="0" dirty="0" smtClean="0"/>
              <a:t> </a:t>
            </a:r>
            <a:r>
              <a:rPr lang="es-ES" baseline="0" dirty="0" err="1" smtClean="0"/>
              <a:t>see</a:t>
            </a:r>
            <a:r>
              <a:rPr lang="es-ES" baseline="0" dirty="0" smtClean="0"/>
              <a:t> </a:t>
            </a:r>
            <a:r>
              <a:rPr lang="es-ES" baseline="0" dirty="0" err="1" smtClean="0"/>
              <a:t>it</a:t>
            </a:r>
            <a:r>
              <a:rPr lang="es-ES" baseline="0" dirty="0" smtClean="0"/>
              <a:t> </a:t>
            </a:r>
            <a:r>
              <a:rPr lang="es-ES" baseline="0" dirty="0" err="1" smtClean="0"/>
              <a:t>today</a:t>
            </a:r>
            <a:r>
              <a:rPr lang="es-ES" baseline="0" dirty="0" smtClean="0"/>
              <a:t> in Nigeria, </a:t>
            </a:r>
            <a:r>
              <a:rPr lang="es-ES" baseline="0" dirty="0" err="1" smtClean="0"/>
              <a:t>according</a:t>
            </a:r>
            <a:r>
              <a:rPr lang="es-ES" baseline="0" dirty="0" smtClean="0"/>
              <a:t> to </a:t>
            </a:r>
            <a:r>
              <a:rPr lang="es-ES" baseline="0" dirty="0" err="1" smtClean="0"/>
              <a:t>Kristin</a:t>
            </a:r>
            <a:r>
              <a:rPr lang="es-ES" baseline="0" dirty="0" smtClean="0"/>
              <a:t> Peterson, </a:t>
            </a:r>
            <a:r>
              <a:rPr lang="es-ES" baseline="0" dirty="0" err="1" smtClean="0"/>
              <a:t>because</a:t>
            </a:r>
            <a:r>
              <a:rPr lang="es-ES" baseline="0" dirty="0" smtClean="0"/>
              <a:t> </a:t>
            </a:r>
            <a:r>
              <a:rPr lang="es-ES" baseline="0" dirty="0" err="1" smtClean="0"/>
              <a:t>it</a:t>
            </a:r>
            <a:r>
              <a:rPr lang="es-ES" baseline="0" dirty="0" smtClean="0"/>
              <a:t> </a:t>
            </a:r>
            <a:r>
              <a:rPr lang="es-ES" baseline="0" dirty="0" err="1" smtClean="0"/>
              <a:t>is</a:t>
            </a:r>
            <a:r>
              <a:rPr lang="es-ES" baseline="0" dirty="0" smtClean="0"/>
              <a:t> </a:t>
            </a:r>
            <a:r>
              <a:rPr lang="es-ES" baseline="0" dirty="0" err="1" smtClean="0"/>
              <a:t>simply</a:t>
            </a:r>
            <a:r>
              <a:rPr lang="es-ES" baseline="0" dirty="0" smtClean="0"/>
              <a:t> </a:t>
            </a:r>
            <a:r>
              <a:rPr lang="es-ES" baseline="0" dirty="0" err="1" smtClean="0"/>
              <a:t>impossible</a:t>
            </a:r>
            <a:r>
              <a:rPr lang="es-ES" baseline="0" dirty="0" smtClean="0"/>
              <a:t> to </a:t>
            </a:r>
            <a:r>
              <a:rPr lang="es-ES" baseline="0" dirty="0" err="1" smtClean="0"/>
              <a:t>regulate</a:t>
            </a:r>
            <a:r>
              <a:rPr lang="es-ES" baseline="0" dirty="0" smtClean="0"/>
              <a:t> </a:t>
            </a:r>
            <a:r>
              <a:rPr lang="es-ES" baseline="0" dirty="0" err="1" smtClean="0"/>
              <a:t>pharmaceutical</a:t>
            </a:r>
            <a:r>
              <a:rPr lang="es-ES" baseline="0" dirty="0" smtClean="0"/>
              <a:t> </a:t>
            </a:r>
            <a:r>
              <a:rPr lang="es-ES" baseline="0" dirty="0" err="1" smtClean="0"/>
              <a:t>marketplaces</a:t>
            </a:r>
            <a:r>
              <a:rPr lang="es-ES" baseline="0" dirty="0" smtClean="0"/>
              <a:t> as </a:t>
            </a:r>
            <a:r>
              <a:rPr lang="es-ES" baseline="0" dirty="0" err="1" smtClean="0"/>
              <a:t>the</a:t>
            </a:r>
            <a:r>
              <a:rPr lang="es-ES" baseline="0" dirty="0" smtClean="0"/>
              <a:t> </a:t>
            </a:r>
            <a:r>
              <a:rPr lang="es-ES" baseline="0" dirty="0" err="1" smtClean="0"/>
              <a:t>one</a:t>
            </a:r>
            <a:r>
              <a:rPr lang="es-ES" baseline="0" dirty="0" smtClean="0"/>
              <a:t> </a:t>
            </a:r>
            <a:r>
              <a:rPr lang="es-ES" baseline="0" dirty="0" err="1" smtClean="0"/>
              <a:t>you</a:t>
            </a:r>
            <a:r>
              <a:rPr lang="es-ES" baseline="0" dirty="0" smtClean="0"/>
              <a:t> </a:t>
            </a:r>
            <a:r>
              <a:rPr lang="es-ES" baseline="0" dirty="0" err="1" smtClean="0"/>
              <a:t>see</a:t>
            </a:r>
            <a:r>
              <a:rPr lang="es-ES" baseline="0" dirty="0" smtClean="0"/>
              <a:t> </a:t>
            </a:r>
            <a:r>
              <a:rPr lang="es-ES" baseline="0" dirty="0" err="1" smtClean="0"/>
              <a:t>on</a:t>
            </a:r>
            <a:r>
              <a:rPr lang="es-ES" baseline="0" dirty="0" smtClean="0"/>
              <a:t> </a:t>
            </a:r>
            <a:r>
              <a:rPr lang="es-ES" baseline="0" dirty="0" err="1" smtClean="0"/>
              <a:t>the</a:t>
            </a:r>
            <a:r>
              <a:rPr lang="es-ES" baseline="0" dirty="0" smtClean="0"/>
              <a:t> </a:t>
            </a:r>
            <a:r>
              <a:rPr lang="es-ES" baseline="0" dirty="0" err="1" smtClean="0"/>
              <a:t>screen</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E44ADB33-017F-40E3-BEA2-32BC64E46C18}" type="slidenum">
              <a:rPr lang="es-ES" smtClean="0"/>
              <a:t>43</a:t>
            </a:fld>
            <a:endParaRPr lang="es-ES"/>
          </a:p>
        </p:txBody>
      </p:sp>
    </p:spTree>
    <p:extLst>
      <p:ext uri="{BB962C8B-B14F-4D97-AF65-F5344CB8AC3E}">
        <p14:creationId xmlns:p14="http://schemas.microsoft.com/office/powerpoint/2010/main" val="30177218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Historically</a:t>
            </a:r>
            <a:r>
              <a:rPr lang="es-ES" dirty="0" smtClean="0"/>
              <a:t>, </a:t>
            </a:r>
            <a:r>
              <a:rPr lang="es-ES" dirty="0" err="1" smtClean="0"/>
              <a:t>we</a:t>
            </a:r>
            <a:r>
              <a:rPr lang="es-ES" dirty="0" smtClean="0"/>
              <a:t> </a:t>
            </a:r>
            <a:r>
              <a:rPr lang="es-ES" dirty="0" err="1" smtClean="0"/>
              <a:t>have</a:t>
            </a:r>
            <a:r>
              <a:rPr lang="es-ES" dirty="0" smtClean="0"/>
              <a:t> </a:t>
            </a:r>
            <a:r>
              <a:rPr lang="es-ES" dirty="0" err="1" smtClean="0"/>
              <a:t>often</a:t>
            </a:r>
            <a:r>
              <a:rPr lang="es-ES" baseline="0" dirty="0" smtClean="0"/>
              <a:t> </a:t>
            </a:r>
            <a:r>
              <a:rPr lang="es-ES" baseline="0" dirty="0" err="1" smtClean="0"/>
              <a:t>seen</a:t>
            </a:r>
            <a:r>
              <a:rPr lang="es-ES" baseline="0" dirty="0" smtClean="0"/>
              <a:t> adverse </a:t>
            </a:r>
            <a:r>
              <a:rPr lang="es-ES" baseline="0" dirty="0" err="1" smtClean="0"/>
              <a:t>selection</a:t>
            </a:r>
            <a:r>
              <a:rPr lang="es-ES" baseline="0" dirty="0" smtClean="0"/>
              <a:t>. </a:t>
            </a:r>
            <a:r>
              <a:rPr lang="es-ES" baseline="0" dirty="0" err="1" smtClean="0"/>
              <a:t>It’s</a:t>
            </a:r>
            <a:r>
              <a:rPr lang="es-ES" baseline="0" dirty="0" smtClean="0"/>
              <a:t> </a:t>
            </a:r>
            <a:r>
              <a:rPr lang="es-ES" baseline="0" dirty="0" err="1" smtClean="0"/>
              <a:t>remarkable</a:t>
            </a:r>
            <a:r>
              <a:rPr lang="es-ES" baseline="0" dirty="0" smtClean="0"/>
              <a:t> </a:t>
            </a:r>
            <a:r>
              <a:rPr lang="es-ES" baseline="0" dirty="0" err="1" smtClean="0"/>
              <a:t>how</a:t>
            </a:r>
            <a:r>
              <a:rPr lang="es-ES" baseline="0" dirty="0" smtClean="0"/>
              <a:t> in </a:t>
            </a:r>
            <a:r>
              <a:rPr lang="es-ES" baseline="0" dirty="0" err="1" smtClean="0"/>
              <a:t>the</a:t>
            </a:r>
            <a:r>
              <a:rPr lang="es-ES" baseline="0" dirty="0" smtClean="0"/>
              <a:t> 1930s </a:t>
            </a:r>
            <a:r>
              <a:rPr lang="es-ES" baseline="0" dirty="0" err="1" smtClean="0"/>
              <a:t>the</a:t>
            </a:r>
            <a:r>
              <a:rPr lang="es-ES" baseline="0" dirty="0" smtClean="0"/>
              <a:t> British </a:t>
            </a:r>
            <a:r>
              <a:rPr lang="es-ES" baseline="0" dirty="0" err="1" smtClean="0"/>
              <a:t>pharmaceutical</a:t>
            </a:r>
            <a:r>
              <a:rPr lang="es-ES" baseline="0" dirty="0" smtClean="0"/>
              <a:t> </a:t>
            </a:r>
            <a:r>
              <a:rPr lang="es-ES" baseline="0" dirty="0" err="1" smtClean="0"/>
              <a:t>industry</a:t>
            </a:r>
            <a:r>
              <a:rPr lang="es-ES" baseline="0" dirty="0" smtClean="0"/>
              <a:t> </a:t>
            </a:r>
            <a:r>
              <a:rPr lang="es-ES" baseline="0" dirty="0" err="1" smtClean="0"/>
              <a:t>was</a:t>
            </a:r>
            <a:r>
              <a:rPr lang="es-ES" baseline="0" dirty="0" smtClean="0"/>
              <a:t> </a:t>
            </a:r>
            <a:r>
              <a:rPr lang="es-ES" baseline="0" dirty="0" err="1" smtClean="0"/>
              <a:t>requesting</a:t>
            </a:r>
            <a:r>
              <a:rPr lang="es-ES" baseline="0" dirty="0" smtClean="0"/>
              <a:t> </a:t>
            </a:r>
            <a:r>
              <a:rPr lang="es-ES" baseline="0" dirty="0" err="1" smtClean="0"/>
              <a:t>the</a:t>
            </a:r>
            <a:r>
              <a:rPr lang="es-ES" baseline="0" dirty="0" smtClean="0"/>
              <a:t> </a:t>
            </a:r>
            <a:r>
              <a:rPr lang="es-ES" baseline="0" dirty="0" err="1" smtClean="0"/>
              <a:t>intervention</a:t>
            </a:r>
            <a:r>
              <a:rPr lang="es-ES" baseline="0" dirty="0" smtClean="0"/>
              <a:t> of </a:t>
            </a:r>
            <a:r>
              <a:rPr lang="es-ES" baseline="0" dirty="0" err="1" smtClean="0"/>
              <a:t>the</a:t>
            </a:r>
            <a:r>
              <a:rPr lang="es-ES" baseline="0" dirty="0" smtClean="0"/>
              <a:t> </a:t>
            </a:r>
            <a:r>
              <a:rPr lang="es-ES" baseline="0" dirty="0" err="1" smtClean="0"/>
              <a:t>Administration</a:t>
            </a:r>
            <a:r>
              <a:rPr lang="es-ES" baseline="0" dirty="0" smtClean="0"/>
              <a:t> in </a:t>
            </a:r>
            <a:r>
              <a:rPr lang="es-ES" baseline="0" dirty="0" err="1" smtClean="0"/>
              <a:t>order</a:t>
            </a:r>
            <a:r>
              <a:rPr lang="es-ES" baseline="0" dirty="0" smtClean="0"/>
              <a:t> to drive </a:t>
            </a:r>
            <a:r>
              <a:rPr lang="es-ES" baseline="0" dirty="0" err="1" smtClean="0"/>
              <a:t>out</a:t>
            </a:r>
            <a:r>
              <a:rPr lang="es-ES" baseline="0" dirty="0" smtClean="0"/>
              <a:t> of </a:t>
            </a:r>
            <a:r>
              <a:rPr lang="es-ES" baseline="0" dirty="0" err="1" smtClean="0"/>
              <a:t>the</a:t>
            </a:r>
            <a:r>
              <a:rPr lang="es-ES" baseline="0" dirty="0" smtClean="0"/>
              <a:t> </a:t>
            </a:r>
            <a:r>
              <a:rPr lang="es-ES" baseline="0" dirty="0" err="1" smtClean="0"/>
              <a:t>market</a:t>
            </a:r>
            <a:r>
              <a:rPr lang="es-ES" baseline="0" dirty="0" smtClean="0"/>
              <a:t> a </a:t>
            </a:r>
            <a:r>
              <a:rPr lang="es-ES" baseline="0" dirty="0" err="1" smtClean="0"/>
              <a:t>growing</a:t>
            </a:r>
            <a:r>
              <a:rPr lang="es-ES" baseline="0" dirty="0" smtClean="0"/>
              <a:t> </a:t>
            </a:r>
            <a:r>
              <a:rPr lang="es-ES" baseline="0" dirty="0" err="1" smtClean="0"/>
              <a:t>number</a:t>
            </a:r>
            <a:r>
              <a:rPr lang="es-ES" baseline="0" dirty="0" smtClean="0"/>
              <a:t> of </a:t>
            </a:r>
            <a:r>
              <a:rPr lang="es-ES" baseline="0" dirty="0" err="1" smtClean="0"/>
              <a:t>rogue</a:t>
            </a:r>
            <a:r>
              <a:rPr lang="es-ES" baseline="0" dirty="0" smtClean="0"/>
              <a:t> </a:t>
            </a:r>
            <a:r>
              <a:rPr lang="es-ES" baseline="0" dirty="0" err="1" smtClean="0"/>
              <a:t>competitors</a:t>
            </a:r>
            <a:r>
              <a:rPr lang="es-ES" baseline="0" dirty="0" smtClean="0"/>
              <a:t>. And </a:t>
            </a:r>
            <a:r>
              <a:rPr lang="es-ES" baseline="0" dirty="0" err="1" smtClean="0"/>
              <a:t>you</a:t>
            </a:r>
            <a:r>
              <a:rPr lang="es-ES" baseline="0" dirty="0" smtClean="0"/>
              <a:t> </a:t>
            </a:r>
            <a:r>
              <a:rPr lang="es-ES" baseline="0" dirty="0" err="1" smtClean="0"/>
              <a:t>see</a:t>
            </a:r>
            <a:r>
              <a:rPr lang="es-ES" baseline="0" dirty="0" smtClean="0"/>
              <a:t> </a:t>
            </a:r>
            <a:r>
              <a:rPr lang="es-ES" baseline="0" dirty="0" err="1" smtClean="0"/>
              <a:t>it</a:t>
            </a:r>
            <a:r>
              <a:rPr lang="es-ES" baseline="0" dirty="0" smtClean="0"/>
              <a:t> </a:t>
            </a:r>
            <a:r>
              <a:rPr lang="es-ES" baseline="0" dirty="0" err="1" smtClean="0"/>
              <a:t>today</a:t>
            </a:r>
            <a:r>
              <a:rPr lang="es-ES" baseline="0" dirty="0" smtClean="0"/>
              <a:t> in Nigeria, </a:t>
            </a:r>
            <a:r>
              <a:rPr lang="es-ES" baseline="0" dirty="0" err="1" smtClean="0"/>
              <a:t>according</a:t>
            </a:r>
            <a:r>
              <a:rPr lang="es-ES" baseline="0" dirty="0" smtClean="0"/>
              <a:t> to </a:t>
            </a:r>
            <a:r>
              <a:rPr lang="es-ES" baseline="0" dirty="0" err="1" smtClean="0"/>
              <a:t>Kristin</a:t>
            </a:r>
            <a:r>
              <a:rPr lang="es-ES" baseline="0" dirty="0" smtClean="0"/>
              <a:t> Peterson, </a:t>
            </a:r>
            <a:r>
              <a:rPr lang="es-ES" baseline="0" dirty="0" err="1" smtClean="0"/>
              <a:t>because</a:t>
            </a:r>
            <a:r>
              <a:rPr lang="es-ES" baseline="0" dirty="0" smtClean="0"/>
              <a:t> </a:t>
            </a:r>
            <a:r>
              <a:rPr lang="es-ES" baseline="0" dirty="0" err="1" smtClean="0"/>
              <a:t>it</a:t>
            </a:r>
            <a:r>
              <a:rPr lang="es-ES" baseline="0" dirty="0" smtClean="0"/>
              <a:t> </a:t>
            </a:r>
            <a:r>
              <a:rPr lang="es-ES" baseline="0" dirty="0" err="1" smtClean="0"/>
              <a:t>is</a:t>
            </a:r>
            <a:r>
              <a:rPr lang="es-ES" baseline="0" dirty="0" smtClean="0"/>
              <a:t> </a:t>
            </a:r>
            <a:r>
              <a:rPr lang="es-ES" baseline="0" dirty="0" err="1" smtClean="0"/>
              <a:t>simply</a:t>
            </a:r>
            <a:r>
              <a:rPr lang="es-ES" baseline="0" dirty="0" smtClean="0"/>
              <a:t> </a:t>
            </a:r>
            <a:r>
              <a:rPr lang="es-ES" baseline="0" dirty="0" err="1" smtClean="0"/>
              <a:t>impossible</a:t>
            </a:r>
            <a:r>
              <a:rPr lang="es-ES" baseline="0" dirty="0" smtClean="0"/>
              <a:t> to </a:t>
            </a:r>
            <a:r>
              <a:rPr lang="es-ES" baseline="0" dirty="0" err="1" smtClean="0"/>
              <a:t>regulate</a:t>
            </a:r>
            <a:r>
              <a:rPr lang="es-ES" baseline="0" dirty="0" smtClean="0"/>
              <a:t> </a:t>
            </a:r>
            <a:r>
              <a:rPr lang="es-ES" baseline="0" dirty="0" err="1" smtClean="0"/>
              <a:t>pharmaceutical</a:t>
            </a:r>
            <a:r>
              <a:rPr lang="es-ES" baseline="0" dirty="0" smtClean="0"/>
              <a:t> </a:t>
            </a:r>
            <a:r>
              <a:rPr lang="es-ES" baseline="0" dirty="0" err="1" smtClean="0"/>
              <a:t>marketplaces</a:t>
            </a:r>
            <a:r>
              <a:rPr lang="es-ES" baseline="0" dirty="0" smtClean="0"/>
              <a:t> as </a:t>
            </a:r>
            <a:r>
              <a:rPr lang="es-ES" baseline="0" dirty="0" err="1" smtClean="0"/>
              <a:t>the</a:t>
            </a:r>
            <a:r>
              <a:rPr lang="es-ES" baseline="0" dirty="0" smtClean="0"/>
              <a:t> </a:t>
            </a:r>
            <a:r>
              <a:rPr lang="es-ES" baseline="0" dirty="0" err="1" smtClean="0"/>
              <a:t>one</a:t>
            </a:r>
            <a:r>
              <a:rPr lang="es-ES" baseline="0" dirty="0" smtClean="0"/>
              <a:t> </a:t>
            </a:r>
            <a:r>
              <a:rPr lang="es-ES" baseline="0" dirty="0" err="1" smtClean="0"/>
              <a:t>you</a:t>
            </a:r>
            <a:r>
              <a:rPr lang="es-ES" baseline="0" dirty="0" smtClean="0"/>
              <a:t> </a:t>
            </a:r>
            <a:r>
              <a:rPr lang="es-ES" baseline="0" dirty="0" err="1" smtClean="0"/>
              <a:t>see</a:t>
            </a:r>
            <a:r>
              <a:rPr lang="es-ES" baseline="0" dirty="0" smtClean="0"/>
              <a:t> </a:t>
            </a:r>
            <a:r>
              <a:rPr lang="es-ES" baseline="0" dirty="0" err="1" smtClean="0"/>
              <a:t>on</a:t>
            </a:r>
            <a:r>
              <a:rPr lang="es-ES" baseline="0" dirty="0" smtClean="0"/>
              <a:t> </a:t>
            </a:r>
            <a:r>
              <a:rPr lang="es-ES" baseline="0" dirty="0" err="1" smtClean="0"/>
              <a:t>the</a:t>
            </a:r>
            <a:r>
              <a:rPr lang="es-ES" baseline="0" dirty="0" smtClean="0"/>
              <a:t> </a:t>
            </a:r>
            <a:r>
              <a:rPr lang="es-ES" baseline="0" dirty="0" err="1" smtClean="0"/>
              <a:t>screen</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E44ADB33-017F-40E3-BEA2-32BC64E46C18}" type="slidenum">
              <a:rPr lang="es-ES" smtClean="0"/>
              <a:t>44</a:t>
            </a:fld>
            <a:endParaRPr lang="es-ES"/>
          </a:p>
        </p:txBody>
      </p:sp>
    </p:spTree>
    <p:extLst>
      <p:ext uri="{BB962C8B-B14F-4D97-AF65-F5344CB8AC3E}">
        <p14:creationId xmlns:p14="http://schemas.microsoft.com/office/powerpoint/2010/main" val="3017721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Even</a:t>
            </a:r>
            <a:r>
              <a:rPr lang="es-ES" dirty="0" smtClean="0"/>
              <a:t> more </a:t>
            </a:r>
            <a:r>
              <a:rPr lang="es-ES" dirty="0" err="1" smtClean="0"/>
              <a:t>broadly</a:t>
            </a:r>
            <a:r>
              <a:rPr lang="es-ES" dirty="0" smtClean="0"/>
              <a:t> </a:t>
            </a:r>
            <a:r>
              <a:rPr lang="es-ES" dirty="0" err="1" smtClean="0"/>
              <a:t>speaking</a:t>
            </a:r>
            <a:r>
              <a:rPr lang="es-ES" dirty="0" smtClean="0"/>
              <a:t>, </a:t>
            </a:r>
            <a:r>
              <a:rPr lang="es-ES" dirty="0" err="1" smtClean="0"/>
              <a:t>disease-mongering</a:t>
            </a:r>
            <a:r>
              <a:rPr lang="es-ES" dirty="0" smtClean="0"/>
              <a:t> can be </a:t>
            </a:r>
            <a:r>
              <a:rPr lang="es-ES" dirty="0" err="1" smtClean="0"/>
              <a:t>connected</a:t>
            </a:r>
            <a:r>
              <a:rPr lang="es-ES" dirty="0" smtClean="0"/>
              <a:t> </a:t>
            </a:r>
            <a:r>
              <a:rPr lang="es-ES" dirty="0" err="1" smtClean="0"/>
              <a:t>with</a:t>
            </a:r>
            <a:r>
              <a:rPr lang="es-ES" dirty="0" smtClean="0"/>
              <a:t> </a:t>
            </a:r>
            <a:r>
              <a:rPr lang="es-ES" dirty="0" err="1" smtClean="0"/>
              <a:t>topics</a:t>
            </a:r>
            <a:r>
              <a:rPr lang="es-ES" baseline="0" dirty="0" smtClean="0"/>
              <a:t> </a:t>
            </a:r>
            <a:r>
              <a:rPr lang="es-ES" baseline="0" dirty="0" err="1" smtClean="0"/>
              <a:t>such</a:t>
            </a:r>
            <a:r>
              <a:rPr lang="es-ES" baseline="0" dirty="0" smtClean="0"/>
              <a:t> as </a:t>
            </a:r>
            <a:r>
              <a:rPr lang="es-ES" baseline="0" dirty="0" err="1" smtClean="0"/>
              <a:t>the</a:t>
            </a:r>
            <a:r>
              <a:rPr lang="es-ES" baseline="0" dirty="0" smtClean="0"/>
              <a:t> </a:t>
            </a:r>
            <a:r>
              <a:rPr lang="es-ES" baseline="0" dirty="0" err="1" smtClean="0"/>
              <a:t>medicalization</a:t>
            </a:r>
            <a:r>
              <a:rPr lang="es-ES" baseline="0" dirty="0" smtClean="0"/>
              <a:t> of </a:t>
            </a:r>
            <a:r>
              <a:rPr lang="es-ES" baseline="0" dirty="0" err="1" smtClean="0"/>
              <a:t>society</a:t>
            </a:r>
            <a:r>
              <a:rPr lang="es-ES" baseline="0" dirty="0" smtClean="0"/>
              <a:t>, </a:t>
            </a:r>
            <a:r>
              <a:rPr lang="es-ES" baseline="0" dirty="0" err="1" smtClean="0"/>
              <a:t>an</a:t>
            </a:r>
            <a:r>
              <a:rPr lang="es-ES" baseline="0" dirty="0" smtClean="0"/>
              <a:t> idea </a:t>
            </a:r>
            <a:r>
              <a:rPr lang="es-ES" baseline="0" dirty="0" err="1" smtClean="0"/>
              <a:t>advocated</a:t>
            </a:r>
            <a:r>
              <a:rPr lang="es-ES" baseline="0" dirty="0" smtClean="0"/>
              <a:t> in </a:t>
            </a:r>
            <a:r>
              <a:rPr lang="es-ES" baseline="0" dirty="0" err="1" smtClean="0"/>
              <a:t>the</a:t>
            </a:r>
            <a:r>
              <a:rPr lang="es-ES" baseline="0" dirty="0" smtClean="0"/>
              <a:t> 1970s </a:t>
            </a:r>
            <a:r>
              <a:rPr lang="es-ES" baseline="0" dirty="0" err="1" smtClean="0"/>
              <a:t>by</a:t>
            </a:r>
            <a:r>
              <a:rPr lang="es-ES" baseline="0" dirty="0" smtClean="0"/>
              <a:t> MF </a:t>
            </a:r>
            <a:r>
              <a:rPr lang="es-ES" baseline="0" dirty="0" err="1" smtClean="0"/>
              <a:t>or</a:t>
            </a:r>
            <a:r>
              <a:rPr lang="es-ES" baseline="0" dirty="0" smtClean="0"/>
              <a:t> IV </a:t>
            </a:r>
            <a:r>
              <a:rPr lang="es-ES" baseline="0" dirty="0" err="1" smtClean="0"/>
              <a:t>according</a:t>
            </a:r>
            <a:r>
              <a:rPr lang="es-ES" baseline="0" dirty="0" smtClean="0"/>
              <a:t> to </a:t>
            </a:r>
            <a:r>
              <a:rPr lang="es-ES" baseline="0" dirty="0" err="1" smtClean="0"/>
              <a:t>which</a:t>
            </a:r>
            <a:r>
              <a:rPr lang="es-ES" baseline="0" dirty="0" smtClean="0"/>
              <a:t> </a:t>
            </a:r>
            <a:r>
              <a:rPr lang="es-ES" baseline="0" dirty="0" err="1" smtClean="0"/>
              <a:t>societies</a:t>
            </a:r>
            <a:r>
              <a:rPr lang="es-ES" baseline="0" dirty="0" smtClean="0"/>
              <a:t> control </a:t>
            </a:r>
            <a:r>
              <a:rPr lang="es-ES" baseline="0" dirty="0" err="1" smtClean="0"/>
              <a:t>deviant</a:t>
            </a:r>
            <a:r>
              <a:rPr lang="es-ES" baseline="0" dirty="0" smtClean="0"/>
              <a:t> </a:t>
            </a:r>
            <a:r>
              <a:rPr lang="es-ES" baseline="0" dirty="0" err="1" smtClean="0"/>
              <a:t>behavior</a:t>
            </a:r>
            <a:r>
              <a:rPr lang="es-ES" baseline="0" dirty="0" smtClean="0"/>
              <a:t> </a:t>
            </a:r>
            <a:r>
              <a:rPr lang="es-ES" baseline="0" dirty="0" err="1" smtClean="0"/>
              <a:t>transforming</a:t>
            </a:r>
            <a:r>
              <a:rPr lang="es-ES" baseline="0" dirty="0" smtClean="0"/>
              <a:t> </a:t>
            </a:r>
            <a:r>
              <a:rPr lang="es-ES" baseline="0" dirty="0" err="1" smtClean="0"/>
              <a:t>it</a:t>
            </a:r>
            <a:r>
              <a:rPr lang="es-ES" baseline="0" dirty="0" smtClean="0"/>
              <a:t> </a:t>
            </a:r>
            <a:r>
              <a:rPr lang="es-ES" baseline="0" dirty="0" err="1" smtClean="0"/>
              <a:t>into</a:t>
            </a:r>
            <a:r>
              <a:rPr lang="es-ES" baseline="0" dirty="0" smtClean="0"/>
              <a:t> a </a:t>
            </a:r>
            <a:r>
              <a:rPr lang="es-ES" baseline="0" dirty="0" err="1" smtClean="0"/>
              <a:t>disease</a:t>
            </a:r>
            <a:r>
              <a:rPr lang="es-ES" baseline="0" dirty="0" smtClean="0"/>
              <a:t>. More </a:t>
            </a:r>
            <a:r>
              <a:rPr lang="es-ES" baseline="0" dirty="0" err="1" smtClean="0"/>
              <a:t>recently</a:t>
            </a:r>
            <a:r>
              <a:rPr lang="es-ES" baseline="0" dirty="0" smtClean="0"/>
              <a:t>, </a:t>
            </a:r>
            <a:r>
              <a:rPr lang="es-ES" baseline="0" dirty="0" err="1" smtClean="0"/>
              <a:t>sociologists</a:t>
            </a:r>
            <a:r>
              <a:rPr lang="es-ES" baseline="0" dirty="0" smtClean="0"/>
              <a:t> </a:t>
            </a:r>
            <a:r>
              <a:rPr lang="es-ES" baseline="0" dirty="0" err="1" smtClean="0"/>
              <a:t>such</a:t>
            </a:r>
            <a:r>
              <a:rPr lang="es-ES" baseline="0" dirty="0" smtClean="0"/>
              <a:t> as John Abraham </a:t>
            </a:r>
            <a:r>
              <a:rPr lang="es-ES" baseline="0" dirty="0" err="1" smtClean="0"/>
              <a:t>or</a:t>
            </a:r>
            <a:r>
              <a:rPr lang="es-ES" baseline="0" dirty="0" smtClean="0"/>
              <a:t> Adriana </a:t>
            </a:r>
            <a:r>
              <a:rPr lang="es-ES" baseline="0" dirty="0" err="1" smtClean="0"/>
              <a:t>Petryna</a:t>
            </a:r>
            <a:r>
              <a:rPr lang="es-ES" baseline="0" dirty="0" smtClean="0"/>
              <a:t> </a:t>
            </a:r>
            <a:r>
              <a:rPr lang="es-ES" baseline="0" dirty="0" err="1" smtClean="0"/>
              <a:t>have</a:t>
            </a:r>
            <a:r>
              <a:rPr lang="es-ES" baseline="0" dirty="0" smtClean="0"/>
              <a:t> </a:t>
            </a:r>
            <a:r>
              <a:rPr lang="es-ES" baseline="0" dirty="0" err="1" smtClean="0"/>
              <a:t>denounced</a:t>
            </a:r>
            <a:r>
              <a:rPr lang="es-ES" baseline="0" dirty="0" smtClean="0"/>
              <a:t> </a:t>
            </a:r>
            <a:r>
              <a:rPr lang="es-ES" baseline="0" dirty="0" err="1" smtClean="0"/>
              <a:t>the</a:t>
            </a:r>
            <a:r>
              <a:rPr lang="es-ES" baseline="0" dirty="0" smtClean="0"/>
              <a:t> </a:t>
            </a:r>
            <a:r>
              <a:rPr lang="es-ES" baseline="0" dirty="0" err="1" smtClean="0"/>
              <a:t>transformation</a:t>
            </a:r>
            <a:r>
              <a:rPr lang="es-ES" baseline="0" dirty="0" smtClean="0"/>
              <a:t> of </a:t>
            </a:r>
            <a:r>
              <a:rPr lang="es-ES" baseline="0" dirty="0" err="1" smtClean="0"/>
              <a:t>health</a:t>
            </a:r>
            <a:r>
              <a:rPr lang="es-ES" baseline="0" dirty="0" smtClean="0"/>
              <a:t> </a:t>
            </a:r>
            <a:r>
              <a:rPr lang="es-ES" baseline="0" dirty="0" err="1" smtClean="0"/>
              <a:t>into</a:t>
            </a:r>
            <a:r>
              <a:rPr lang="es-ES" baseline="0" dirty="0" smtClean="0"/>
              <a:t> a global </a:t>
            </a:r>
            <a:r>
              <a:rPr lang="es-ES" baseline="0" dirty="0" err="1" smtClean="0"/>
              <a:t>market</a:t>
            </a:r>
            <a:r>
              <a:rPr lang="es-ES" baseline="0" dirty="0" smtClean="0"/>
              <a:t> in </a:t>
            </a:r>
            <a:r>
              <a:rPr lang="es-ES" baseline="0" dirty="0" err="1" smtClean="0"/>
              <a:t>which</a:t>
            </a:r>
            <a:r>
              <a:rPr lang="es-ES" baseline="0" dirty="0" smtClean="0"/>
              <a:t> </a:t>
            </a:r>
            <a:r>
              <a:rPr lang="es-ES" baseline="0" dirty="0" err="1" smtClean="0"/>
              <a:t>the</a:t>
            </a:r>
            <a:r>
              <a:rPr lang="es-ES" baseline="0" dirty="0" smtClean="0"/>
              <a:t> </a:t>
            </a:r>
            <a:r>
              <a:rPr lang="es-ES" baseline="0" dirty="0" err="1" smtClean="0"/>
              <a:t>interests</a:t>
            </a:r>
            <a:r>
              <a:rPr lang="es-ES" baseline="0" dirty="0" smtClean="0"/>
              <a:t> of </a:t>
            </a:r>
            <a:r>
              <a:rPr lang="es-ES" baseline="0" dirty="0" err="1" smtClean="0"/>
              <a:t>the</a:t>
            </a:r>
            <a:r>
              <a:rPr lang="es-ES" baseline="0" dirty="0" smtClean="0"/>
              <a:t> </a:t>
            </a:r>
            <a:r>
              <a:rPr lang="es-ES" baseline="0" dirty="0" err="1" smtClean="0"/>
              <a:t>patients</a:t>
            </a:r>
            <a:r>
              <a:rPr lang="es-ES" baseline="0" dirty="0" smtClean="0"/>
              <a:t> are </a:t>
            </a:r>
            <a:r>
              <a:rPr lang="es-ES" baseline="0" dirty="0" err="1" smtClean="0"/>
              <a:t>not</a:t>
            </a:r>
            <a:r>
              <a:rPr lang="es-ES" baseline="0" dirty="0" smtClean="0"/>
              <a:t> </a:t>
            </a:r>
            <a:r>
              <a:rPr lang="es-ES" baseline="0" dirty="0" err="1" smtClean="0"/>
              <a:t>driving</a:t>
            </a:r>
            <a:r>
              <a:rPr lang="es-ES" baseline="0" dirty="0" smtClean="0"/>
              <a:t> </a:t>
            </a:r>
            <a:r>
              <a:rPr lang="es-ES" baseline="0" dirty="0" err="1" smtClean="0"/>
              <a:t>anymore</a:t>
            </a:r>
            <a:r>
              <a:rPr lang="es-ES" baseline="0" dirty="0" smtClean="0"/>
              <a:t> </a:t>
            </a:r>
            <a:r>
              <a:rPr lang="es-ES" baseline="0" dirty="0" err="1" smtClean="0"/>
              <a:t>the</a:t>
            </a:r>
            <a:r>
              <a:rPr lang="es-ES" baseline="0" dirty="0" smtClean="0"/>
              <a:t> </a:t>
            </a:r>
            <a:r>
              <a:rPr lang="es-ES" baseline="0" dirty="0" err="1" smtClean="0"/>
              <a:t>industry</a:t>
            </a:r>
            <a:endParaRPr lang="es-ES" dirty="0"/>
          </a:p>
        </p:txBody>
      </p:sp>
      <p:sp>
        <p:nvSpPr>
          <p:cNvPr id="4" name="3 Marcador de número de diapositiva"/>
          <p:cNvSpPr>
            <a:spLocks noGrp="1"/>
          </p:cNvSpPr>
          <p:nvPr>
            <p:ph type="sldNum" sz="quarter" idx="10"/>
          </p:nvPr>
        </p:nvSpPr>
        <p:spPr/>
        <p:txBody>
          <a:bodyPr/>
          <a:lstStyle/>
          <a:p>
            <a:fld id="{FDBB7EB7-01E3-4824-B6F8-FF985A690902}" type="slidenum">
              <a:rPr lang="es-ES" smtClean="0"/>
              <a:t>8</a:t>
            </a:fld>
            <a:endParaRPr lang="es-ES"/>
          </a:p>
        </p:txBody>
      </p:sp>
    </p:spTree>
    <p:extLst>
      <p:ext uri="{BB962C8B-B14F-4D97-AF65-F5344CB8AC3E}">
        <p14:creationId xmlns:p14="http://schemas.microsoft.com/office/powerpoint/2010/main" val="23773442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Historically</a:t>
            </a:r>
            <a:r>
              <a:rPr lang="es-ES" dirty="0" smtClean="0"/>
              <a:t>, </a:t>
            </a:r>
            <a:r>
              <a:rPr lang="es-ES" dirty="0" err="1" smtClean="0"/>
              <a:t>we</a:t>
            </a:r>
            <a:r>
              <a:rPr lang="es-ES" dirty="0" smtClean="0"/>
              <a:t> </a:t>
            </a:r>
            <a:r>
              <a:rPr lang="es-ES" dirty="0" err="1" smtClean="0"/>
              <a:t>have</a:t>
            </a:r>
            <a:r>
              <a:rPr lang="es-ES" dirty="0" smtClean="0"/>
              <a:t> </a:t>
            </a:r>
            <a:r>
              <a:rPr lang="es-ES" dirty="0" err="1" smtClean="0"/>
              <a:t>often</a:t>
            </a:r>
            <a:r>
              <a:rPr lang="es-ES" baseline="0" dirty="0" smtClean="0"/>
              <a:t> </a:t>
            </a:r>
            <a:r>
              <a:rPr lang="es-ES" baseline="0" dirty="0" err="1" smtClean="0"/>
              <a:t>seen</a:t>
            </a:r>
            <a:r>
              <a:rPr lang="es-ES" baseline="0" dirty="0" smtClean="0"/>
              <a:t> adverse </a:t>
            </a:r>
            <a:r>
              <a:rPr lang="es-ES" baseline="0" dirty="0" err="1" smtClean="0"/>
              <a:t>selection</a:t>
            </a:r>
            <a:r>
              <a:rPr lang="es-ES" baseline="0" dirty="0" smtClean="0"/>
              <a:t>. </a:t>
            </a:r>
            <a:r>
              <a:rPr lang="es-ES" baseline="0" dirty="0" err="1" smtClean="0"/>
              <a:t>It’s</a:t>
            </a:r>
            <a:r>
              <a:rPr lang="es-ES" baseline="0" dirty="0" smtClean="0"/>
              <a:t> </a:t>
            </a:r>
            <a:r>
              <a:rPr lang="es-ES" baseline="0" dirty="0" err="1" smtClean="0"/>
              <a:t>remarkable</a:t>
            </a:r>
            <a:r>
              <a:rPr lang="es-ES" baseline="0" dirty="0" smtClean="0"/>
              <a:t> </a:t>
            </a:r>
            <a:r>
              <a:rPr lang="es-ES" baseline="0" dirty="0" err="1" smtClean="0"/>
              <a:t>how</a:t>
            </a:r>
            <a:r>
              <a:rPr lang="es-ES" baseline="0" dirty="0" smtClean="0"/>
              <a:t> in </a:t>
            </a:r>
            <a:r>
              <a:rPr lang="es-ES" baseline="0" dirty="0" err="1" smtClean="0"/>
              <a:t>the</a:t>
            </a:r>
            <a:r>
              <a:rPr lang="es-ES" baseline="0" dirty="0" smtClean="0"/>
              <a:t> 1930s </a:t>
            </a:r>
            <a:r>
              <a:rPr lang="es-ES" baseline="0" dirty="0" err="1" smtClean="0"/>
              <a:t>the</a:t>
            </a:r>
            <a:r>
              <a:rPr lang="es-ES" baseline="0" dirty="0" smtClean="0"/>
              <a:t> British </a:t>
            </a:r>
            <a:r>
              <a:rPr lang="es-ES" baseline="0" dirty="0" err="1" smtClean="0"/>
              <a:t>pharmaceutical</a:t>
            </a:r>
            <a:r>
              <a:rPr lang="es-ES" baseline="0" dirty="0" smtClean="0"/>
              <a:t> </a:t>
            </a:r>
            <a:r>
              <a:rPr lang="es-ES" baseline="0" dirty="0" err="1" smtClean="0"/>
              <a:t>industry</a:t>
            </a:r>
            <a:r>
              <a:rPr lang="es-ES" baseline="0" dirty="0" smtClean="0"/>
              <a:t> </a:t>
            </a:r>
            <a:r>
              <a:rPr lang="es-ES" baseline="0" dirty="0" err="1" smtClean="0"/>
              <a:t>was</a:t>
            </a:r>
            <a:r>
              <a:rPr lang="es-ES" baseline="0" dirty="0" smtClean="0"/>
              <a:t> </a:t>
            </a:r>
            <a:r>
              <a:rPr lang="es-ES" baseline="0" dirty="0" err="1" smtClean="0"/>
              <a:t>requesting</a:t>
            </a:r>
            <a:r>
              <a:rPr lang="es-ES" baseline="0" dirty="0" smtClean="0"/>
              <a:t> </a:t>
            </a:r>
            <a:r>
              <a:rPr lang="es-ES" baseline="0" dirty="0" err="1" smtClean="0"/>
              <a:t>the</a:t>
            </a:r>
            <a:r>
              <a:rPr lang="es-ES" baseline="0" dirty="0" smtClean="0"/>
              <a:t> </a:t>
            </a:r>
            <a:r>
              <a:rPr lang="es-ES" baseline="0" dirty="0" err="1" smtClean="0"/>
              <a:t>intervention</a:t>
            </a:r>
            <a:r>
              <a:rPr lang="es-ES" baseline="0" dirty="0" smtClean="0"/>
              <a:t> of </a:t>
            </a:r>
            <a:r>
              <a:rPr lang="es-ES" baseline="0" dirty="0" err="1" smtClean="0"/>
              <a:t>the</a:t>
            </a:r>
            <a:r>
              <a:rPr lang="es-ES" baseline="0" dirty="0" smtClean="0"/>
              <a:t> </a:t>
            </a:r>
            <a:r>
              <a:rPr lang="es-ES" baseline="0" dirty="0" err="1" smtClean="0"/>
              <a:t>Administration</a:t>
            </a:r>
            <a:r>
              <a:rPr lang="es-ES" baseline="0" dirty="0" smtClean="0"/>
              <a:t> in </a:t>
            </a:r>
            <a:r>
              <a:rPr lang="es-ES" baseline="0" dirty="0" err="1" smtClean="0"/>
              <a:t>order</a:t>
            </a:r>
            <a:r>
              <a:rPr lang="es-ES" baseline="0" dirty="0" smtClean="0"/>
              <a:t> to drive </a:t>
            </a:r>
            <a:r>
              <a:rPr lang="es-ES" baseline="0" dirty="0" err="1" smtClean="0"/>
              <a:t>out</a:t>
            </a:r>
            <a:r>
              <a:rPr lang="es-ES" baseline="0" dirty="0" smtClean="0"/>
              <a:t> of </a:t>
            </a:r>
            <a:r>
              <a:rPr lang="es-ES" baseline="0" dirty="0" err="1" smtClean="0"/>
              <a:t>the</a:t>
            </a:r>
            <a:r>
              <a:rPr lang="es-ES" baseline="0" dirty="0" smtClean="0"/>
              <a:t> </a:t>
            </a:r>
            <a:r>
              <a:rPr lang="es-ES" baseline="0" dirty="0" err="1" smtClean="0"/>
              <a:t>market</a:t>
            </a:r>
            <a:r>
              <a:rPr lang="es-ES" baseline="0" dirty="0" smtClean="0"/>
              <a:t> a </a:t>
            </a:r>
            <a:r>
              <a:rPr lang="es-ES" baseline="0" dirty="0" err="1" smtClean="0"/>
              <a:t>growing</a:t>
            </a:r>
            <a:r>
              <a:rPr lang="es-ES" baseline="0" dirty="0" smtClean="0"/>
              <a:t> </a:t>
            </a:r>
            <a:r>
              <a:rPr lang="es-ES" baseline="0" dirty="0" err="1" smtClean="0"/>
              <a:t>number</a:t>
            </a:r>
            <a:r>
              <a:rPr lang="es-ES" baseline="0" dirty="0" smtClean="0"/>
              <a:t> of </a:t>
            </a:r>
            <a:r>
              <a:rPr lang="es-ES" baseline="0" dirty="0" err="1" smtClean="0"/>
              <a:t>rogue</a:t>
            </a:r>
            <a:r>
              <a:rPr lang="es-ES" baseline="0" dirty="0" smtClean="0"/>
              <a:t> </a:t>
            </a:r>
            <a:r>
              <a:rPr lang="es-ES" baseline="0" dirty="0" err="1" smtClean="0"/>
              <a:t>competitors</a:t>
            </a:r>
            <a:r>
              <a:rPr lang="es-ES" baseline="0" dirty="0" smtClean="0"/>
              <a:t>. And </a:t>
            </a:r>
            <a:r>
              <a:rPr lang="es-ES" baseline="0" dirty="0" err="1" smtClean="0"/>
              <a:t>you</a:t>
            </a:r>
            <a:r>
              <a:rPr lang="es-ES" baseline="0" dirty="0" smtClean="0"/>
              <a:t> </a:t>
            </a:r>
            <a:r>
              <a:rPr lang="es-ES" baseline="0" dirty="0" err="1" smtClean="0"/>
              <a:t>see</a:t>
            </a:r>
            <a:r>
              <a:rPr lang="es-ES" baseline="0" dirty="0" smtClean="0"/>
              <a:t> </a:t>
            </a:r>
            <a:r>
              <a:rPr lang="es-ES" baseline="0" dirty="0" err="1" smtClean="0"/>
              <a:t>it</a:t>
            </a:r>
            <a:r>
              <a:rPr lang="es-ES" baseline="0" dirty="0" smtClean="0"/>
              <a:t> </a:t>
            </a:r>
            <a:r>
              <a:rPr lang="es-ES" baseline="0" dirty="0" err="1" smtClean="0"/>
              <a:t>today</a:t>
            </a:r>
            <a:r>
              <a:rPr lang="es-ES" baseline="0" dirty="0" smtClean="0"/>
              <a:t> in Nigeria, </a:t>
            </a:r>
            <a:r>
              <a:rPr lang="es-ES" baseline="0" dirty="0" err="1" smtClean="0"/>
              <a:t>according</a:t>
            </a:r>
            <a:r>
              <a:rPr lang="es-ES" baseline="0" dirty="0" smtClean="0"/>
              <a:t> to </a:t>
            </a:r>
            <a:r>
              <a:rPr lang="es-ES" baseline="0" dirty="0" err="1" smtClean="0"/>
              <a:t>Kristin</a:t>
            </a:r>
            <a:r>
              <a:rPr lang="es-ES" baseline="0" dirty="0" smtClean="0"/>
              <a:t> Peterson, </a:t>
            </a:r>
            <a:r>
              <a:rPr lang="es-ES" baseline="0" dirty="0" err="1" smtClean="0"/>
              <a:t>because</a:t>
            </a:r>
            <a:r>
              <a:rPr lang="es-ES" baseline="0" dirty="0" smtClean="0"/>
              <a:t> </a:t>
            </a:r>
            <a:r>
              <a:rPr lang="es-ES" baseline="0" dirty="0" err="1" smtClean="0"/>
              <a:t>it</a:t>
            </a:r>
            <a:r>
              <a:rPr lang="es-ES" baseline="0" dirty="0" smtClean="0"/>
              <a:t> </a:t>
            </a:r>
            <a:r>
              <a:rPr lang="es-ES" baseline="0" dirty="0" err="1" smtClean="0"/>
              <a:t>is</a:t>
            </a:r>
            <a:r>
              <a:rPr lang="es-ES" baseline="0" dirty="0" smtClean="0"/>
              <a:t> </a:t>
            </a:r>
            <a:r>
              <a:rPr lang="es-ES" baseline="0" dirty="0" err="1" smtClean="0"/>
              <a:t>simply</a:t>
            </a:r>
            <a:r>
              <a:rPr lang="es-ES" baseline="0" dirty="0" smtClean="0"/>
              <a:t> </a:t>
            </a:r>
            <a:r>
              <a:rPr lang="es-ES" baseline="0" dirty="0" err="1" smtClean="0"/>
              <a:t>impossible</a:t>
            </a:r>
            <a:r>
              <a:rPr lang="es-ES" baseline="0" dirty="0" smtClean="0"/>
              <a:t> to </a:t>
            </a:r>
            <a:r>
              <a:rPr lang="es-ES" baseline="0" dirty="0" err="1" smtClean="0"/>
              <a:t>regulate</a:t>
            </a:r>
            <a:r>
              <a:rPr lang="es-ES" baseline="0" dirty="0" smtClean="0"/>
              <a:t> </a:t>
            </a:r>
            <a:r>
              <a:rPr lang="es-ES" baseline="0" dirty="0" err="1" smtClean="0"/>
              <a:t>pharmaceutical</a:t>
            </a:r>
            <a:r>
              <a:rPr lang="es-ES" baseline="0" dirty="0" smtClean="0"/>
              <a:t> </a:t>
            </a:r>
            <a:r>
              <a:rPr lang="es-ES" baseline="0" dirty="0" err="1" smtClean="0"/>
              <a:t>marketplaces</a:t>
            </a:r>
            <a:r>
              <a:rPr lang="es-ES" baseline="0" dirty="0" smtClean="0"/>
              <a:t> as </a:t>
            </a:r>
            <a:r>
              <a:rPr lang="es-ES" baseline="0" dirty="0" err="1" smtClean="0"/>
              <a:t>the</a:t>
            </a:r>
            <a:r>
              <a:rPr lang="es-ES" baseline="0" dirty="0" smtClean="0"/>
              <a:t> </a:t>
            </a:r>
            <a:r>
              <a:rPr lang="es-ES" baseline="0" dirty="0" err="1" smtClean="0"/>
              <a:t>one</a:t>
            </a:r>
            <a:r>
              <a:rPr lang="es-ES" baseline="0" dirty="0" smtClean="0"/>
              <a:t> </a:t>
            </a:r>
            <a:r>
              <a:rPr lang="es-ES" baseline="0" dirty="0" err="1" smtClean="0"/>
              <a:t>you</a:t>
            </a:r>
            <a:r>
              <a:rPr lang="es-ES" baseline="0" dirty="0" smtClean="0"/>
              <a:t> </a:t>
            </a:r>
            <a:r>
              <a:rPr lang="es-ES" baseline="0" dirty="0" err="1" smtClean="0"/>
              <a:t>see</a:t>
            </a:r>
            <a:r>
              <a:rPr lang="es-ES" baseline="0" dirty="0" smtClean="0"/>
              <a:t> </a:t>
            </a:r>
            <a:r>
              <a:rPr lang="es-ES" baseline="0" dirty="0" err="1" smtClean="0"/>
              <a:t>on</a:t>
            </a:r>
            <a:r>
              <a:rPr lang="es-ES" baseline="0" dirty="0" smtClean="0"/>
              <a:t> </a:t>
            </a:r>
            <a:r>
              <a:rPr lang="es-ES" baseline="0" dirty="0" err="1" smtClean="0"/>
              <a:t>the</a:t>
            </a:r>
            <a:r>
              <a:rPr lang="es-ES" baseline="0" dirty="0" smtClean="0"/>
              <a:t> </a:t>
            </a:r>
            <a:r>
              <a:rPr lang="es-ES" baseline="0" dirty="0" err="1" smtClean="0"/>
              <a:t>screen</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E44ADB33-017F-40E3-BEA2-32BC64E46C18}" type="slidenum">
              <a:rPr lang="es-ES" smtClean="0"/>
              <a:t>45</a:t>
            </a:fld>
            <a:endParaRPr lang="es-ES"/>
          </a:p>
        </p:txBody>
      </p:sp>
    </p:spTree>
    <p:extLst>
      <p:ext uri="{BB962C8B-B14F-4D97-AF65-F5344CB8AC3E}">
        <p14:creationId xmlns:p14="http://schemas.microsoft.com/office/powerpoint/2010/main" val="30177218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And </a:t>
            </a:r>
            <a:r>
              <a:rPr lang="es-ES" dirty="0" err="1" smtClean="0"/>
              <a:t>indeed</a:t>
            </a:r>
            <a:r>
              <a:rPr lang="es-ES" baseline="0" dirty="0" smtClean="0"/>
              <a:t> </a:t>
            </a:r>
            <a:r>
              <a:rPr lang="es-ES" baseline="0" dirty="0" err="1" smtClean="0"/>
              <a:t>t</a:t>
            </a:r>
            <a:r>
              <a:rPr lang="es-ES" dirty="0" err="1" smtClean="0"/>
              <a:t>he</a:t>
            </a:r>
            <a:r>
              <a:rPr lang="es-ES" dirty="0" smtClean="0"/>
              <a:t> </a:t>
            </a:r>
            <a:r>
              <a:rPr lang="es-ES" dirty="0" err="1" smtClean="0"/>
              <a:t>major</a:t>
            </a:r>
            <a:r>
              <a:rPr lang="es-ES" dirty="0" smtClean="0"/>
              <a:t> driver</a:t>
            </a:r>
            <a:r>
              <a:rPr lang="es-ES" baseline="0" dirty="0" smtClean="0"/>
              <a:t> </a:t>
            </a:r>
            <a:r>
              <a:rPr lang="es-ES" baseline="0" dirty="0" err="1" smtClean="0"/>
              <a:t>behind</a:t>
            </a:r>
            <a:r>
              <a:rPr lang="es-ES" baseline="0" dirty="0" smtClean="0"/>
              <a:t> </a:t>
            </a:r>
            <a:r>
              <a:rPr lang="es-ES" baseline="0" dirty="0" err="1" smtClean="0"/>
              <a:t>regulatory</a:t>
            </a:r>
            <a:r>
              <a:rPr lang="es-ES" baseline="0" dirty="0" smtClean="0"/>
              <a:t> </a:t>
            </a:r>
            <a:r>
              <a:rPr lang="es-ES" baseline="0" dirty="0" err="1" smtClean="0"/>
              <a:t>paternalism</a:t>
            </a:r>
            <a:r>
              <a:rPr lang="es-ES" baseline="0" dirty="0" smtClean="0"/>
              <a:t> </a:t>
            </a:r>
            <a:r>
              <a:rPr lang="es-ES" baseline="0" dirty="0" err="1" smtClean="0"/>
              <a:t>seems</a:t>
            </a:r>
            <a:r>
              <a:rPr lang="es-ES" baseline="0" dirty="0" smtClean="0"/>
              <a:t> to be </a:t>
            </a:r>
            <a:r>
              <a:rPr lang="es-ES" baseline="0" dirty="0" err="1" smtClean="0"/>
              <a:t>the</a:t>
            </a:r>
            <a:r>
              <a:rPr lang="es-ES" baseline="0" dirty="0" smtClean="0"/>
              <a:t> </a:t>
            </a:r>
            <a:r>
              <a:rPr lang="es-ES" baseline="0" dirty="0" err="1" smtClean="0"/>
              <a:t>consumers</a:t>
            </a:r>
            <a:r>
              <a:rPr lang="es-ES" baseline="0" dirty="0" smtClean="0"/>
              <a:t>’ </a:t>
            </a:r>
            <a:r>
              <a:rPr lang="es-ES" baseline="0" dirty="0" err="1" smtClean="0"/>
              <a:t>demand</a:t>
            </a:r>
            <a:r>
              <a:rPr lang="es-ES" baseline="0" dirty="0" smtClean="0"/>
              <a:t> </a:t>
            </a:r>
            <a:r>
              <a:rPr lang="es-ES" baseline="0" dirty="0" err="1" smtClean="0"/>
              <a:t>for</a:t>
            </a:r>
            <a:r>
              <a:rPr lang="es-ES" baseline="0" dirty="0" smtClean="0"/>
              <a:t> </a:t>
            </a:r>
            <a:r>
              <a:rPr lang="es-ES" baseline="0" dirty="0" err="1" smtClean="0"/>
              <a:t>higher</a:t>
            </a:r>
            <a:r>
              <a:rPr lang="es-ES" baseline="0" dirty="0" smtClean="0"/>
              <a:t> </a:t>
            </a:r>
            <a:r>
              <a:rPr lang="es-ES" baseline="0" dirty="0" err="1" smtClean="0"/>
              <a:t>levels</a:t>
            </a:r>
            <a:r>
              <a:rPr lang="es-ES" baseline="0" dirty="0" smtClean="0"/>
              <a:t> of </a:t>
            </a:r>
            <a:r>
              <a:rPr lang="es-ES" baseline="0" dirty="0" err="1" smtClean="0"/>
              <a:t>drug</a:t>
            </a:r>
            <a:r>
              <a:rPr lang="es-ES" baseline="0" dirty="0" smtClean="0"/>
              <a:t> safety, as </a:t>
            </a:r>
            <a:r>
              <a:rPr lang="es-ES" baseline="0" dirty="0" err="1" smtClean="0"/>
              <a:t>it</a:t>
            </a:r>
            <a:r>
              <a:rPr lang="es-ES" baseline="0" dirty="0" smtClean="0"/>
              <a:t> </a:t>
            </a:r>
            <a:r>
              <a:rPr lang="es-ES" baseline="0" dirty="0" err="1" smtClean="0"/>
              <a:t>happened</a:t>
            </a:r>
            <a:r>
              <a:rPr lang="es-ES" baseline="0" dirty="0" smtClean="0"/>
              <a:t> in </a:t>
            </a:r>
            <a:r>
              <a:rPr lang="es-ES" baseline="0" dirty="0" err="1" smtClean="0"/>
              <a:t>the</a:t>
            </a:r>
            <a:r>
              <a:rPr lang="es-ES" baseline="0" dirty="0" smtClean="0"/>
              <a:t> 1960s </a:t>
            </a:r>
            <a:r>
              <a:rPr lang="es-ES" baseline="0" dirty="0" err="1" smtClean="0"/>
              <a:t>with</a:t>
            </a:r>
            <a:r>
              <a:rPr lang="es-ES" baseline="0" dirty="0" smtClean="0"/>
              <a:t> </a:t>
            </a:r>
            <a:r>
              <a:rPr lang="es-ES" baseline="0" dirty="0" err="1" smtClean="0"/>
              <a:t>the</a:t>
            </a:r>
            <a:r>
              <a:rPr lang="es-ES" baseline="0" dirty="0" smtClean="0"/>
              <a:t> </a:t>
            </a:r>
            <a:r>
              <a:rPr lang="es-ES" baseline="0" dirty="0" err="1" smtClean="0"/>
              <a:t>Thalidomide</a:t>
            </a:r>
            <a:r>
              <a:rPr lang="es-ES" baseline="0" dirty="0" smtClean="0"/>
              <a:t> </a:t>
            </a:r>
            <a:r>
              <a:rPr lang="es-ES" baseline="0" dirty="0" err="1" smtClean="0"/>
              <a:t>scandal</a:t>
            </a:r>
            <a:r>
              <a:rPr lang="es-ES" baseline="0" dirty="0" smtClean="0"/>
              <a:t>. Francis </a:t>
            </a:r>
            <a:r>
              <a:rPr lang="es-ES" baseline="0" dirty="0" err="1" smtClean="0"/>
              <a:t>Kelsey</a:t>
            </a:r>
            <a:r>
              <a:rPr lang="es-ES" baseline="0" dirty="0" smtClean="0"/>
              <a:t> </a:t>
            </a:r>
            <a:r>
              <a:rPr lang="es-ES" baseline="0" dirty="0" err="1" smtClean="0"/>
              <a:t>prevented</a:t>
            </a:r>
            <a:r>
              <a:rPr lang="es-ES" baseline="0" dirty="0" smtClean="0"/>
              <a:t> </a:t>
            </a:r>
            <a:r>
              <a:rPr lang="es-ES" baseline="0" dirty="0" err="1" smtClean="0"/>
              <a:t>many</a:t>
            </a:r>
            <a:r>
              <a:rPr lang="es-ES" baseline="0" dirty="0" smtClean="0"/>
              <a:t> American </a:t>
            </a:r>
            <a:r>
              <a:rPr lang="es-ES" baseline="0" dirty="0" err="1" smtClean="0"/>
              <a:t>pregnant</a:t>
            </a:r>
            <a:r>
              <a:rPr lang="es-ES" baseline="0" dirty="0" smtClean="0"/>
              <a:t> </a:t>
            </a:r>
            <a:r>
              <a:rPr lang="es-ES" baseline="0" dirty="0" err="1" smtClean="0"/>
              <a:t>women</a:t>
            </a:r>
            <a:r>
              <a:rPr lang="es-ES" baseline="0" dirty="0" smtClean="0"/>
              <a:t> to </a:t>
            </a:r>
            <a:r>
              <a:rPr lang="es-ES" baseline="0" dirty="0" err="1" smtClean="0"/>
              <a:t>take</a:t>
            </a:r>
            <a:r>
              <a:rPr lang="es-ES" baseline="0" dirty="0" smtClean="0"/>
              <a:t> a </a:t>
            </a:r>
            <a:r>
              <a:rPr lang="es-ES" baseline="0" dirty="0" err="1" smtClean="0"/>
              <a:t>sedative</a:t>
            </a:r>
            <a:r>
              <a:rPr lang="es-ES" baseline="0" dirty="0" smtClean="0"/>
              <a:t> </a:t>
            </a:r>
            <a:r>
              <a:rPr lang="es-ES" baseline="0" dirty="0" err="1" smtClean="0"/>
              <a:t>that</a:t>
            </a:r>
            <a:r>
              <a:rPr lang="es-ES" baseline="0" dirty="0" smtClean="0"/>
              <a:t> </a:t>
            </a:r>
            <a:r>
              <a:rPr lang="es-ES" baseline="0" dirty="0" err="1" smtClean="0"/>
              <a:t>was</a:t>
            </a:r>
            <a:r>
              <a:rPr lang="es-ES" baseline="0" dirty="0" smtClean="0"/>
              <a:t> </a:t>
            </a:r>
            <a:r>
              <a:rPr lang="es-ES" baseline="0" dirty="0" err="1" smtClean="0"/>
              <a:t>already</a:t>
            </a:r>
            <a:r>
              <a:rPr lang="es-ES" baseline="0" dirty="0" smtClean="0"/>
              <a:t> </a:t>
            </a:r>
            <a:r>
              <a:rPr lang="es-ES" baseline="0" dirty="0" err="1" smtClean="0"/>
              <a:t>available</a:t>
            </a:r>
            <a:r>
              <a:rPr lang="es-ES" baseline="0" dirty="0" smtClean="0"/>
              <a:t> in </a:t>
            </a:r>
            <a:r>
              <a:rPr lang="es-ES" baseline="0" dirty="0" err="1" smtClean="0"/>
              <a:t>other</a:t>
            </a:r>
            <a:r>
              <a:rPr lang="es-ES" baseline="0" dirty="0" smtClean="0"/>
              <a:t> </a:t>
            </a:r>
            <a:r>
              <a:rPr lang="es-ES" baseline="0" dirty="0" err="1" smtClean="0"/>
              <a:t>countries</a:t>
            </a:r>
            <a:r>
              <a:rPr lang="es-ES" baseline="0" dirty="0" smtClean="0"/>
              <a:t>, a </a:t>
            </a:r>
            <a:r>
              <a:rPr lang="es-ES" baseline="0" dirty="0" err="1" smtClean="0"/>
              <a:t>decision</a:t>
            </a:r>
            <a:r>
              <a:rPr lang="es-ES" baseline="0" dirty="0" smtClean="0"/>
              <a:t> </a:t>
            </a:r>
            <a:r>
              <a:rPr lang="es-ES" baseline="0" dirty="0" err="1" smtClean="0"/>
              <a:t>that</a:t>
            </a:r>
            <a:r>
              <a:rPr lang="es-ES" baseline="0" dirty="0" smtClean="0"/>
              <a:t> </a:t>
            </a:r>
            <a:r>
              <a:rPr lang="es-ES" baseline="0" dirty="0" err="1" smtClean="0"/>
              <a:t>sanctioned</a:t>
            </a:r>
            <a:r>
              <a:rPr lang="es-ES" baseline="0" dirty="0" smtClean="0"/>
              <a:t> </a:t>
            </a:r>
            <a:r>
              <a:rPr lang="es-ES" baseline="0" dirty="0" err="1" smtClean="0"/>
              <a:t>the</a:t>
            </a:r>
            <a:r>
              <a:rPr lang="es-ES" baseline="0" dirty="0" smtClean="0"/>
              <a:t> status of </a:t>
            </a:r>
            <a:r>
              <a:rPr lang="es-ES" baseline="0" dirty="0" err="1" smtClean="0"/>
              <a:t>the</a:t>
            </a:r>
            <a:r>
              <a:rPr lang="es-ES" baseline="0" dirty="0" smtClean="0"/>
              <a:t> FDA as a </a:t>
            </a:r>
            <a:r>
              <a:rPr lang="es-ES" baseline="0" dirty="0" err="1" smtClean="0"/>
              <a:t>paternalistic</a:t>
            </a:r>
            <a:r>
              <a:rPr lang="es-ES" baseline="0" dirty="0" smtClean="0"/>
              <a:t> gatekeeper.</a:t>
            </a:r>
            <a:endParaRPr lang="es-ES" dirty="0"/>
          </a:p>
        </p:txBody>
      </p:sp>
      <p:sp>
        <p:nvSpPr>
          <p:cNvPr id="4" name="3 Marcador de número de diapositiva"/>
          <p:cNvSpPr>
            <a:spLocks noGrp="1"/>
          </p:cNvSpPr>
          <p:nvPr>
            <p:ph type="sldNum" sz="quarter" idx="10"/>
          </p:nvPr>
        </p:nvSpPr>
        <p:spPr/>
        <p:txBody>
          <a:bodyPr/>
          <a:lstStyle/>
          <a:p>
            <a:fld id="{E44ADB33-017F-40E3-BEA2-32BC64E46C18}" type="slidenum">
              <a:rPr lang="es-ES" smtClean="0"/>
              <a:t>46</a:t>
            </a:fld>
            <a:endParaRPr lang="es-ES"/>
          </a:p>
        </p:txBody>
      </p:sp>
    </p:spTree>
    <p:extLst>
      <p:ext uri="{BB962C8B-B14F-4D97-AF65-F5344CB8AC3E}">
        <p14:creationId xmlns:p14="http://schemas.microsoft.com/office/powerpoint/2010/main" val="12433322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As</a:t>
            </a:r>
            <a:r>
              <a:rPr lang="es-ES" baseline="0" dirty="0" smtClean="0"/>
              <a:t> of </a:t>
            </a:r>
            <a:r>
              <a:rPr lang="es-ES" baseline="0" dirty="0" err="1" smtClean="0"/>
              <a:t>today</a:t>
            </a:r>
            <a:r>
              <a:rPr lang="es-ES" baseline="0" dirty="0" smtClean="0"/>
              <a:t>, </a:t>
            </a:r>
            <a:r>
              <a:rPr lang="es-ES" baseline="0" dirty="0" err="1" smtClean="0"/>
              <a:t>the</a:t>
            </a:r>
            <a:r>
              <a:rPr lang="es-ES" baseline="0" dirty="0" smtClean="0"/>
              <a:t> FDA and </a:t>
            </a:r>
            <a:r>
              <a:rPr lang="es-ES" baseline="0" dirty="0" err="1" smtClean="0"/>
              <a:t>the</a:t>
            </a:r>
            <a:r>
              <a:rPr lang="es-ES" baseline="0" dirty="0" smtClean="0"/>
              <a:t> EMA are </a:t>
            </a:r>
            <a:r>
              <a:rPr lang="es-ES" baseline="0" dirty="0" err="1" smtClean="0"/>
              <a:t>endorsing</a:t>
            </a:r>
            <a:r>
              <a:rPr lang="es-ES" baseline="0" dirty="0" smtClean="0"/>
              <a:t> a </a:t>
            </a:r>
            <a:r>
              <a:rPr lang="es-ES" baseline="0" dirty="0" err="1" smtClean="0"/>
              <a:t>Hard</a:t>
            </a:r>
            <a:r>
              <a:rPr lang="es-ES" baseline="0" dirty="0" smtClean="0"/>
              <a:t> </a:t>
            </a:r>
            <a:r>
              <a:rPr lang="es-ES" baseline="0" dirty="0" err="1" smtClean="0"/>
              <a:t>form</a:t>
            </a:r>
            <a:r>
              <a:rPr lang="es-ES" baseline="0" dirty="0" smtClean="0"/>
              <a:t> of </a:t>
            </a:r>
            <a:r>
              <a:rPr lang="es-ES" baseline="0" dirty="0" err="1" smtClean="0"/>
              <a:t>pharmaceutical</a:t>
            </a:r>
            <a:r>
              <a:rPr lang="es-ES" baseline="0" dirty="0" smtClean="0"/>
              <a:t> </a:t>
            </a:r>
            <a:r>
              <a:rPr lang="es-ES" baseline="0" dirty="0" err="1" smtClean="0"/>
              <a:t>parternalism</a:t>
            </a:r>
            <a:r>
              <a:rPr lang="es-ES" baseline="0" dirty="0" smtClean="0"/>
              <a:t>: </a:t>
            </a:r>
            <a:r>
              <a:rPr lang="es-ES" baseline="0" dirty="0" err="1" smtClean="0"/>
              <a:t>basically</a:t>
            </a:r>
            <a:r>
              <a:rPr lang="es-ES" baseline="0" dirty="0" smtClean="0"/>
              <a:t>, </a:t>
            </a:r>
            <a:r>
              <a:rPr lang="es-ES" baseline="0" dirty="0" err="1" smtClean="0"/>
              <a:t>they</a:t>
            </a:r>
            <a:r>
              <a:rPr lang="es-ES" baseline="0" dirty="0" smtClean="0"/>
              <a:t> are </a:t>
            </a:r>
            <a:r>
              <a:rPr lang="es-ES" baseline="0" dirty="0" err="1" smtClean="0"/>
              <a:t>preventing</a:t>
            </a:r>
            <a:r>
              <a:rPr lang="es-ES" baseline="0" dirty="0" smtClean="0"/>
              <a:t> </a:t>
            </a:r>
            <a:r>
              <a:rPr lang="es-ES" baseline="0" dirty="0" err="1" smtClean="0"/>
              <a:t>patients</a:t>
            </a:r>
            <a:r>
              <a:rPr lang="es-ES" baseline="0" dirty="0" smtClean="0"/>
              <a:t> </a:t>
            </a:r>
            <a:r>
              <a:rPr lang="es-ES" baseline="0" dirty="0" err="1" smtClean="0"/>
              <a:t>without</a:t>
            </a:r>
            <a:r>
              <a:rPr lang="es-ES" baseline="0" dirty="0" smtClean="0"/>
              <a:t> </a:t>
            </a:r>
            <a:r>
              <a:rPr lang="es-ES" baseline="0" dirty="0" err="1" smtClean="0"/>
              <a:t>their</a:t>
            </a:r>
            <a:r>
              <a:rPr lang="es-ES" baseline="0" dirty="0" smtClean="0"/>
              <a:t> </a:t>
            </a:r>
            <a:r>
              <a:rPr lang="es-ES" baseline="0" dirty="0" err="1" smtClean="0"/>
              <a:t>consent</a:t>
            </a:r>
            <a:r>
              <a:rPr lang="es-ES" baseline="0" dirty="0" smtClean="0"/>
              <a:t> to </a:t>
            </a:r>
            <a:r>
              <a:rPr lang="es-ES" baseline="0" dirty="0" err="1" smtClean="0"/>
              <a:t>take</a:t>
            </a:r>
            <a:r>
              <a:rPr lang="es-ES" baseline="0" dirty="0" smtClean="0"/>
              <a:t> non-</a:t>
            </a:r>
            <a:r>
              <a:rPr lang="es-ES" baseline="0" dirty="0" err="1" smtClean="0"/>
              <a:t>approved</a:t>
            </a:r>
            <a:r>
              <a:rPr lang="es-ES" baseline="0" dirty="0" smtClean="0"/>
              <a:t> </a:t>
            </a:r>
            <a:r>
              <a:rPr lang="es-ES" baseline="0" dirty="0" err="1" smtClean="0"/>
              <a:t>drugs</a:t>
            </a:r>
            <a:r>
              <a:rPr lang="es-ES" baseline="0" dirty="0" smtClean="0"/>
              <a:t>, </a:t>
            </a:r>
            <a:r>
              <a:rPr lang="es-ES" baseline="0" dirty="0" err="1" smtClean="0"/>
              <a:t>for</a:t>
            </a:r>
            <a:r>
              <a:rPr lang="es-ES" baseline="0" dirty="0" smtClean="0"/>
              <a:t> </a:t>
            </a:r>
            <a:r>
              <a:rPr lang="es-ES" baseline="0" dirty="0" err="1" smtClean="0"/>
              <a:t>the</a:t>
            </a:r>
            <a:r>
              <a:rPr lang="es-ES" baseline="0" dirty="0" smtClean="0"/>
              <a:t> sake of </a:t>
            </a:r>
            <a:r>
              <a:rPr lang="es-ES" baseline="0" dirty="0" err="1" smtClean="0"/>
              <a:t>their</a:t>
            </a:r>
            <a:r>
              <a:rPr lang="es-ES" baseline="0" dirty="0" smtClean="0"/>
              <a:t> </a:t>
            </a:r>
            <a:r>
              <a:rPr lang="es-ES" baseline="0" dirty="0" err="1" smtClean="0"/>
              <a:t>own</a:t>
            </a:r>
            <a:r>
              <a:rPr lang="es-ES" baseline="0" dirty="0" smtClean="0"/>
              <a:t> </a:t>
            </a:r>
            <a:r>
              <a:rPr lang="es-ES" baseline="0" dirty="0" err="1" smtClean="0"/>
              <a:t>health</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E44ADB33-017F-40E3-BEA2-32BC64E46C18}" type="slidenum">
              <a:rPr lang="es-ES" smtClean="0"/>
              <a:t>47</a:t>
            </a:fld>
            <a:endParaRPr lang="es-ES"/>
          </a:p>
        </p:txBody>
      </p:sp>
    </p:spTree>
    <p:extLst>
      <p:ext uri="{BB962C8B-B14F-4D97-AF65-F5344CB8AC3E}">
        <p14:creationId xmlns:p14="http://schemas.microsoft.com/office/powerpoint/2010/main" val="31469469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As</a:t>
            </a:r>
            <a:r>
              <a:rPr lang="es-ES" baseline="0" dirty="0" smtClean="0"/>
              <a:t> of </a:t>
            </a:r>
            <a:r>
              <a:rPr lang="es-ES" baseline="0" dirty="0" err="1" smtClean="0"/>
              <a:t>today</a:t>
            </a:r>
            <a:r>
              <a:rPr lang="es-ES" baseline="0" dirty="0" smtClean="0"/>
              <a:t>, </a:t>
            </a:r>
            <a:r>
              <a:rPr lang="es-ES" baseline="0" dirty="0" err="1" smtClean="0"/>
              <a:t>the</a:t>
            </a:r>
            <a:r>
              <a:rPr lang="es-ES" baseline="0" dirty="0" smtClean="0"/>
              <a:t> FDA and </a:t>
            </a:r>
            <a:r>
              <a:rPr lang="es-ES" baseline="0" dirty="0" err="1" smtClean="0"/>
              <a:t>the</a:t>
            </a:r>
            <a:r>
              <a:rPr lang="es-ES" baseline="0" dirty="0" smtClean="0"/>
              <a:t> EMA are </a:t>
            </a:r>
            <a:r>
              <a:rPr lang="es-ES" baseline="0" dirty="0" err="1" smtClean="0"/>
              <a:t>endorsing</a:t>
            </a:r>
            <a:r>
              <a:rPr lang="es-ES" baseline="0" dirty="0" smtClean="0"/>
              <a:t> a </a:t>
            </a:r>
            <a:r>
              <a:rPr lang="es-ES" baseline="0" dirty="0" err="1" smtClean="0"/>
              <a:t>Hard</a:t>
            </a:r>
            <a:r>
              <a:rPr lang="es-ES" baseline="0" dirty="0" smtClean="0"/>
              <a:t> </a:t>
            </a:r>
            <a:r>
              <a:rPr lang="es-ES" baseline="0" dirty="0" err="1" smtClean="0"/>
              <a:t>form</a:t>
            </a:r>
            <a:r>
              <a:rPr lang="es-ES" baseline="0" dirty="0" smtClean="0"/>
              <a:t> of </a:t>
            </a:r>
            <a:r>
              <a:rPr lang="es-ES" baseline="0" dirty="0" err="1" smtClean="0"/>
              <a:t>pharmaceutical</a:t>
            </a:r>
            <a:r>
              <a:rPr lang="es-ES" baseline="0" dirty="0" smtClean="0"/>
              <a:t> </a:t>
            </a:r>
            <a:r>
              <a:rPr lang="es-ES" baseline="0" dirty="0" err="1" smtClean="0"/>
              <a:t>parternalism</a:t>
            </a:r>
            <a:r>
              <a:rPr lang="es-ES" baseline="0" dirty="0" smtClean="0"/>
              <a:t>: </a:t>
            </a:r>
            <a:r>
              <a:rPr lang="es-ES" baseline="0" dirty="0" err="1" smtClean="0"/>
              <a:t>basically</a:t>
            </a:r>
            <a:r>
              <a:rPr lang="es-ES" baseline="0" dirty="0" smtClean="0"/>
              <a:t>, </a:t>
            </a:r>
            <a:r>
              <a:rPr lang="es-ES" baseline="0" dirty="0" err="1" smtClean="0"/>
              <a:t>they</a:t>
            </a:r>
            <a:r>
              <a:rPr lang="es-ES" baseline="0" dirty="0" smtClean="0"/>
              <a:t> are </a:t>
            </a:r>
            <a:r>
              <a:rPr lang="es-ES" baseline="0" dirty="0" err="1" smtClean="0"/>
              <a:t>preventing</a:t>
            </a:r>
            <a:r>
              <a:rPr lang="es-ES" baseline="0" dirty="0" smtClean="0"/>
              <a:t> </a:t>
            </a:r>
            <a:r>
              <a:rPr lang="es-ES" baseline="0" dirty="0" err="1" smtClean="0"/>
              <a:t>patients</a:t>
            </a:r>
            <a:r>
              <a:rPr lang="es-ES" baseline="0" dirty="0" smtClean="0"/>
              <a:t> </a:t>
            </a:r>
            <a:r>
              <a:rPr lang="es-ES" baseline="0" dirty="0" err="1" smtClean="0"/>
              <a:t>without</a:t>
            </a:r>
            <a:r>
              <a:rPr lang="es-ES" baseline="0" dirty="0" smtClean="0"/>
              <a:t> </a:t>
            </a:r>
            <a:r>
              <a:rPr lang="es-ES" baseline="0" dirty="0" err="1" smtClean="0"/>
              <a:t>their</a:t>
            </a:r>
            <a:r>
              <a:rPr lang="es-ES" baseline="0" dirty="0" smtClean="0"/>
              <a:t> </a:t>
            </a:r>
            <a:r>
              <a:rPr lang="es-ES" baseline="0" dirty="0" err="1" smtClean="0"/>
              <a:t>consent</a:t>
            </a:r>
            <a:r>
              <a:rPr lang="es-ES" baseline="0" dirty="0" smtClean="0"/>
              <a:t> to </a:t>
            </a:r>
            <a:r>
              <a:rPr lang="es-ES" baseline="0" dirty="0" err="1" smtClean="0"/>
              <a:t>take</a:t>
            </a:r>
            <a:r>
              <a:rPr lang="es-ES" baseline="0" dirty="0" smtClean="0"/>
              <a:t> non-</a:t>
            </a:r>
            <a:r>
              <a:rPr lang="es-ES" baseline="0" dirty="0" err="1" smtClean="0"/>
              <a:t>approved</a:t>
            </a:r>
            <a:r>
              <a:rPr lang="es-ES" baseline="0" dirty="0" smtClean="0"/>
              <a:t> </a:t>
            </a:r>
            <a:r>
              <a:rPr lang="es-ES" baseline="0" dirty="0" err="1" smtClean="0"/>
              <a:t>drugs</a:t>
            </a:r>
            <a:r>
              <a:rPr lang="es-ES" baseline="0" dirty="0" smtClean="0"/>
              <a:t>, </a:t>
            </a:r>
            <a:r>
              <a:rPr lang="es-ES" baseline="0" dirty="0" err="1" smtClean="0"/>
              <a:t>for</a:t>
            </a:r>
            <a:r>
              <a:rPr lang="es-ES" baseline="0" dirty="0" smtClean="0"/>
              <a:t> </a:t>
            </a:r>
            <a:r>
              <a:rPr lang="es-ES" baseline="0" dirty="0" err="1" smtClean="0"/>
              <a:t>the</a:t>
            </a:r>
            <a:r>
              <a:rPr lang="es-ES" baseline="0" dirty="0" smtClean="0"/>
              <a:t> sake of </a:t>
            </a:r>
            <a:r>
              <a:rPr lang="es-ES" baseline="0" dirty="0" err="1" smtClean="0"/>
              <a:t>their</a:t>
            </a:r>
            <a:r>
              <a:rPr lang="es-ES" baseline="0" dirty="0" smtClean="0"/>
              <a:t> </a:t>
            </a:r>
            <a:r>
              <a:rPr lang="es-ES" baseline="0" dirty="0" err="1" smtClean="0"/>
              <a:t>own</a:t>
            </a:r>
            <a:r>
              <a:rPr lang="es-ES" baseline="0" dirty="0" smtClean="0"/>
              <a:t> </a:t>
            </a:r>
            <a:r>
              <a:rPr lang="es-ES" baseline="0" dirty="0" err="1" smtClean="0"/>
              <a:t>health</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E44ADB33-017F-40E3-BEA2-32BC64E46C18}" type="slidenum">
              <a:rPr lang="es-ES" smtClean="0"/>
              <a:t>48</a:t>
            </a:fld>
            <a:endParaRPr lang="es-ES"/>
          </a:p>
        </p:txBody>
      </p:sp>
    </p:spTree>
    <p:extLst>
      <p:ext uri="{BB962C8B-B14F-4D97-AF65-F5344CB8AC3E}">
        <p14:creationId xmlns:p14="http://schemas.microsoft.com/office/powerpoint/2010/main" val="31469469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As</a:t>
            </a:r>
            <a:r>
              <a:rPr lang="es-ES" baseline="0" dirty="0" smtClean="0"/>
              <a:t> of </a:t>
            </a:r>
            <a:r>
              <a:rPr lang="es-ES" baseline="0" dirty="0" err="1" smtClean="0"/>
              <a:t>today</a:t>
            </a:r>
            <a:r>
              <a:rPr lang="es-ES" baseline="0" dirty="0" smtClean="0"/>
              <a:t>, </a:t>
            </a:r>
            <a:r>
              <a:rPr lang="es-ES" baseline="0" dirty="0" err="1" smtClean="0"/>
              <a:t>the</a:t>
            </a:r>
            <a:r>
              <a:rPr lang="es-ES" baseline="0" dirty="0" smtClean="0"/>
              <a:t> FDA and </a:t>
            </a:r>
            <a:r>
              <a:rPr lang="es-ES" baseline="0" dirty="0" err="1" smtClean="0"/>
              <a:t>the</a:t>
            </a:r>
            <a:r>
              <a:rPr lang="es-ES" baseline="0" dirty="0" smtClean="0"/>
              <a:t> EMA are </a:t>
            </a:r>
            <a:r>
              <a:rPr lang="es-ES" baseline="0" dirty="0" err="1" smtClean="0"/>
              <a:t>endorsing</a:t>
            </a:r>
            <a:r>
              <a:rPr lang="es-ES" baseline="0" dirty="0" smtClean="0"/>
              <a:t> a </a:t>
            </a:r>
            <a:r>
              <a:rPr lang="es-ES" baseline="0" dirty="0" err="1" smtClean="0"/>
              <a:t>Hard</a:t>
            </a:r>
            <a:r>
              <a:rPr lang="es-ES" baseline="0" dirty="0" smtClean="0"/>
              <a:t> </a:t>
            </a:r>
            <a:r>
              <a:rPr lang="es-ES" baseline="0" dirty="0" err="1" smtClean="0"/>
              <a:t>form</a:t>
            </a:r>
            <a:r>
              <a:rPr lang="es-ES" baseline="0" dirty="0" smtClean="0"/>
              <a:t> of </a:t>
            </a:r>
            <a:r>
              <a:rPr lang="es-ES" baseline="0" dirty="0" err="1" smtClean="0"/>
              <a:t>pharmaceutical</a:t>
            </a:r>
            <a:r>
              <a:rPr lang="es-ES" baseline="0" dirty="0" smtClean="0"/>
              <a:t> </a:t>
            </a:r>
            <a:r>
              <a:rPr lang="es-ES" baseline="0" dirty="0" err="1" smtClean="0"/>
              <a:t>parternalism</a:t>
            </a:r>
            <a:r>
              <a:rPr lang="es-ES" baseline="0" dirty="0" smtClean="0"/>
              <a:t>: </a:t>
            </a:r>
            <a:r>
              <a:rPr lang="es-ES" baseline="0" dirty="0" err="1" smtClean="0"/>
              <a:t>basically</a:t>
            </a:r>
            <a:r>
              <a:rPr lang="es-ES" baseline="0" dirty="0" smtClean="0"/>
              <a:t>, </a:t>
            </a:r>
            <a:r>
              <a:rPr lang="es-ES" baseline="0" dirty="0" err="1" smtClean="0"/>
              <a:t>they</a:t>
            </a:r>
            <a:r>
              <a:rPr lang="es-ES" baseline="0" dirty="0" smtClean="0"/>
              <a:t> are </a:t>
            </a:r>
            <a:r>
              <a:rPr lang="es-ES" baseline="0" dirty="0" err="1" smtClean="0"/>
              <a:t>preventing</a:t>
            </a:r>
            <a:r>
              <a:rPr lang="es-ES" baseline="0" dirty="0" smtClean="0"/>
              <a:t> </a:t>
            </a:r>
            <a:r>
              <a:rPr lang="es-ES" baseline="0" dirty="0" err="1" smtClean="0"/>
              <a:t>patients</a:t>
            </a:r>
            <a:r>
              <a:rPr lang="es-ES" baseline="0" dirty="0" smtClean="0"/>
              <a:t> </a:t>
            </a:r>
            <a:r>
              <a:rPr lang="es-ES" baseline="0" dirty="0" err="1" smtClean="0"/>
              <a:t>without</a:t>
            </a:r>
            <a:r>
              <a:rPr lang="es-ES" baseline="0" dirty="0" smtClean="0"/>
              <a:t> </a:t>
            </a:r>
            <a:r>
              <a:rPr lang="es-ES" baseline="0" dirty="0" err="1" smtClean="0"/>
              <a:t>their</a:t>
            </a:r>
            <a:r>
              <a:rPr lang="es-ES" baseline="0" dirty="0" smtClean="0"/>
              <a:t> </a:t>
            </a:r>
            <a:r>
              <a:rPr lang="es-ES" baseline="0" dirty="0" err="1" smtClean="0"/>
              <a:t>consent</a:t>
            </a:r>
            <a:r>
              <a:rPr lang="es-ES" baseline="0" dirty="0" smtClean="0"/>
              <a:t> to </a:t>
            </a:r>
            <a:r>
              <a:rPr lang="es-ES" baseline="0" dirty="0" err="1" smtClean="0"/>
              <a:t>take</a:t>
            </a:r>
            <a:r>
              <a:rPr lang="es-ES" baseline="0" dirty="0" smtClean="0"/>
              <a:t> non-</a:t>
            </a:r>
            <a:r>
              <a:rPr lang="es-ES" baseline="0" dirty="0" err="1" smtClean="0"/>
              <a:t>approved</a:t>
            </a:r>
            <a:r>
              <a:rPr lang="es-ES" baseline="0" dirty="0" smtClean="0"/>
              <a:t> </a:t>
            </a:r>
            <a:r>
              <a:rPr lang="es-ES" baseline="0" dirty="0" err="1" smtClean="0"/>
              <a:t>drugs</a:t>
            </a:r>
            <a:r>
              <a:rPr lang="es-ES" baseline="0" dirty="0" smtClean="0"/>
              <a:t>, </a:t>
            </a:r>
            <a:r>
              <a:rPr lang="es-ES" baseline="0" dirty="0" err="1" smtClean="0"/>
              <a:t>for</a:t>
            </a:r>
            <a:r>
              <a:rPr lang="es-ES" baseline="0" dirty="0" smtClean="0"/>
              <a:t> </a:t>
            </a:r>
            <a:r>
              <a:rPr lang="es-ES" baseline="0" dirty="0" err="1" smtClean="0"/>
              <a:t>the</a:t>
            </a:r>
            <a:r>
              <a:rPr lang="es-ES" baseline="0" dirty="0" smtClean="0"/>
              <a:t> sake of </a:t>
            </a:r>
            <a:r>
              <a:rPr lang="es-ES" baseline="0" dirty="0" err="1" smtClean="0"/>
              <a:t>their</a:t>
            </a:r>
            <a:r>
              <a:rPr lang="es-ES" baseline="0" dirty="0" smtClean="0"/>
              <a:t> </a:t>
            </a:r>
            <a:r>
              <a:rPr lang="es-ES" baseline="0" dirty="0" err="1" smtClean="0"/>
              <a:t>own</a:t>
            </a:r>
            <a:r>
              <a:rPr lang="es-ES" baseline="0" dirty="0" smtClean="0"/>
              <a:t> </a:t>
            </a:r>
            <a:r>
              <a:rPr lang="es-ES" baseline="0" dirty="0" err="1" smtClean="0"/>
              <a:t>health</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E44ADB33-017F-40E3-BEA2-32BC64E46C18}" type="slidenum">
              <a:rPr lang="es-ES" smtClean="0"/>
              <a:t>49</a:t>
            </a:fld>
            <a:endParaRPr lang="es-ES"/>
          </a:p>
        </p:txBody>
      </p:sp>
    </p:spTree>
    <p:extLst>
      <p:ext uri="{BB962C8B-B14F-4D97-AF65-F5344CB8AC3E}">
        <p14:creationId xmlns:p14="http://schemas.microsoft.com/office/powerpoint/2010/main" val="31469469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As</a:t>
            </a:r>
            <a:r>
              <a:rPr lang="es-ES" baseline="0" dirty="0" smtClean="0"/>
              <a:t> of </a:t>
            </a:r>
            <a:r>
              <a:rPr lang="es-ES" baseline="0" dirty="0" err="1" smtClean="0"/>
              <a:t>today</a:t>
            </a:r>
            <a:r>
              <a:rPr lang="es-ES" baseline="0" dirty="0" smtClean="0"/>
              <a:t>, </a:t>
            </a:r>
            <a:r>
              <a:rPr lang="es-ES" baseline="0" dirty="0" err="1" smtClean="0"/>
              <a:t>the</a:t>
            </a:r>
            <a:r>
              <a:rPr lang="es-ES" baseline="0" dirty="0" smtClean="0"/>
              <a:t> FDA and </a:t>
            </a:r>
            <a:r>
              <a:rPr lang="es-ES" baseline="0" dirty="0" err="1" smtClean="0"/>
              <a:t>the</a:t>
            </a:r>
            <a:r>
              <a:rPr lang="es-ES" baseline="0" dirty="0" smtClean="0"/>
              <a:t> EMA are </a:t>
            </a:r>
            <a:r>
              <a:rPr lang="es-ES" baseline="0" dirty="0" err="1" smtClean="0"/>
              <a:t>endorsing</a:t>
            </a:r>
            <a:r>
              <a:rPr lang="es-ES" baseline="0" dirty="0" smtClean="0"/>
              <a:t> a </a:t>
            </a:r>
            <a:r>
              <a:rPr lang="es-ES" baseline="0" dirty="0" err="1" smtClean="0"/>
              <a:t>Hard</a:t>
            </a:r>
            <a:r>
              <a:rPr lang="es-ES" baseline="0" dirty="0" smtClean="0"/>
              <a:t> </a:t>
            </a:r>
            <a:r>
              <a:rPr lang="es-ES" baseline="0" dirty="0" err="1" smtClean="0"/>
              <a:t>form</a:t>
            </a:r>
            <a:r>
              <a:rPr lang="es-ES" baseline="0" dirty="0" smtClean="0"/>
              <a:t> of </a:t>
            </a:r>
            <a:r>
              <a:rPr lang="es-ES" baseline="0" dirty="0" err="1" smtClean="0"/>
              <a:t>pharmaceutical</a:t>
            </a:r>
            <a:r>
              <a:rPr lang="es-ES" baseline="0" dirty="0" smtClean="0"/>
              <a:t> </a:t>
            </a:r>
            <a:r>
              <a:rPr lang="es-ES" baseline="0" dirty="0" err="1" smtClean="0"/>
              <a:t>parternalism</a:t>
            </a:r>
            <a:r>
              <a:rPr lang="es-ES" baseline="0" dirty="0" smtClean="0"/>
              <a:t>: </a:t>
            </a:r>
            <a:r>
              <a:rPr lang="es-ES" baseline="0" dirty="0" err="1" smtClean="0"/>
              <a:t>basically</a:t>
            </a:r>
            <a:r>
              <a:rPr lang="es-ES" baseline="0" dirty="0" smtClean="0"/>
              <a:t>, </a:t>
            </a:r>
            <a:r>
              <a:rPr lang="es-ES" baseline="0" dirty="0" err="1" smtClean="0"/>
              <a:t>they</a:t>
            </a:r>
            <a:r>
              <a:rPr lang="es-ES" baseline="0" dirty="0" smtClean="0"/>
              <a:t> are </a:t>
            </a:r>
            <a:r>
              <a:rPr lang="es-ES" baseline="0" dirty="0" err="1" smtClean="0"/>
              <a:t>preventing</a:t>
            </a:r>
            <a:r>
              <a:rPr lang="es-ES" baseline="0" dirty="0" smtClean="0"/>
              <a:t> </a:t>
            </a:r>
            <a:r>
              <a:rPr lang="es-ES" baseline="0" dirty="0" err="1" smtClean="0"/>
              <a:t>patients</a:t>
            </a:r>
            <a:r>
              <a:rPr lang="es-ES" baseline="0" dirty="0" smtClean="0"/>
              <a:t> </a:t>
            </a:r>
            <a:r>
              <a:rPr lang="es-ES" baseline="0" dirty="0" err="1" smtClean="0"/>
              <a:t>without</a:t>
            </a:r>
            <a:r>
              <a:rPr lang="es-ES" baseline="0" dirty="0" smtClean="0"/>
              <a:t> </a:t>
            </a:r>
            <a:r>
              <a:rPr lang="es-ES" baseline="0" dirty="0" err="1" smtClean="0"/>
              <a:t>their</a:t>
            </a:r>
            <a:r>
              <a:rPr lang="es-ES" baseline="0" dirty="0" smtClean="0"/>
              <a:t> </a:t>
            </a:r>
            <a:r>
              <a:rPr lang="es-ES" baseline="0" dirty="0" err="1" smtClean="0"/>
              <a:t>consent</a:t>
            </a:r>
            <a:r>
              <a:rPr lang="es-ES" baseline="0" dirty="0" smtClean="0"/>
              <a:t> to </a:t>
            </a:r>
            <a:r>
              <a:rPr lang="es-ES" baseline="0" dirty="0" err="1" smtClean="0"/>
              <a:t>take</a:t>
            </a:r>
            <a:r>
              <a:rPr lang="es-ES" baseline="0" dirty="0" smtClean="0"/>
              <a:t> non-</a:t>
            </a:r>
            <a:r>
              <a:rPr lang="es-ES" baseline="0" dirty="0" err="1" smtClean="0"/>
              <a:t>approved</a:t>
            </a:r>
            <a:r>
              <a:rPr lang="es-ES" baseline="0" dirty="0" smtClean="0"/>
              <a:t> </a:t>
            </a:r>
            <a:r>
              <a:rPr lang="es-ES" baseline="0" dirty="0" err="1" smtClean="0"/>
              <a:t>drugs</a:t>
            </a:r>
            <a:r>
              <a:rPr lang="es-ES" baseline="0" dirty="0" smtClean="0"/>
              <a:t>, </a:t>
            </a:r>
            <a:r>
              <a:rPr lang="es-ES" baseline="0" dirty="0" err="1" smtClean="0"/>
              <a:t>for</a:t>
            </a:r>
            <a:r>
              <a:rPr lang="es-ES" baseline="0" dirty="0" smtClean="0"/>
              <a:t> </a:t>
            </a:r>
            <a:r>
              <a:rPr lang="es-ES" baseline="0" dirty="0" err="1" smtClean="0"/>
              <a:t>the</a:t>
            </a:r>
            <a:r>
              <a:rPr lang="es-ES" baseline="0" dirty="0" smtClean="0"/>
              <a:t> sake of </a:t>
            </a:r>
            <a:r>
              <a:rPr lang="es-ES" baseline="0" dirty="0" err="1" smtClean="0"/>
              <a:t>their</a:t>
            </a:r>
            <a:r>
              <a:rPr lang="es-ES" baseline="0" dirty="0" smtClean="0"/>
              <a:t> </a:t>
            </a:r>
            <a:r>
              <a:rPr lang="es-ES" baseline="0" dirty="0" err="1" smtClean="0"/>
              <a:t>own</a:t>
            </a:r>
            <a:r>
              <a:rPr lang="es-ES" baseline="0" dirty="0" smtClean="0"/>
              <a:t> </a:t>
            </a:r>
            <a:r>
              <a:rPr lang="es-ES" baseline="0" dirty="0" err="1" smtClean="0"/>
              <a:t>health</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E44ADB33-017F-40E3-BEA2-32BC64E46C18}" type="slidenum">
              <a:rPr lang="es-ES" smtClean="0"/>
              <a:t>50</a:t>
            </a:fld>
            <a:endParaRPr lang="es-ES"/>
          </a:p>
        </p:txBody>
      </p:sp>
    </p:spTree>
    <p:extLst>
      <p:ext uri="{BB962C8B-B14F-4D97-AF65-F5344CB8AC3E}">
        <p14:creationId xmlns:p14="http://schemas.microsoft.com/office/powerpoint/2010/main" val="31469469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I am </a:t>
            </a:r>
            <a:r>
              <a:rPr lang="es-ES" dirty="0" err="1" smtClean="0"/>
              <a:t>going</a:t>
            </a:r>
            <a:r>
              <a:rPr lang="es-ES" dirty="0" smtClean="0"/>
              <a:t> to </a:t>
            </a:r>
            <a:r>
              <a:rPr lang="es-ES" dirty="0" err="1" smtClean="0"/>
              <a:t>talk</a:t>
            </a:r>
            <a:r>
              <a:rPr lang="es-ES" dirty="0" smtClean="0"/>
              <a:t> </a:t>
            </a:r>
            <a:r>
              <a:rPr lang="es-ES" dirty="0" err="1" smtClean="0"/>
              <a:t>today</a:t>
            </a:r>
            <a:r>
              <a:rPr lang="es-ES" dirty="0" smtClean="0"/>
              <a:t> </a:t>
            </a:r>
            <a:r>
              <a:rPr lang="es-ES" dirty="0" err="1" smtClean="0"/>
              <a:t>about</a:t>
            </a:r>
            <a:r>
              <a:rPr lang="es-ES" dirty="0" smtClean="0"/>
              <a:t> </a:t>
            </a:r>
            <a:r>
              <a:rPr lang="es-ES" dirty="0" err="1" smtClean="0"/>
              <a:t>the</a:t>
            </a:r>
            <a:r>
              <a:rPr lang="es-ES" dirty="0" smtClean="0"/>
              <a:t> 21st Century Cures</a:t>
            </a:r>
            <a:r>
              <a:rPr lang="es-ES" baseline="0" dirty="0" smtClean="0"/>
              <a:t> </a:t>
            </a:r>
            <a:r>
              <a:rPr lang="es-ES" baseline="0" dirty="0" err="1" smtClean="0"/>
              <a:t>Act</a:t>
            </a:r>
            <a:r>
              <a:rPr lang="es-ES" baseline="0" dirty="0" smtClean="0"/>
              <a:t>, </a:t>
            </a:r>
            <a:r>
              <a:rPr lang="es-ES" baseline="0" dirty="0" err="1" smtClean="0"/>
              <a:t>signed</a:t>
            </a:r>
            <a:r>
              <a:rPr lang="es-ES" baseline="0" dirty="0" smtClean="0"/>
              <a:t> </a:t>
            </a:r>
            <a:r>
              <a:rPr lang="es-ES" baseline="0" dirty="0" err="1" smtClean="0"/>
              <a:t>last</a:t>
            </a:r>
            <a:r>
              <a:rPr lang="es-ES" baseline="0" dirty="0" smtClean="0"/>
              <a:t> </a:t>
            </a:r>
            <a:r>
              <a:rPr lang="es-ES" baseline="0" dirty="0" err="1" smtClean="0"/>
              <a:t>december</a:t>
            </a:r>
            <a:r>
              <a:rPr lang="es-ES" baseline="0" dirty="0" smtClean="0"/>
              <a:t> </a:t>
            </a:r>
            <a:r>
              <a:rPr lang="es-ES" baseline="0" dirty="0" err="1" smtClean="0"/>
              <a:t>by</a:t>
            </a:r>
            <a:r>
              <a:rPr lang="es-ES" baseline="0" dirty="0" smtClean="0"/>
              <a:t> </a:t>
            </a:r>
            <a:r>
              <a:rPr lang="es-ES" baseline="0" dirty="0" err="1" smtClean="0"/>
              <a:t>President</a:t>
            </a:r>
            <a:r>
              <a:rPr lang="es-ES" baseline="0" dirty="0" smtClean="0"/>
              <a:t> Obama. </a:t>
            </a:r>
            <a:r>
              <a:rPr lang="es-ES" baseline="0" dirty="0" err="1" smtClean="0"/>
              <a:t>This</a:t>
            </a:r>
            <a:r>
              <a:rPr lang="es-ES" baseline="0" dirty="0" smtClean="0"/>
              <a:t> </a:t>
            </a:r>
            <a:r>
              <a:rPr lang="es-ES" baseline="0" dirty="0" err="1" smtClean="0"/>
              <a:t>is</a:t>
            </a:r>
            <a:r>
              <a:rPr lang="es-ES" baseline="0" dirty="0" smtClean="0"/>
              <a:t> a </a:t>
            </a:r>
            <a:r>
              <a:rPr lang="es-ES" baseline="0" dirty="0" err="1" smtClean="0"/>
              <a:t>huge</a:t>
            </a:r>
            <a:r>
              <a:rPr lang="es-ES" baseline="0" dirty="0" smtClean="0"/>
              <a:t> </a:t>
            </a:r>
            <a:r>
              <a:rPr lang="es-ES" baseline="0" dirty="0" err="1" smtClean="0"/>
              <a:t>bill</a:t>
            </a:r>
            <a:r>
              <a:rPr lang="es-ES" baseline="0" dirty="0" smtClean="0"/>
              <a:t> (</a:t>
            </a:r>
            <a:r>
              <a:rPr lang="es-ES" baseline="0" dirty="0" err="1" smtClean="0"/>
              <a:t>almost</a:t>
            </a:r>
            <a:r>
              <a:rPr lang="es-ES" baseline="0" dirty="0" smtClean="0"/>
              <a:t> a 1000 </a:t>
            </a:r>
            <a:r>
              <a:rPr lang="es-ES" baseline="0" dirty="0" err="1" smtClean="0"/>
              <a:t>pages</a:t>
            </a:r>
            <a:r>
              <a:rPr lang="es-ES" baseline="0" dirty="0" smtClean="0"/>
              <a:t> </a:t>
            </a:r>
            <a:r>
              <a:rPr lang="es-ES" baseline="0" dirty="0" err="1" smtClean="0"/>
              <a:t>long</a:t>
            </a:r>
            <a:r>
              <a:rPr lang="es-ES" baseline="0" dirty="0" smtClean="0"/>
              <a:t>) </a:t>
            </a:r>
            <a:r>
              <a:rPr lang="es-ES" baseline="0" dirty="0" err="1" smtClean="0"/>
              <a:t>aiming</a:t>
            </a:r>
            <a:r>
              <a:rPr lang="es-ES" baseline="0" dirty="0" smtClean="0"/>
              <a:t> at </a:t>
            </a:r>
            <a:r>
              <a:rPr lang="es-ES" baseline="0" dirty="0" err="1" smtClean="0"/>
              <a:t>restructuring</a:t>
            </a:r>
            <a:r>
              <a:rPr lang="es-ES" baseline="0" dirty="0" smtClean="0"/>
              <a:t> </a:t>
            </a:r>
            <a:r>
              <a:rPr lang="es-ES" baseline="0" dirty="0" err="1" smtClean="0"/>
              <a:t>the</a:t>
            </a:r>
            <a:r>
              <a:rPr lang="es-ES" baseline="0" dirty="0" smtClean="0"/>
              <a:t> </a:t>
            </a:r>
            <a:r>
              <a:rPr lang="es-ES" baseline="0" dirty="0" err="1" smtClean="0"/>
              <a:t>funding</a:t>
            </a:r>
            <a:r>
              <a:rPr lang="es-ES" baseline="0" dirty="0" smtClean="0"/>
              <a:t>, </a:t>
            </a:r>
            <a:r>
              <a:rPr lang="es-ES" baseline="0" dirty="0" err="1" smtClean="0"/>
              <a:t>regulation</a:t>
            </a:r>
            <a:r>
              <a:rPr lang="es-ES" baseline="0" dirty="0" smtClean="0"/>
              <a:t> and </a:t>
            </a:r>
            <a:r>
              <a:rPr lang="es-ES" baseline="0" dirty="0" err="1" smtClean="0"/>
              <a:t>delivery</a:t>
            </a:r>
            <a:r>
              <a:rPr lang="es-ES" baseline="0" dirty="0" smtClean="0"/>
              <a:t> of </a:t>
            </a:r>
            <a:r>
              <a:rPr lang="es-ES" baseline="0" dirty="0" err="1" smtClean="0"/>
              <a:t>biomedical</a:t>
            </a:r>
            <a:r>
              <a:rPr lang="es-ES" baseline="0" dirty="0" smtClean="0"/>
              <a:t> </a:t>
            </a:r>
            <a:r>
              <a:rPr lang="es-ES" baseline="0" dirty="0" err="1" smtClean="0"/>
              <a:t>research</a:t>
            </a:r>
            <a:endParaRPr lang="es-ES" dirty="0"/>
          </a:p>
        </p:txBody>
      </p:sp>
      <p:sp>
        <p:nvSpPr>
          <p:cNvPr id="4" name="3 Marcador de número de diapositiva"/>
          <p:cNvSpPr>
            <a:spLocks noGrp="1"/>
          </p:cNvSpPr>
          <p:nvPr>
            <p:ph type="sldNum" sz="quarter" idx="10"/>
          </p:nvPr>
        </p:nvSpPr>
        <p:spPr/>
        <p:txBody>
          <a:bodyPr/>
          <a:lstStyle/>
          <a:p>
            <a:fld id="{FDBB7EB7-01E3-4824-B6F8-FF985A690902}" type="slidenum">
              <a:rPr lang="es-ES" smtClean="0"/>
              <a:pPr/>
              <a:t>51</a:t>
            </a:fld>
            <a:endParaRPr lang="es-ES"/>
          </a:p>
        </p:txBody>
      </p:sp>
    </p:spTree>
    <p:extLst>
      <p:ext uri="{BB962C8B-B14F-4D97-AF65-F5344CB8AC3E}">
        <p14:creationId xmlns:p14="http://schemas.microsoft.com/office/powerpoint/2010/main" val="20093534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And</a:t>
            </a:r>
            <a:r>
              <a:rPr lang="es-ES" baseline="0" dirty="0" smtClean="0"/>
              <a:t> in </a:t>
            </a:r>
            <a:r>
              <a:rPr lang="es-ES" baseline="0" dirty="0" err="1" smtClean="0"/>
              <a:t>this</a:t>
            </a:r>
            <a:r>
              <a:rPr lang="es-ES" baseline="0" dirty="0" smtClean="0"/>
              <a:t> </a:t>
            </a:r>
            <a:r>
              <a:rPr lang="es-ES" baseline="0" dirty="0" err="1" smtClean="0"/>
              <a:t>context</a:t>
            </a:r>
            <a:r>
              <a:rPr lang="es-ES" baseline="0" dirty="0" smtClean="0"/>
              <a:t> </a:t>
            </a:r>
            <a:r>
              <a:rPr lang="es-ES" baseline="0" dirty="0" err="1" smtClean="0"/>
              <a:t>we</a:t>
            </a:r>
            <a:r>
              <a:rPr lang="es-ES" baseline="0" dirty="0" smtClean="0"/>
              <a:t> </a:t>
            </a:r>
            <a:r>
              <a:rPr lang="es-ES" baseline="0" dirty="0" err="1" smtClean="0"/>
              <a:t>should</a:t>
            </a:r>
            <a:r>
              <a:rPr lang="es-ES" baseline="0" dirty="0" smtClean="0"/>
              <a:t> </a:t>
            </a:r>
            <a:r>
              <a:rPr lang="es-ES" baseline="0" dirty="0" err="1" smtClean="0"/>
              <a:t>return</a:t>
            </a:r>
            <a:r>
              <a:rPr lang="es-ES" baseline="0" dirty="0" smtClean="0"/>
              <a:t> to </a:t>
            </a:r>
            <a:r>
              <a:rPr lang="es-ES" baseline="0" dirty="0" err="1" smtClean="0"/>
              <a:t>the</a:t>
            </a:r>
            <a:r>
              <a:rPr lang="es-ES" baseline="0" dirty="0" smtClean="0"/>
              <a:t> 21st Century Cures </a:t>
            </a:r>
            <a:r>
              <a:rPr lang="es-ES" baseline="0" dirty="0" err="1" smtClean="0"/>
              <a:t>Act</a:t>
            </a:r>
            <a:r>
              <a:rPr lang="es-ES" baseline="0" dirty="0" smtClean="0"/>
              <a:t>, </a:t>
            </a:r>
            <a:r>
              <a:rPr lang="es-ES" baseline="0" dirty="0" err="1" smtClean="0"/>
              <a:t>that</a:t>
            </a:r>
            <a:r>
              <a:rPr lang="es-ES" baseline="0" dirty="0" smtClean="0"/>
              <a:t> </a:t>
            </a:r>
            <a:r>
              <a:rPr lang="es-ES" baseline="0" dirty="0" err="1" smtClean="0"/>
              <a:t>does</a:t>
            </a:r>
            <a:r>
              <a:rPr lang="es-ES" baseline="0" dirty="0" smtClean="0"/>
              <a:t> </a:t>
            </a:r>
            <a:r>
              <a:rPr lang="es-ES" baseline="0" dirty="0" err="1" smtClean="0"/>
              <a:t>not</a:t>
            </a:r>
            <a:r>
              <a:rPr lang="es-ES" baseline="0" dirty="0" smtClean="0"/>
              <a:t> </a:t>
            </a:r>
            <a:r>
              <a:rPr lang="es-ES" baseline="0" dirty="0" err="1" smtClean="0"/>
              <a:t>openly</a:t>
            </a:r>
            <a:r>
              <a:rPr lang="es-ES" baseline="0" dirty="0" smtClean="0"/>
              <a:t> </a:t>
            </a:r>
            <a:r>
              <a:rPr lang="es-ES" baseline="0" dirty="0" err="1" smtClean="0"/>
              <a:t>contest</a:t>
            </a:r>
            <a:r>
              <a:rPr lang="es-ES" baseline="0" dirty="0" smtClean="0"/>
              <a:t> </a:t>
            </a:r>
            <a:r>
              <a:rPr lang="es-ES" baseline="0" dirty="0" err="1" smtClean="0"/>
              <a:t>paternalism</a:t>
            </a:r>
            <a:r>
              <a:rPr lang="es-ES" baseline="0" dirty="0" smtClean="0"/>
              <a:t>, </a:t>
            </a:r>
            <a:r>
              <a:rPr lang="es-ES" baseline="0" dirty="0" err="1" smtClean="0"/>
              <a:t>but</a:t>
            </a:r>
            <a:r>
              <a:rPr lang="es-ES" baseline="0" dirty="0" smtClean="0"/>
              <a:t> </a:t>
            </a:r>
            <a:r>
              <a:rPr lang="es-ES" baseline="0" dirty="0" err="1" smtClean="0"/>
              <a:t>challenges</a:t>
            </a:r>
            <a:r>
              <a:rPr lang="es-ES" baseline="0" dirty="0" smtClean="0"/>
              <a:t> </a:t>
            </a:r>
            <a:r>
              <a:rPr lang="es-ES" baseline="0" dirty="0" err="1" smtClean="0"/>
              <a:t>it</a:t>
            </a:r>
            <a:r>
              <a:rPr lang="es-ES" baseline="0" dirty="0" smtClean="0"/>
              <a:t> </a:t>
            </a:r>
            <a:r>
              <a:rPr lang="es-ES" baseline="0" dirty="0" err="1" smtClean="0"/>
              <a:t>implicitly</a:t>
            </a:r>
            <a:r>
              <a:rPr lang="es-ES" baseline="0" dirty="0" smtClean="0"/>
              <a:t> </a:t>
            </a:r>
            <a:r>
              <a:rPr lang="es-ES" baseline="0" dirty="0" err="1" smtClean="0"/>
              <a:t>by</a:t>
            </a:r>
            <a:r>
              <a:rPr lang="es-ES" baseline="0" dirty="0" smtClean="0"/>
              <a:t> </a:t>
            </a:r>
            <a:r>
              <a:rPr lang="es-ES" baseline="0" dirty="0" err="1" smtClean="0"/>
              <a:t>making</a:t>
            </a:r>
            <a:r>
              <a:rPr lang="es-ES" baseline="0" dirty="0" smtClean="0"/>
              <a:t> </a:t>
            </a:r>
            <a:r>
              <a:rPr lang="es-ES" baseline="0" dirty="0" err="1" smtClean="0"/>
              <a:t>way</a:t>
            </a:r>
            <a:r>
              <a:rPr lang="es-ES" baseline="0" dirty="0" smtClean="0"/>
              <a:t> to new </a:t>
            </a:r>
            <a:r>
              <a:rPr lang="es-ES" baseline="0" dirty="0" err="1" smtClean="0"/>
              <a:t>standards</a:t>
            </a:r>
            <a:r>
              <a:rPr lang="es-ES" baseline="0" dirty="0" smtClean="0"/>
              <a:t> </a:t>
            </a:r>
            <a:r>
              <a:rPr lang="es-ES" baseline="0" dirty="0" err="1" smtClean="0"/>
              <a:t>for</a:t>
            </a:r>
            <a:r>
              <a:rPr lang="es-ES" baseline="0" dirty="0" smtClean="0"/>
              <a:t> </a:t>
            </a:r>
            <a:r>
              <a:rPr lang="es-ES" baseline="0" dirty="0" err="1" smtClean="0"/>
              <a:t>drug</a:t>
            </a:r>
            <a:r>
              <a:rPr lang="es-ES" baseline="0" dirty="0" smtClean="0"/>
              <a:t> </a:t>
            </a:r>
            <a:r>
              <a:rPr lang="es-ES" baseline="0" dirty="0" err="1" smtClean="0"/>
              <a:t>testing</a:t>
            </a:r>
            <a:r>
              <a:rPr lang="es-ES" baseline="0" dirty="0" smtClean="0"/>
              <a:t>. </a:t>
            </a:r>
            <a:r>
              <a:rPr lang="es-ES" baseline="0" dirty="0" err="1" smtClean="0"/>
              <a:t>This</a:t>
            </a:r>
            <a:r>
              <a:rPr lang="es-ES" baseline="0" dirty="0" smtClean="0"/>
              <a:t> </a:t>
            </a:r>
            <a:r>
              <a:rPr lang="es-ES" baseline="0" dirty="0" err="1" smtClean="0"/>
              <a:t>is</a:t>
            </a:r>
            <a:r>
              <a:rPr lang="es-ES" baseline="0" dirty="0" smtClean="0"/>
              <a:t> in </a:t>
            </a:r>
            <a:r>
              <a:rPr lang="es-ES" baseline="0" dirty="0" err="1" smtClean="0"/>
              <a:t>Subtitle</a:t>
            </a:r>
            <a:r>
              <a:rPr lang="es-ES" baseline="0" dirty="0" smtClean="0"/>
              <a:t> D, </a:t>
            </a:r>
            <a:r>
              <a:rPr lang="es-ES" baseline="0" dirty="0" err="1" smtClean="0"/>
              <a:t>where</a:t>
            </a:r>
            <a:r>
              <a:rPr lang="es-ES" baseline="0" dirty="0" smtClean="0"/>
              <a:t> </a:t>
            </a:r>
            <a:r>
              <a:rPr lang="es-ES" baseline="0" dirty="0" err="1" smtClean="0"/>
              <a:t>it</a:t>
            </a:r>
            <a:r>
              <a:rPr lang="es-ES" baseline="0" dirty="0" smtClean="0"/>
              <a:t> </a:t>
            </a:r>
            <a:r>
              <a:rPr lang="es-ES" baseline="0" dirty="0" err="1" smtClean="0"/>
              <a:t>calls</a:t>
            </a:r>
            <a:r>
              <a:rPr lang="es-ES" baseline="0" dirty="0" smtClean="0"/>
              <a:t> </a:t>
            </a:r>
            <a:r>
              <a:rPr lang="es-ES" baseline="0" dirty="0" err="1" smtClean="0"/>
              <a:t>for</a:t>
            </a:r>
            <a:r>
              <a:rPr lang="es-ES" baseline="0" dirty="0" smtClean="0"/>
              <a:t> </a:t>
            </a:r>
            <a:r>
              <a:rPr lang="es-ES" baseline="0" dirty="0" err="1" smtClean="0"/>
              <a:t>alternative</a:t>
            </a:r>
            <a:r>
              <a:rPr lang="es-ES" baseline="0" dirty="0" smtClean="0"/>
              <a:t> </a:t>
            </a:r>
            <a:r>
              <a:rPr lang="es-ES" baseline="0" dirty="0" err="1" smtClean="0"/>
              <a:t>statistical</a:t>
            </a:r>
            <a:r>
              <a:rPr lang="es-ES" baseline="0" dirty="0" smtClean="0"/>
              <a:t> </a:t>
            </a:r>
            <a:r>
              <a:rPr lang="es-ES" baseline="0" dirty="0" err="1" smtClean="0"/>
              <a:t>methods</a:t>
            </a:r>
            <a:r>
              <a:rPr lang="es-ES" baseline="0" dirty="0" smtClean="0"/>
              <a:t> and </a:t>
            </a:r>
            <a:r>
              <a:rPr lang="es-ES" baseline="0" dirty="0" err="1" smtClean="0"/>
              <a:t>clinical</a:t>
            </a:r>
            <a:r>
              <a:rPr lang="es-ES" baseline="0" dirty="0" smtClean="0"/>
              <a:t> </a:t>
            </a:r>
            <a:r>
              <a:rPr lang="es-ES" baseline="0" dirty="0" err="1" smtClean="0"/>
              <a:t>experience</a:t>
            </a:r>
            <a:endParaRPr lang="es-ES" dirty="0"/>
          </a:p>
        </p:txBody>
      </p:sp>
      <p:sp>
        <p:nvSpPr>
          <p:cNvPr id="4" name="3 Marcador de número de diapositiva"/>
          <p:cNvSpPr>
            <a:spLocks noGrp="1"/>
          </p:cNvSpPr>
          <p:nvPr>
            <p:ph type="sldNum" sz="quarter" idx="10"/>
          </p:nvPr>
        </p:nvSpPr>
        <p:spPr/>
        <p:txBody>
          <a:bodyPr/>
          <a:lstStyle/>
          <a:p>
            <a:fld id="{E44ADB33-017F-40E3-BEA2-32BC64E46C18}" type="slidenum">
              <a:rPr lang="es-ES" smtClean="0"/>
              <a:t>52</a:t>
            </a:fld>
            <a:endParaRPr lang="es-ES"/>
          </a:p>
        </p:txBody>
      </p:sp>
    </p:spTree>
    <p:extLst>
      <p:ext uri="{BB962C8B-B14F-4D97-AF65-F5344CB8AC3E}">
        <p14:creationId xmlns:p14="http://schemas.microsoft.com/office/powerpoint/2010/main" val="12066739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Including</a:t>
            </a:r>
            <a:r>
              <a:rPr lang="es-ES" dirty="0" smtClean="0"/>
              <a:t> </a:t>
            </a:r>
            <a:r>
              <a:rPr lang="es-ES" dirty="0" err="1" smtClean="0"/>
              <a:t>here</a:t>
            </a:r>
            <a:r>
              <a:rPr lang="es-ES" dirty="0" smtClean="0"/>
              <a:t> </a:t>
            </a:r>
            <a:r>
              <a:rPr lang="es-ES" dirty="0" err="1" smtClean="0"/>
              <a:t>some</a:t>
            </a:r>
            <a:r>
              <a:rPr lang="es-ES" dirty="0" smtClean="0"/>
              <a:t> of </a:t>
            </a:r>
            <a:r>
              <a:rPr lang="es-ES" dirty="0" err="1" smtClean="0"/>
              <a:t>the</a:t>
            </a:r>
            <a:r>
              <a:rPr lang="es-ES" dirty="0" smtClean="0"/>
              <a:t> gay</a:t>
            </a:r>
            <a:r>
              <a:rPr lang="es-ES" baseline="0" dirty="0" smtClean="0"/>
              <a:t> </a:t>
            </a:r>
            <a:r>
              <a:rPr lang="es-ES" baseline="0" dirty="0" err="1" smtClean="0"/>
              <a:t>activists</a:t>
            </a:r>
            <a:r>
              <a:rPr lang="es-ES" baseline="0" dirty="0" smtClean="0"/>
              <a:t> </a:t>
            </a:r>
            <a:r>
              <a:rPr lang="es-ES" baseline="0" dirty="0" err="1" smtClean="0"/>
              <a:t>who</a:t>
            </a:r>
            <a:r>
              <a:rPr lang="es-ES" baseline="0" dirty="0" smtClean="0"/>
              <a:t> </a:t>
            </a:r>
            <a:r>
              <a:rPr lang="es-ES" baseline="0" dirty="0" err="1" smtClean="0"/>
              <a:t>paved</a:t>
            </a:r>
            <a:r>
              <a:rPr lang="es-ES" baseline="0" dirty="0" smtClean="0"/>
              <a:t> </a:t>
            </a:r>
            <a:r>
              <a:rPr lang="es-ES" baseline="0" dirty="0" err="1" smtClean="0"/>
              <a:t>the</a:t>
            </a:r>
            <a:r>
              <a:rPr lang="es-ES" baseline="0" dirty="0" smtClean="0"/>
              <a:t> </a:t>
            </a:r>
            <a:r>
              <a:rPr lang="es-ES" baseline="0" dirty="0" err="1" smtClean="0"/>
              <a:t>way</a:t>
            </a:r>
            <a:r>
              <a:rPr lang="es-ES" baseline="0" dirty="0" smtClean="0"/>
              <a:t> to </a:t>
            </a:r>
            <a:r>
              <a:rPr lang="es-ES" baseline="0" dirty="0" err="1" smtClean="0"/>
              <a:t>the</a:t>
            </a:r>
            <a:r>
              <a:rPr lang="es-ES" baseline="0" dirty="0" smtClean="0"/>
              <a:t> </a:t>
            </a:r>
            <a:r>
              <a:rPr lang="es-ES" baseline="0" dirty="0" err="1" smtClean="0"/>
              <a:t>relaxation</a:t>
            </a:r>
            <a:r>
              <a:rPr lang="es-ES" baseline="0" dirty="0" smtClean="0"/>
              <a:t> of </a:t>
            </a:r>
            <a:r>
              <a:rPr lang="es-ES" baseline="0" dirty="0" err="1" smtClean="0"/>
              <a:t>paternalims</a:t>
            </a:r>
            <a:r>
              <a:rPr lang="es-ES" baseline="0" dirty="0" smtClean="0"/>
              <a:t> </a:t>
            </a:r>
            <a:r>
              <a:rPr lang="es-ES" baseline="0" dirty="0" err="1" smtClean="0"/>
              <a:t>with</a:t>
            </a:r>
            <a:r>
              <a:rPr lang="es-ES" baseline="0" dirty="0" smtClean="0"/>
              <a:t> </a:t>
            </a:r>
            <a:r>
              <a:rPr lang="es-ES" baseline="0" dirty="0" err="1" smtClean="0"/>
              <a:t>the</a:t>
            </a:r>
            <a:r>
              <a:rPr lang="es-ES" baseline="0" dirty="0" smtClean="0"/>
              <a:t> </a:t>
            </a:r>
            <a:r>
              <a:rPr lang="es-ES" baseline="0" dirty="0" err="1" smtClean="0"/>
              <a:t>revolt</a:t>
            </a:r>
            <a:r>
              <a:rPr lang="es-ES" baseline="0" dirty="0" smtClean="0"/>
              <a:t> </a:t>
            </a:r>
            <a:r>
              <a:rPr lang="es-ES" baseline="0" dirty="0" err="1" smtClean="0"/>
              <a:t>against</a:t>
            </a:r>
            <a:r>
              <a:rPr lang="es-ES" baseline="0" dirty="0" smtClean="0"/>
              <a:t> </a:t>
            </a:r>
            <a:r>
              <a:rPr lang="es-ES" baseline="0" dirty="0" err="1" smtClean="0"/>
              <a:t>the</a:t>
            </a:r>
            <a:r>
              <a:rPr lang="es-ES" baseline="0" dirty="0" smtClean="0"/>
              <a:t> AZT </a:t>
            </a:r>
            <a:r>
              <a:rPr lang="es-ES" baseline="0" dirty="0" err="1" smtClean="0"/>
              <a:t>trials</a:t>
            </a:r>
            <a:r>
              <a:rPr lang="es-ES" baseline="0" dirty="0" smtClean="0"/>
              <a:t>. And </a:t>
            </a:r>
            <a:r>
              <a:rPr lang="es-ES" baseline="0" dirty="0" err="1" smtClean="0"/>
              <a:t>it’s</a:t>
            </a:r>
            <a:r>
              <a:rPr lang="es-ES" baseline="0" dirty="0" smtClean="0"/>
              <a:t> </a:t>
            </a:r>
            <a:r>
              <a:rPr lang="es-ES" baseline="0" dirty="0" err="1" smtClean="0"/>
              <a:t>tricky</a:t>
            </a:r>
            <a:r>
              <a:rPr lang="es-ES" baseline="0" dirty="0" smtClean="0"/>
              <a:t>, </a:t>
            </a:r>
            <a:r>
              <a:rPr lang="es-ES" baseline="0" dirty="0" err="1" smtClean="0"/>
              <a:t>because</a:t>
            </a:r>
            <a:r>
              <a:rPr lang="es-ES" baseline="0" dirty="0" smtClean="0"/>
              <a:t> once </a:t>
            </a:r>
            <a:r>
              <a:rPr lang="es-ES" baseline="0" dirty="0" err="1" smtClean="0"/>
              <a:t>you</a:t>
            </a:r>
            <a:r>
              <a:rPr lang="es-ES" baseline="0" dirty="0" smtClean="0"/>
              <a:t> decide to relax </a:t>
            </a:r>
            <a:r>
              <a:rPr lang="es-ES" baseline="0" dirty="0" err="1" smtClean="0"/>
              <a:t>paternalism</a:t>
            </a:r>
            <a:r>
              <a:rPr lang="es-ES" baseline="0" dirty="0" smtClean="0"/>
              <a:t>, </a:t>
            </a:r>
            <a:r>
              <a:rPr lang="es-ES" baseline="0" dirty="0" err="1" smtClean="0"/>
              <a:t>how</a:t>
            </a:r>
            <a:r>
              <a:rPr lang="es-ES" baseline="0" dirty="0" smtClean="0"/>
              <a:t> </a:t>
            </a:r>
            <a:r>
              <a:rPr lang="es-ES" baseline="0" dirty="0" err="1" smtClean="0"/>
              <a:t>much</a:t>
            </a:r>
            <a:r>
              <a:rPr lang="es-ES" baseline="0" dirty="0" smtClean="0"/>
              <a:t> </a:t>
            </a:r>
            <a:r>
              <a:rPr lang="es-ES" baseline="0" dirty="0" err="1" smtClean="0"/>
              <a:t>is</a:t>
            </a:r>
            <a:r>
              <a:rPr lang="es-ES" baseline="0" dirty="0" smtClean="0"/>
              <a:t> </a:t>
            </a:r>
            <a:r>
              <a:rPr lang="es-ES" baseline="0" dirty="0" err="1" smtClean="0"/>
              <a:t>enough</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632B59E0-B6A8-4B85-BD8B-8DB33315DA57}" type="slidenum">
              <a:rPr lang="es-ES" smtClean="0"/>
              <a:t>53</a:t>
            </a:fld>
            <a:endParaRPr lang="es-ES"/>
          </a:p>
        </p:txBody>
      </p:sp>
    </p:spTree>
    <p:extLst>
      <p:ext uri="{BB962C8B-B14F-4D97-AF65-F5344CB8AC3E}">
        <p14:creationId xmlns:p14="http://schemas.microsoft.com/office/powerpoint/2010/main" val="12374901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As</a:t>
            </a:r>
            <a:r>
              <a:rPr lang="es-ES" baseline="0" dirty="0" smtClean="0"/>
              <a:t> of </a:t>
            </a:r>
            <a:r>
              <a:rPr lang="es-ES" baseline="0" dirty="0" err="1" smtClean="0"/>
              <a:t>today</a:t>
            </a:r>
            <a:r>
              <a:rPr lang="es-ES" baseline="0" dirty="0" smtClean="0"/>
              <a:t>, </a:t>
            </a:r>
            <a:r>
              <a:rPr lang="es-ES" baseline="0" dirty="0" err="1" smtClean="0"/>
              <a:t>the</a:t>
            </a:r>
            <a:r>
              <a:rPr lang="es-ES" baseline="0" dirty="0" smtClean="0"/>
              <a:t> FDA and </a:t>
            </a:r>
            <a:r>
              <a:rPr lang="es-ES" baseline="0" dirty="0" err="1" smtClean="0"/>
              <a:t>the</a:t>
            </a:r>
            <a:r>
              <a:rPr lang="es-ES" baseline="0" dirty="0" smtClean="0"/>
              <a:t> EMA are </a:t>
            </a:r>
            <a:r>
              <a:rPr lang="es-ES" baseline="0" dirty="0" err="1" smtClean="0"/>
              <a:t>endorsing</a:t>
            </a:r>
            <a:r>
              <a:rPr lang="es-ES" baseline="0" dirty="0" smtClean="0"/>
              <a:t> a </a:t>
            </a:r>
            <a:r>
              <a:rPr lang="es-ES" baseline="0" dirty="0" err="1" smtClean="0"/>
              <a:t>Hard</a:t>
            </a:r>
            <a:r>
              <a:rPr lang="es-ES" baseline="0" dirty="0" smtClean="0"/>
              <a:t> </a:t>
            </a:r>
            <a:r>
              <a:rPr lang="es-ES" baseline="0" dirty="0" err="1" smtClean="0"/>
              <a:t>form</a:t>
            </a:r>
            <a:r>
              <a:rPr lang="es-ES" baseline="0" dirty="0" smtClean="0"/>
              <a:t> of </a:t>
            </a:r>
            <a:r>
              <a:rPr lang="es-ES" baseline="0" dirty="0" err="1" smtClean="0"/>
              <a:t>pharmaceutical</a:t>
            </a:r>
            <a:r>
              <a:rPr lang="es-ES" baseline="0" dirty="0" smtClean="0"/>
              <a:t> </a:t>
            </a:r>
            <a:r>
              <a:rPr lang="es-ES" baseline="0" dirty="0" err="1" smtClean="0"/>
              <a:t>parternalism</a:t>
            </a:r>
            <a:r>
              <a:rPr lang="es-ES" baseline="0" dirty="0" smtClean="0"/>
              <a:t>: </a:t>
            </a:r>
            <a:r>
              <a:rPr lang="es-ES" baseline="0" dirty="0" err="1" smtClean="0"/>
              <a:t>basically</a:t>
            </a:r>
            <a:r>
              <a:rPr lang="es-ES" baseline="0" dirty="0" smtClean="0"/>
              <a:t>, </a:t>
            </a:r>
            <a:r>
              <a:rPr lang="es-ES" baseline="0" dirty="0" err="1" smtClean="0"/>
              <a:t>they</a:t>
            </a:r>
            <a:r>
              <a:rPr lang="es-ES" baseline="0" dirty="0" smtClean="0"/>
              <a:t> are </a:t>
            </a:r>
            <a:r>
              <a:rPr lang="es-ES" baseline="0" dirty="0" err="1" smtClean="0"/>
              <a:t>preventing</a:t>
            </a:r>
            <a:r>
              <a:rPr lang="es-ES" baseline="0" dirty="0" smtClean="0"/>
              <a:t> </a:t>
            </a:r>
            <a:r>
              <a:rPr lang="es-ES" baseline="0" dirty="0" err="1" smtClean="0"/>
              <a:t>patients</a:t>
            </a:r>
            <a:r>
              <a:rPr lang="es-ES" baseline="0" dirty="0" smtClean="0"/>
              <a:t> </a:t>
            </a:r>
            <a:r>
              <a:rPr lang="es-ES" baseline="0" dirty="0" err="1" smtClean="0"/>
              <a:t>without</a:t>
            </a:r>
            <a:r>
              <a:rPr lang="es-ES" baseline="0" dirty="0" smtClean="0"/>
              <a:t> </a:t>
            </a:r>
            <a:r>
              <a:rPr lang="es-ES" baseline="0" dirty="0" err="1" smtClean="0"/>
              <a:t>their</a:t>
            </a:r>
            <a:r>
              <a:rPr lang="es-ES" baseline="0" dirty="0" smtClean="0"/>
              <a:t> </a:t>
            </a:r>
            <a:r>
              <a:rPr lang="es-ES" baseline="0" dirty="0" err="1" smtClean="0"/>
              <a:t>consent</a:t>
            </a:r>
            <a:r>
              <a:rPr lang="es-ES" baseline="0" dirty="0" smtClean="0"/>
              <a:t> to </a:t>
            </a:r>
            <a:r>
              <a:rPr lang="es-ES" baseline="0" dirty="0" err="1" smtClean="0"/>
              <a:t>take</a:t>
            </a:r>
            <a:r>
              <a:rPr lang="es-ES" baseline="0" dirty="0" smtClean="0"/>
              <a:t> non-</a:t>
            </a:r>
            <a:r>
              <a:rPr lang="es-ES" baseline="0" dirty="0" err="1" smtClean="0"/>
              <a:t>approved</a:t>
            </a:r>
            <a:r>
              <a:rPr lang="es-ES" baseline="0" dirty="0" smtClean="0"/>
              <a:t> </a:t>
            </a:r>
            <a:r>
              <a:rPr lang="es-ES" baseline="0" dirty="0" err="1" smtClean="0"/>
              <a:t>drugs</a:t>
            </a:r>
            <a:r>
              <a:rPr lang="es-ES" baseline="0" dirty="0" smtClean="0"/>
              <a:t>, </a:t>
            </a:r>
            <a:r>
              <a:rPr lang="es-ES" baseline="0" dirty="0" err="1" smtClean="0"/>
              <a:t>for</a:t>
            </a:r>
            <a:r>
              <a:rPr lang="es-ES" baseline="0" dirty="0" smtClean="0"/>
              <a:t> </a:t>
            </a:r>
            <a:r>
              <a:rPr lang="es-ES" baseline="0" dirty="0" err="1" smtClean="0"/>
              <a:t>the</a:t>
            </a:r>
            <a:r>
              <a:rPr lang="es-ES" baseline="0" dirty="0" smtClean="0"/>
              <a:t> sake of </a:t>
            </a:r>
            <a:r>
              <a:rPr lang="es-ES" baseline="0" dirty="0" err="1" smtClean="0"/>
              <a:t>their</a:t>
            </a:r>
            <a:r>
              <a:rPr lang="es-ES" baseline="0" dirty="0" smtClean="0"/>
              <a:t> </a:t>
            </a:r>
            <a:r>
              <a:rPr lang="es-ES" baseline="0" dirty="0" err="1" smtClean="0"/>
              <a:t>own</a:t>
            </a:r>
            <a:r>
              <a:rPr lang="es-ES" baseline="0" dirty="0" smtClean="0"/>
              <a:t> </a:t>
            </a:r>
            <a:r>
              <a:rPr lang="es-ES" baseline="0" dirty="0" err="1" smtClean="0"/>
              <a:t>health</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E44ADB33-017F-40E3-BEA2-32BC64E46C18}" type="slidenum">
              <a:rPr lang="es-ES" smtClean="0"/>
              <a:t>55</a:t>
            </a:fld>
            <a:endParaRPr lang="es-ES"/>
          </a:p>
        </p:txBody>
      </p:sp>
    </p:spTree>
    <p:extLst>
      <p:ext uri="{BB962C8B-B14F-4D97-AF65-F5344CB8AC3E}">
        <p14:creationId xmlns:p14="http://schemas.microsoft.com/office/powerpoint/2010/main" val="3146946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I</a:t>
            </a:r>
            <a:r>
              <a:rPr lang="es-ES" baseline="0" dirty="0" smtClean="0"/>
              <a:t> </a:t>
            </a:r>
            <a:r>
              <a:rPr lang="es-ES" baseline="0" dirty="0" err="1" smtClean="0"/>
              <a:t>don’t</a:t>
            </a:r>
            <a:r>
              <a:rPr lang="es-ES" baseline="0" dirty="0" smtClean="0"/>
              <a:t> </a:t>
            </a:r>
            <a:r>
              <a:rPr lang="es-ES" baseline="0" dirty="0" err="1" smtClean="0"/>
              <a:t>know</a:t>
            </a:r>
            <a:r>
              <a:rPr lang="es-ES" baseline="0" dirty="0" smtClean="0"/>
              <a:t> </a:t>
            </a:r>
            <a:r>
              <a:rPr lang="es-ES" baseline="0" dirty="0" err="1" smtClean="0"/>
              <a:t>whether</a:t>
            </a:r>
            <a:r>
              <a:rPr lang="es-ES" baseline="0" dirty="0" smtClean="0"/>
              <a:t> </a:t>
            </a:r>
            <a:r>
              <a:rPr lang="es-ES" baseline="0" dirty="0" err="1" smtClean="0"/>
              <a:t>medicalization</a:t>
            </a:r>
            <a:r>
              <a:rPr lang="es-ES" baseline="0" dirty="0" smtClean="0"/>
              <a:t> </a:t>
            </a:r>
            <a:r>
              <a:rPr lang="es-ES" baseline="0" dirty="0" err="1" smtClean="0"/>
              <a:t>or</a:t>
            </a:r>
            <a:r>
              <a:rPr lang="es-ES" baseline="0" dirty="0" smtClean="0"/>
              <a:t> </a:t>
            </a:r>
            <a:r>
              <a:rPr lang="es-ES" baseline="0" dirty="0" err="1" smtClean="0"/>
              <a:t>pharmaceuticalization</a:t>
            </a:r>
            <a:r>
              <a:rPr lang="es-ES" baseline="0" dirty="0" smtClean="0"/>
              <a:t> are real </a:t>
            </a:r>
            <a:r>
              <a:rPr lang="es-ES" baseline="0" dirty="0" err="1" smtClean="0"/>
              <a:t>threats</a:t>
            </a:r>
            <a:r>
              <a:rPr lang="es-ES" baseline="0" dirty="0" smtClean="0"/>
              <a:t>, </a:t>
            </a:r>
            <a:r>
              <a:rPr lang="es-ES" baseline="0" dirty="0" err="1" smtClean="0"/>
              <a:t>but</a:t>
            </a:r>
            <a:r>
              <a:rPr lang="es-ES" baseline="0" dirty="0" smtClean="0"/>
              <a:t> </a:t>
            </a:r>
            <a:r>
              <a:rPr lang="es-ES" baseline="0" dirty="0" err="1" smtClean="0"/>
              <a:t>it</a:t>
            </a:r>
            <a:r>
              <a:rPr lang="es-ES" baseline="0" dirty="0" smtClean="0"/>
              <a:t> </a:t>
            </a:r>
            <a:r>
              <a:rPr lang="es-ES" baseline="0" dirty="0" err="1" smtClean="0"/>
              <a:t>is</a:t>
            </a:r>
            <a:r>
              <a:rPr lang="es-ES" baseline="0" dirty="0" smtClean="0"/>
              <a:t> a </a:t>
            </a:r>
            <a:r>
              <a:rPr lang="es-ES" baseline="0" dirty="0" err="1" smtClean="0"/>
              <a:t>fact</a:t>
            </a:r>
            <a:r>
              <a:rPr lang="es-ES" baseline="0" dirty="0" smtClean="0"/>
              <a:t> </a:t>
            </a:r>
            <a:r>
              <a:rPr lang="es-ES" baseline="0" dirty="0" err="1" smtClean="0"/>
              <a:t>that</a:t>
            </a:r>
            <a:r>
              <a:rPr lang="es-ES" baseline="0" dirty="0" smtClean="0"/>
              <a:t> </a:t>
            </a:r>
            <a:r>
              <a:rPr lang="es-ES" baseline="0" dirty="0" err="1" smtClean="0"/>
              <a:t>the</a:t>
            </a:r>
            <a:r>
              <a:rPr lang="es-ES" baseline="0" dirty="0" smtClean="0"/>
              <a:t> </a:t>
            </a:r>
            <a:r>
              <a:rPr lang="es-ES" baseline="0" dirty="0" err="1" smtClean="0"/>
              <a:t>power</a:t>
            </a:r>
            <a:r>
              <a:rPr lang="es-ES" baseline="0" dirty="0" smtClean="0"/>
              <a:t> of </a:t>
            </a:r>
            <a:r>
              <a:rPr lang="es-ES" baseline="0" dirty="0" err="1" smtClean="0"/>
              <a:t>advertising</a:t>
            </a:r>
            <a:r>
              <a:rPr lang="es-ES" baseline="0" dirty="0" smtClean="0"/>
              <a:t> in </a:t>
            </a:r>
            <a:r>
              <a:rPr lang="es-ES" baseline="0" dirty="0" err="1" smtClean="0"/>
              <a:t>health</a:t>
            </a:r>
            <a:r>
              <a:rPr lang="es-ES" baseline="0" dirty="0" smtClean="0"/>
              <a:t> </a:t>
            </a:r>
            <a:r>
              <a:rPr lang="es-ES" baseline="0" dirty="0" err="1" smtClean="0"/>
              <a:t>markets</a:t>
            </a:r>
            <a:r>
              <a:rPr lang="es-ES" baseline="0" dirty="0" smtClean="0"/>
              <a:t> </a:t>
            </a:r>
            <a:r>
              <a:rPr lang="es-ES" baseline="0" dirty="0" err="1" smtClean="0"/>
              <a:t>is</a:t>
            </a:r>
            <a:r>
              <a:rPr lang="es-ES" baseline="0" dirty="0" smtClean="0"/>
              <a:t> </a:t>
            </a:r>
            <a:r>
              <a:rPr lang="es-ES" baseline="0" dirty="0" err="1" smtClean="0"/>
              <a:t>big</a:t>
            </a:r>
            <a:r>
              <a:rPr lang="es-ES" baseline="0" dirty="0" smtClean="0"/>
              <a:t>. At </a:t>
            </a:r>
            <a:r>
              <a:rPr lang="es-ES" baseline="0" dirty="0" err="1" smtClean="0"/>
              <a:t>least</a:t>
            </a:r>
            <a:r>
              <a:rPr lang="es-ES" baseline="0" dirty="0" smtClean="0"/>
              <a:t> </a:t>
            </a:r>
            <a:r>
              <a:rPr lang="es-ES" baseline="0" dirty="0" err="1" smtClean="0"/>
              <a:t>from</a:t>
            </a:r>
            <a:r>
              <a:rPr lang="es-ES" baseline="0" dirty="0" smtClean="0"/>
              <a:t> </a:t>
            </a:r>
            <a:r>
              <a:rPr lang="es-ES" baseline="0" dirty="0" err="1" smtClean="0"/>
              <a:t>the</a:t>
            </a:r>
            <a:r>
              <a:rPr lang="es-ES" baseline="0" dirty="0" smtClean="0"/>
              <a:t> 1980s </a:t>
            </a:r>
            <a:r>
              <a:rPr lang="es-ES" baseline="0" dirty="0" err="1" smtClean="0"/>
              <a:t>we</a:t>
            </a:r>
            <a:r>
              <a:rPr lang="es-ES" baseline="0" dirty="0" smtClean="0"/>
              <a:t> </a:t>
            </a:r>
            <a:r>
              <a:rPr lang="es-ES" baseline="0" dirty="0" err="1" smtClean="0"/>
              <a:t>know</a:t>
            </a:r>
            <a:r>
              <a:rPr lang="es-ES" baseline="0" dirty="0" smtClean="0"/>
              <a:t> </a:t>
            </a:r>
            <a:r>
              <a:rPr lang="es-ES" baseline="0" dirty="0" err="1" smtClean="0"/>
              <a:t>for</a:t>
            </a:r>
            <a:r>
              <a:rPr lang="es-ES" baseline="0" dirty="0" smtClean="0"/>
              <a:t> </a:t>
            </a:r>
            <a:r>
              <a:rPr lang="es-ES" baseline="0" dirty="0" err="1" smtClean="0"/>
              <a:t>certain</a:t>
            </a:r>
            <a:r>
              <a:rPr lang="es-ES" baseline="0" dirty="0" smtClean="0"/>
              <a:t> </a:t>
            </a:r>
            <a:r>
              <a:rPr lang="es-ES" baseline="0" dirty="0" err="1" smtClean="0"/>
              <a:t>that</a:t>
            </a:r>
            <a:r>
              <a:rPr lang="es-ES" baseline="0" dirty="0" smtClean="0"/>
              <a:t> </a:t>
            </a:r>
            <a:r>
              <a:rPr lang="es-ES" baseline="0" dirty="0" err="1" smtClean="0"/>
              <a:t>advertising</a:t>
            </a:r>
            <a:r>
              <a:rPr lang="es-ES" baseline="0" dirty="0" smtClean="0"/>
              <a:t> </a:t>
            </a:r>
            <a:r>
              <a:rPr lang="es-ES" baseline="0" dirty="0" err="1" smtClean="0"/>
              <a:t>executives</a:t>
            </a:r>
            <a:r>
              <a:rPr lang="es-ES" baseline="0" dirty="0" smtClean="0"/>
              <a:t> </a:t>
            </a:r>
            <a:r>
              <a:rPr lang="es-ES" baseline="0" dirty="0" err="1" smtClean="0"/>
              <a:t>intervene</a:t>
            </a:r>
            <a:r>
              <a:rPr lang="es-ES" baseline="0" dirty="0" smtClean="0"/>
              <a:t> in </a:t>
            </a:r>
            <a:r>
              <a:rPr lang="es-ES" baseline="0" dirty="0" err="1" smtClean="0"/>
              <a:t>the</a:t>
            </a:r>
            <a:r>
              <a:rPr lang="es-ES" baseline="0" dirty="0" smtClean="0"/>
              <a:t> </a:t>
            </a:r>
            <a:r>
              <a:rPr lang="es-ES" baseline="0" dirty="0" err="1" smtClean="0"/>
              <a:t>drug</a:t>
            </a:r>
            <a:r>
              <a:rPr lang="es-ES" baseline="0" dirty="0" smtClean="0"/>
              <a:t> </a:t>
            </a:r>
            <a:r>
              <a:rPr lang="es-ES" baseline="0" dirty="0" err="1" smtClean="0"/>
              <a:t>development</a:t>
            </a:r>
            <a:r>
              <a:rPr lang="es-ES" baseline="0" dirty="0" smtClean="0"/>
              <a:t> </a:t>
            </a:r>
            <a:r>
              <a:rPr lang="es-ES" baseline="0" dirty="0" err="1" smtClean="0"/>
              <a:t>process</a:t>
            </a:r>
            <a:r>
              <a:rPr lang="es-ES" baseline="0" dirty="0" smtClean="0"/>
              <a:t> </a:t>
            </a:r>
            <a:r>
              <a:rPr lang="es-ES" baseline="0" dirty="0" err="1" smtClean="0"/>
              <a:t>right</a:t>
            </a:r>
            <a:r>
              <a:rPr lang="es-ES" baseline="0" dirty="0" smtClean="0"/>
              <a:t> </a:t>
            </a:r>
            <a:r>
              <a:rPr lang="es-ES" baseline="0" dirty="0" err="1" smtClean="0"/>
              <a:t>from</a:t>
            </a:r>
            <a:r>
              <a:rPr lang="es-ES" baseline="0" dirty="0" smtClean="0"/>
              <a:t> </a:t>
            </a:r>
            <a:r>
              <a:rPr lang="es-ES" baseline="0" dirty="0" err="1" smtClean="0"/>
              <a:t>the</a:t>
            </a:r>
            <a:r>
              <a:rPr lang="es-ES" baseline="0" dirty="0" smtClean="0"/>
              <a:t> </a:t>
            </a:r>
            <a:r>
              <a:rPr lang="es-ES" baseline="0" dirty="0" err="1" smtClean="0"/>
              <a:t>beginning</a:t>
            </a:r>
            <a:r>
              <a:rPr lang="es-ES" baseline="0" dirty="0" smtClean="0"/>
              <a:t>, </a:t>
            </a:r>
            <a:r>
              <a:rPr lang="es-ES" baseline="0" dirty="0" err="1" smtClean="0"/>
              <a:t>deciding</a:t>
            </a:r>
            <a:r>
              <a:rPr lang="es-ES" baseline="0" dirty="0" smtClean="0"/>
              <a:t> </a:t>
            </a:r>
            <a:r>
              <a:rPr lang="es-ES" baseline="0" dirty="0" err="1" smtClean="0"/>
              <a:t>which</a:t>
            </a:r>
            <a:r>
              <a:rPr lang="es-ES" baseline="0" dirty="0" smtClean="0"/>
              <a:t> </a:t>
            </a:r>
            <a:r>
              <a:rPr lang="es-ES" baseline="0" dirty="0" err="1" smtClean="0"/>
              <a:t>conditions</a:t>
            </a:r>
            <a:r>
              <a:rPr lang="es-ES" baseline="0" dirty="0" smtClean="0"/>
              <a:t> are more </a:t>
            </a:r>
            <a:r>
              <a:rPr lang="es-ES" baseline="0" dirty="0" err="1" smtClean="0"/>
              <a:t>promising</a:t>
            </a:r>
            <a:r>
              <a:rPr lang="es-ES" baseline="0" dirty="0" smtClean="0"/>
              <a:t> and </a:t>
            </a:r>
            <a:r>
              <a:rPr lang="es-ES" baseline="0" dirty="0" err="1" smtClean="0"/>
              <a:t>how</a:t>
            </a:r>
            <a:r>
              <a:rPr lang="es-ES" baseline="0" dirty="0" smtClean="0"/>
              <a:t> </a:t>
            </a:r>
            <a:r>
              <a:rPr lang="es-ES" baseline="0" dirty="0" err="1" smtClean="0"/>
              <a:t>many</a:t>
            </a:r>
            <a:r>
              <a:rPr lang="es-ES" baseline="0" dirty="0" smtClean="0"/>
              <a:t> </a:t>
            </a:r>
            <a:r>
              <a:rPr lang="es-ES" baseline="0" dirty="0" err="1" smtClean="0"/>
              <a:t>resources</a:t>
            </a:r>
            <a:r>
              <a:rPr lang="es-ES" baseline="0" dirty="0" smtClean="0"/>
              <a:t> </a:t>
            </a:r>
            <a:r>
              <a:rPr lang="es-ES" baseline="0" dirty="0" err="1" smtClean="0"/>
              <a:t>should</a:t>
            </a:r>
            <a:r>
              <a:rPr lang="es-ES" baseline="0" dirty="0" smtClean="0"/>
              <a:t> be </a:t>
            </a:r>
            <a:r>
              <a:rPr lang="es-ES" baseline="0" dirty="0" err="1" smtClean="0"/>
              <a:t>allocated</a:t>
            </a:r>
            <a:r>
              <a:rPr lang="es-ES" baseline="0" dirty="0" smtClean="0"/>
              <a:t> to </a:t>
            </a:r>
            <a:r>
              <a:rPr lang="es-ES" baseline="0" dirty="0" err="1" smtClean="0"/>
              <a:t>investigate</a:t>
            </a:r>
            <a:r>
              <a:rPr lang="es-ES" baseline="0" dirty="0" smtClean="0"/>
              <a:t> </a:t>
            </a:r>
            <a:r>
              <a:rPr lang="es-ES" baseline="0" dirty="0" err="1" smtClean="0"/>
              <a:t>therapies</a:t>
            </a:r>
            <a:r>
              <a:rPr lang="es-ES" baseline="0" dirty="0" smtClean="0"/>
              <a:t>, and so </a:t>
            </a:r>
            <a:r>
              <a:rPr lang="es-ES" baseline="0" dirty="0" err="1" smtClean="0"/>
              <a:t>on</a:t>
            </a:r>
            <a:r>
              <a:rPr lang="es-ES" baseline="0" dirty="0" smtClean="0"/>
              <a:t> and so </a:t>
            </a:r>
            <a:r>
              <a:rPr lang="es-ES" baseline="0" dirty="0" err="1" smtClean="0"/>
              <a:t>forth</a:t>
            </a:r>
            <a:r>
              <a:rPr lang="es-ES" baseline="0" dirty="0" smtClean="0"/>
              <a:t>. </a:t>
            </a:r>
            <a:r>
              <a:rPr lang="es-ES" baseline="0" dirty="0" err="1" smtClean="0"/>
              <a:t>It</a:t>
            </a:r>
            <a:r>
              <a:rPr lang="es-ES" baseline="0" dirty="0" smtClean="0"/>
              <a:t> </a:t>
            </a:r>
            <a:r>
              <a:rPr lang="es-ES" baseline="0" dirty="0" err="1" smtClean="0"/>
              <a:t>is</a:t>
            </a:r>
            <a:r>
              <a:rPr lang="es-ES" baseline="0" dirty="0" smtClean="0"/>
              <a:t> more open to </a:t>
            </a:r>
            <a:r>
              <a:rPr lang="es-ES" baseline="0" dirty="0" err="1" smtClean="0"/>
              <a:t>discussion</a:t>
            </a:r>
            <a:r>
              <a:rPr lang="es-ES" baseline="0" dirty="0" smtClean="0"/>
              <a:t> </a:t>
            </a:r>
            <a:r>
              <a:rPr lang="es-ES" baseline="0" dirty="0" err="1" smtClean="0"/>
              <a:t>whether</a:t>
            </a:r>
            <a:r>
              <a:rPr lang="es-ES" baseline="0" dirty="0" smtClean="0"/>
              <a:t> </a:t>
            </a:r>
            <a:r>
              <a:rPr lang="es-ES" baseline="0" dirty="0" err="1" smtClean="0"/>
              <a:t>the</a:t>
            </a:r>
            <a:r>
              <a:rPr lang="es-ES" baseline="0" dirty="0" smtClean="0"/>
              <a:t> marketing </a:t>
            </a:r>
            <a:r>
              <a:rPr lang="es-ES" baseline="0" dirty="0" err="1" smtClean="0"/>
              <a:t>power</a:t>
            </a:r>
            <a:r>
              <a:rPr lang="es-ES" baseline="0" dirty="0" smtClean="0"/>
              <a:t> of </a:t>
            </a:r>
            <a:r>
              <a:rPr lang="es-ES" baseline="0" dirty="0" err="1" smtClean="0"/>
              <a:t>the</a:t>
            </a:r>
            <a:r>
              <a:rPr lang="es-ES" baseline="0" dirty="0" smtClean="0"/>
              <a:t> Big </a:t>
            </a:r>
            <a:r>
              <a:rPr lang="es-ES" baseline="0" dirty="0" err="1" smtClean="0"/>
              <a:t>Pharma</a:t>
            </a:r>
            <a:r>
              <a:rPr lang="es-ES" baseline="0" dirty="0" smtClean="0"/>
              <a:t> </a:t>
            </a:r>
            <a:r>
              <a:rPr lang="es-ES" baseline="0" dirty="0" err="1" smtClean="0"/>
              <a:t>is</a:t>
            </a:r>
            <a:r>
              <a:rPr lang="es-ES" baseline="0" dirty="0" smtClean="0"/>
              <a:t> as </a:t>
            </a:r>
            <a:r>
              <a:rPr lang="es-ES" baseline="0" dirty="0" err="1" smtClean="0"/>
              <a:t>big</a:t>
            </a:r>
            <a:r>
              <a:rPr lang="es-ES" baseline="0" dirty="0" smtClean="0"/>
              <a:t> as to </a:t>
            </a:r>
            <a:r>
              <a:rPr lang="es-ES" baseline="0" dirty="0" err="1" smtClean="0"/>
              <a:t>transform</a:t>
            </a:r>
            <a:r>
              <a:rPr lang="es-ES" baseline="0" dirty="0" smtClean="0"/>
              <a:t> </a:t>
            </a:r>
            <a:r>
              <a:rPr lang="es-ES" baseline="0" dirty="0" err="1" smtClean="0"/>
              <a:t>fuzzy</a:t>
            </a:r>
            <a:r>
              <a:rPr lang="es-ES" baseline="0" dirty="0" smtClean="0"/>
              <a:t> </a:t>
            </a:r>
            <a:r>
              <a:rPr lang="es-ES" baseline="0" dirty="0" err="1" smtClean="0"/>
              <a:t>collections</a:t>
            </a:r>
            <a:r>
              <a:rPr lang="es-ES" baseline="0" dirty="0" smtClean="0"/>
              <a:t> of </a:t>
            </a:r>
            <a:r>
              <a:rPr lang="es-ES" baseline="0" dirty="0" err="1" smtClean="0"/>
              <a:t>symptoms</a:t>
            </a:r>
            <a:r>
              <a:rPr lang="es-ES" baseline="0" dirty="0" smtClean="0"/>
              <a:t> </a:t>
            </a:r>
            <a:r>
              <a:rPr lang="es-ES" baseline="0" dirty="0" err="1" smtClean="0"/>
              <a:t>into</a:t>
            </a:r>
            <a:r>
              <a:rPr lang="es-ES" baseline="0" dirty="0" smtClean="0"/>
              <a:t> </a:t>
            </a:r>
            <a:r>
              <a:rPr lang="es-ES" baseline="0" dirty="0" err="1" smtClean="0"/>
              <a:t>treatable</a:t>
            </a:r>
            <a:r>
              <a:rPr lang="es-ES" baseline="0" dirty="0" smtClean="0"/>
              <a:t> </a:t>
            </a:r>
            <a:r>
              <a:rPr lang="es-ES" baseline="0" dirty="0" err="1" smtClean="0"/>
              <a:t>diseases</a:t>
            </a:r>
            <a:r>
              <a:rPr lang="es-ES" baseline="0" dirty="0" smtClean="0"/>
              <a:t>. I </a:t>
            </a:r>
            <a:r>
              <a:rPr lang="es-ES" baseline="0" dirty="0" err="1" smtClean="0"/>
              <a:t>will</a:t>
            </a:r>
            <a:r>
              <a:rPr lang="es-ES" baseline="0" dirty="0" smtClean="0"/>
              <a:t> </a:t>
            </a:r>
            <a:r>
              <a:rPr lang="es-ES" baseline="0" dirty="0" err="1" smtClean="0"/>
              <a:t>remain</a:t>
            </a:r>
            <a:r>
              <a:rPr lang="es-ES" baseline="0" dirty="0" smtClean="0"/>
              <a:t> </a:t>
            </a:r>
            <a:r>
              <a:rPr lang="es-ES" baseline="0" dirty="0" err="1" smtClean="0"/>
              <a:t>agnostic</a:t>
            </a:r>
            <a:r>
              <a:rPr lang="es-ES" baseline="0" dirty="0" smtClean="0"/>
              <a:t> </a:t>
            </a:r>
            <a:r>
              <a:rPr lang="es-ES" baseline="0" dirty="0" err="1" smtClean="0"/>
              <a:t>regarding</a:t>
            </a:r>
            <a:r>
              <a:rPr lang="es-ES" baseline="0" dirty="0" smtClean="0"/>
              <a:t> </a:t>
            </a:r>
            <a:r>
              <a:rPr lang="es-ES" baseline="0" dirty="0" err="1" smtClean="0"/>
              <a:t>this</a:t>
            </a:r>
            <a:r>
              <a:rPr lang="es-ES" baseline="0" dirty="0" smtClean="0"/>
              <a:t> </a:t>
            </a:r>
            <a:r>
              <a:rPr lang="es-ES" baseline="0" dirty="0" err="1" smtClean="0"/>
              <a:t>sort</a:t>
            </a:r>
            <a:r>
              <a:rPr lang="es-ES" baseline="0" dirty="0" smtClean="0"/>
              <a:t> of </a:t>
            </a:r>
            <a:r>
              <a:rPr lang="es-ES" baseline="0" dirty="0" err="1" smtClean="0"/>
              <a:t>disease</a:t>
            </a:r>
            <a:r>
              <a:rPr lang="es-ES" baseline="0" dirty="0" smtClean="0"/>
              <a:t> </a:t>
            </a:r>
            <a:r>
              <a:rPr lang="es-ES" baseline="0" dirty="0" err="1" smtClean="0"/>
              <a:t>mongering</a:t>
            </a:r>
            <a:endParaRPr lang="es-ES" dirty="0"/>
          </a:p>
        </p:txBody>
      </p:sp>
      <p:sp>
        <p:nvSpPr>
          <p:cNvPr id="4" name="3 Marcador de número de diapositiva"/>
          <p:cNvSpPr>
            <a:spLocks noGrp="1"/>
          </p:cNvSpPr>
          <p:nvPr>
            <p:ph type="sldNum" sz="quarter" idx="10"/>
          </p:nvPr>
        </p:nvSpPr>
        <p:spPr/>
        <p:txBody>
          <a:bodyPr/>
          <a:lstStyle/>
          <a:p>
            <a:fld id="{FDBB7EB7-01E3-4824-B6F8-FF985A690902}" type="slidenum">
              <a:rPr lang="es-ES" smtClean="0"/>
              <a:t>9</a:t>
            </a:fld>
            <a:endParaRPr lang="es-ES"/>
          </a:p>
        </p:txBody>
      </p:sp>
    </p:spTree>
    <p:extLst>
      <p:ext uri="{BB962C8B-B14F-4D97-AF65-F5344CB8AC3E}">
        <p14:creationId xmlns:p14="http://schemas.microsoft.com/office/powerpoint/2010/main" val="6049544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As</a:t>
            </a:r>
            <a:r>
              <a:rPr lang="es-ES" baseline="0" dirty="0" smtClean="0"/>
              <a:t> of </a:t>
            </a:r>
            <a:r>
              <a:rPr lang="es-ES" baseline="0" dirty="0" err="1" smtClean="0"/>
              <a:t>today</a:t>
            </a:r>
            <a:r>
              <a:rPr lang="es-ES" baseline="0" dirty="0" smtClean="0"/>
              <a:t>, </a:t>
            </a:r>
            <a:r>
              <a:rPr lang="es-ES" baseline="0" dirty="0" err="1" smtClean="0"/>
              <a:t>the</a:t>
            </a:r>
            <a:r>
              <a:rPr lang="es-ES" baseline="0" dirty="0" smtClean="0"/>
              <a:t> FDA and </a:t>
            </a:r>
            <a:r>
              <a:rPr lang="es-ES" baseline="0" dirty="0" err="1" smtClean="0"/>
              <a:t>the</a:t>
            </a:r>
            <a:r>
              <a:rPr lang="es-ES" baseline="0" dirty="0" smtClean="0"/>
              <a:t> EMA are </a:t>
            </a:r>
            <a:r>
              <a:rPr lang="es-ES" baseline="0" dirty="0" err="1" smtClean="0"/>
              <a:t>endorsing</a:t>
            </a:r>
            <a:r>
              <a:rPr lang="es-ES" baseline="0" dirty="0" smtClean="0"/>
              <a:t> a </a:t>
            </a:r>
            <a:r>
              <a:rPr lang="es-ES" baseline="0" dirty="0" err="1" smtClean="0"/>
              <a:t>Hard</a:t>
            </a:r>
            <a:r>
              <a:rPr lang="es-ES" baseline="0" dirty="0" smtClean="0"/>
              <a:t> </a:t>
            </a:r>
            <a:r>
              <a:rPr lang="es-ES" baseline="0" dirty="0" err="1" smtClean="0"/>
              <a:t>form</a:t>
            </a:r>
            <a:r>
              <a:rPr lang="es-ES" baseline="0" dirty="0" smtClean="0"/>
              <a:t> of </a:t>
            </a:r>
            <a:r>
              <a:rPr lang="es-ES" baseline="0" dirty="0" err="1" smtClean="0"/>
              <a:t>pharmaceutical</a:t>
            </a:r>
            <a:r>
              <a:rPr lang="es-ES" baseline="0" dirty="0" smtClean="0"/>
              <a:t> </a:t>
            </a:r>
            <a:r>
              <a:rPr lang="es-ES" baseline="0" dirty="0" err="1" smtClean="0"/>
              <a:t>parternalism</a:t>
            </a:r>
            <a:r>
              <a:rPr lang="es-ES" baseline="0" dirty="0" smtClean="0"/>
              <a:t>: </a:t>
            </a:r>
            <a:r>
              <a:rPr lang="es-ES" baseline="0" dirty="0" err="1" smtClean="0"/>
              <a:t>basically</a:t>
            </a:r>
            <a:r>
              <a:rPr lang="es-ES" baseline="0" dirty="0" smtClean="0"/>
              <a:t>, </a:t>
            </a:r>
            <a:r>
              <a:rPr lang="es-ES" baseline="0" dirty="0" err="1" smtClean="0"/>
              <a:t>they</a:t>
            </a:r>
            <a:r>
              <a:rPr lang="es-ES" baseline="0" dirty="0" smtClean="0"/>
              <a:t> are </a:t>
            </a:r>
            <a:r>
              <a:rPr lang="es-ES" baseline="0" dirty="0" err="1" smtClean="0"/>
              <a:t>preventing</a:t>
            </a:r>
            <a:r>
              <a:rPr lang="es-ES" baseline="0" dirty="0" smtClean="0"/>
              <a:t> </a:t>
            </a:r>
            <a:r>
              <a:rPr lang="es-ES" baseline="0" dirty="0" err="1" smtClean="0"/>
              <a:t>patients</a:t>
            </a:r>
            <a:r>
              <a:rPr lang="es-ES" baseline="0" dirty="0" smtClean="0"/>
              <a:t> </a:t>
            </a:r>
            <a:r>
              <a:rPr lang="es-ES" baseline="0" dirty="0" err="1" smtClean="0"/>
              <a:t>without</a:t>
            </a:r>
            <a:r>
              <a:rPr lang="es-ES" baseline="0" dirty="0" smtClean="0"/>
              <a:t> </a:t>
            </a:r>
            <a:r>
              <a:rPr lang="es-ES" baseline="0" dirty="0" err="1" smtClean="0"/>
              <a:t>their</a:t>
            </a:r>
            <a:r>
              <a:rPr lang="es-ES" baseline="0" dirty="0" smtClean="0"/>
              <a:t> </a:t>
            </a:r>
            <a:r>
              <a:rPr lang="es-ES" baseline="0" dirty="0" err="1" smtClean="0"/>
              <a:t>consent</a:t>
            </a:r>
            <a:r>
              <a:rPr lang="es-ES" baseline="0" dirty="0" smtClean="0"/>
              <a:t> to </a:t>
            </a:r>
            <a:r>
              <a:rPr lang="es-ES" baseline="0" dirty="0" err="1" smtClean="0"/>
              <a:t>take</a:t>
            </a:r>
            <a:r>
              <a:rPr lang="es-ES" baseline="0" dirty="0" smtClean="0"/>
              <a:t> non-</a:t>
            </a:r>
            <a:r>
              <a:rPr lang="es-ES" baseline="0" dirty="0" err="1" smtClean="0"/>
              <a:t>approved</a:t>
            </a:r>
            <a:r>
              <a:rPr lang="es-ES" baseline="0" dirty="0" smtClean="0"/>
              <a:t> </a:t>
            </a:r>
            <a:r>
              <a:rPr lang="es-ES" baseline="0" dirty="0" err="1" smtClean="0"/>
              <a:t>drugs</a:t>
            </a:r>
            <a:r>
              <a:rPr lang="es-ES" baseline="0" dirty="0" smtClean="0"/>
              <a:t>, </a:t>
            </a:r>
            <a:r>
              <a:rPr lang="es-ES" baseline="0" dirty="0" err="1" smtClean="0"/>
              <a:t>for</a:t>
            </a:r>
            <a:r>
              <a:rPr lang="es-ES" baseline="0" dirty="0" smtClean="0"/>
              <a:t> </a:t>
            </a:r>
            <a:r>
              <a:rPr lang="es-ES" baseline="0" dirty="0" err="1" smtClean="0"/>
              <a:t>the</a:t>
            </a:r>
            <a:r>
              <a:rPr lang="es-ES" baseline="0" dirty="0" smtClean="0"/>
              <a:t> sake of </a:t>
            </a:r>
            <a:r>
              <a:rPr lang="es-ES" baseline="0" dirty="0" err="1" smtClean="0"/>
              <a:t>their</a:t>
            </a:r>
            <a:r>
              <a:rPr lang="es-ES" baseline="0" dirty="0" smtClean="0"/>
              <a:t> </a:t>
            </a:r>
            <a:r>
              <a:rPr lang="es-ES" baseline="0" dirty="0" err="1" smtClean="0"/>
              <a:t>own</a:t>
            </a:r>
            <a:r>
              <a:rPr lang="es-ES" baseline="0" dirty="0" smtClean="0"/>
              <a:t> </a:t>
            </a:r>
            <a:r>
              <a:rPr lang="es-ES" baseline="0" dirty="0" err="1" smtClean="0"/>
              <a:t>health</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E44ADB33-017F-40E3-BEA2-32BC64E46C18}" type="slidenum">
              <a:rPr lang="es-ES" smtClean="0"/>
              <a:t>56</a:t>
            </a:fld>
            <a:endParaRPr lang="es-ES"/>
          </a:p>
        </p:txBody>
      </p:sp>
    </p:spTree>
    <p:extLst>
      <p:ext uri="{BB962C8B-B14F-4D97-AF65-F5344CB8AC3E}">
        <p14:creationId xmlns:p14="http://schemas.microsoft.com/office/powerpoint/2010/main" val="31469469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How</a:t>
            </a:r>
            <a:r>
              <a:rPr lang="es-ES" dirty="0" smtClean="0"/>
              <a:t> </a:t>
            </a:r>
            <a:r>
              <a:rPr lang="es-ES" dirty="0" err="1" smtClean="0"/>
              <a:t>big</a:t>
            </a:r>
            <a:r>
              <a:rPr lang="es-ES" dirty="0" smtClean="0"/>
              <a:t> </a:t>
            </a:r>
            <a:r>
              <a:rPr lang="es-ES" dirty="0" err="1" smtClean="0"/>
              <a:t>is</a:t>
            </a:r>
            <a:r>
              <a:rPr lang="es-ES" dirty="0" smtClean="0"/>
              <a:t> </a:t>
            </a:r>
            <a:r>
              <a:rPr lang="es-ES" dirty="0" err="1" smtClean="0"/>
              <a:t>it</a:t>
            </a:r>
            <a:r>
              <a:rPr lang="es-ES" dirty="0" smtClean="0"/>
              <a:t>? </a:t>
            </a:r>
            <a:r>
              <a:rPr lang="es-ES" dirty="0" err="1" smtClean="0"/>
              <a:t>Well</a:t>
            </a:r>
            <a:r>
              <a:rPr lang="es-ES" dirty="0" smtClean="0"/>
              <a:t>, </a:t>
            </a:r>
            <a:r>
              <a:rPr lang="es-ES" dirty="0" err="1" smtClean="0"/>
              <a:t>we</a:t>
            </a:r>
            <a:r>
              <a:rPr lang="es-ES" dirty="0" smtClean="0"/>
              <a:t> can </a:t>
            </a:r>
            <a:r>
              <a:rPr lang="es-ES" dirty="0" err="1" smtClean="0"/>
              <a:t>judge</a:t>
            </a:r>
            <a:r>
              <a:rPr lang="es-ES" baseline="0" dirty="0" smtClean="0"/>
              <a:t> </a:t>
            </a:r>
            <a:r>
              <a:rPr lang="es-ES" baseline="0" dirty="0" err="1" smtClean="0"/>
              <a:t>it</a:t>
            </a:r>
            <a:r>
              <a:rPr lang="es-ES" baseline="0" dirty="0" smtClean="0"/>
              <a:t> </a:t>
            </a:r>
            <a:r>
              <a:rPr lang="es-ES" baseline="0" dirty="0" err="1" smtClean="0"/>
              <a:t>by</a:t>
            </a:r>
            <a:r>
              <a:rPr lang="es-ES" baseline="0" dirty="0" smtClean="0"/>
              <a:t> </a:t>
            </a:r>
            <a:r>
              <a:rPr lang="es-ES" baseline="0" dirty="0" err="1" smtClean="0"/>
              <a:t>the</a:t>
            </a:r>
            <a:r>
              <a:rPr lang="es-ES" baseline="0" dirty="0" smtClean="0"/>
              <a:t> </a:t>
            </a:r>
            <a:r>
              <a:rPr lang="es-ES" baseline="0" dirty="0" err="1" smtClean="0"/>
              <a:t>number</a:t>
            </a:r>
            <a:r>
              <a:rPr lang="es-ES" baseline="0" dirty="0" smtClean="0"/>
              <a:t> of </a:t>
            </a:r>
            <a:r>
              <a:rPr lang="es-ES" baseline="0" dirty="0" err="1" smtClean="0"/>
              <a:t>side</a:t>
            </a:r>
            <a:r>
              <a:rPr lang="es-ES" baseline="0" dirty="0" smtClean="0"/>
              <a:t> </a:t>
            </a:r>
            <a:r>
              <a:rPr lang="es-ES" baseline="0" dirty="0" err="1" smtClean="0"/>
              <a:t>effects</a:t>
            </a:r>
            <a:r>
              <a:rPr lang="es-ES" baseline="0" dirty="0" smtClean="0"/>
              <a:t> </a:t>
            </a:r>
            <a:r>
              <a:rPr lang="es-ES" baseline="0" dirty="0" err="1" smtClean="0"/>
              <a:t>that</a:t>
            </a:r>
            <a:r>
              <a:rPr lang="es-ES" baseline="0" dirty="0" smtClean="0"/>
              <a:t> </a:t>
            </a:r>
            <a:r>
              <a:rPr lang="es-ES" baseline="0" dirty="0" err="1" smtClean="0"/>
              <a:t>weren’t</a:t>
            </a:r>
            <a:r>
              <a:rPr lang="es-ES" baseline="0" dirty="0" smtClean="0"/>
              <a:t> </a:t>
            </a:r>
            <a:r>
              <a:rPr lang="es-ES" baseline="0" dirty="0" err="1" smtClean="0"/>
              <a:t>detected</a:t>
            </a:r>
            <a:r>
              <a:rPr lang="es-ES" baseline="0" dirty="0" smtClean="0"/>
              <a:t> in </a:t>
            </a:r>
            <a:r>
              <a:rPr lang="es-ES" baseline="0" dirty="0" err="1" smtClean="0"/>
              <a:t>the</a:t>
            </a:r>
            <a:r>
              <a:rPr lang="es-ES" baseline="0" dirty="0" smtClean="0"/>
              <a:t> trial, and in </a:t>
            </a:r>
            <a:r>
              <a:rPr lang="es-ES" baseline="0" dirty="0" err="1" smtClean="0"/>
              <a:t>the</a:t>
            </a:r>
            <a:r>
              <a:rPr lang="es-ES" baseline="0" dirty="0" smtClean="0"/>
              <a:t> </a:t>
            </a:r>
            <a:r>
              <a:rPr lang="es-ES" baseline="0" dirty="0" err="1" smtClean="0"/>
              <a:t>period</a:t>
            </a:r>
            <a:r>
              <a:rPr lang="es-ES" baseline="0" dirty="0" smtClean="0"/>
              <a:t> </a:t>
            </a:r>
            <a:r>
              <a:rPr lang="es-ES" baseline="0" dirty="0" err="1" smtClean="0"/>
              <a:t>between</a:t>
            </a:r>
            <a:r>
              <a:rPr lang="es-ES" baseline="0" dirty="0" smtClean="0"/>
              <a:t> 1970 and 2006,  </a:t>
            </a:r>
            <a:r>
              <a:rPr lang="es-ES" baseline="0" dirty="0" err="1" smtClean="0"/>
              <a:t>there</a:t>
            </a:r>
            <a:r>
              <a:rPr lang="es-ES" baseline="0" dirty="0" smtClean="0"/>
              <a:t> </a:t>
            </a:r>
            <a:r>
              <a:rPr lang="es-ES" baseline="0" dirty="0" err="1" smtClean="0"/>
              <a:t>were</a:t>
            </a:r>
            <a:r>
              <a:rPr lang="es-ES" baseline="0" dirty="0" smtClean="0"/>
              <a:t> </a:t>
            </a:r>
            <a:r>
              <a:rPr lang="es-ES" baseline="0" dirty="0" err="1" smtClean="0"/>
              <a:t>minor</a:t>
            </a:r>
            <a:r>
              <a:rPr lang="es-ES" baseline="0" dirty="0" smtClean="0"/>
              <a:t> </a:t>
            </a:r>
            <a:r>
              <a:rPr lang="es-ES" baseline="0" dirty="0" err="1" smtClean="0"/>
              <a:t>revisions</a:t>
            </a:r>
            <a:r>
              <a:rPr lang="es-ES" baseline="0" dirty="0" smtClean="0"/>
              <a:t> in </a:t>
            </a:r>
            <a:r>
              <a:rPr lang="es-ES" baseline="0" dirty="0" err="1" smtClean="0"/>
              <a:t>almost</a:t>
            </a:r>
            <a:r>
              <a:rPr lang="es-ES" baseline="0" dirty="0" smtClean="0"/>
              <a:t> 3 </a:t>
            </a:r>
            <a:r>
              <a:rPr lang="es-ES" baseline="0" dirty="0" err="1" smtClean="0"/>
              <a:t>out</a:t>
            </a:r>
            <a:r>
              <a:rPr lang="es-ES" baseline="0" dirty="0" smtClean="0"/>
              <a:t> of </a:t>
            </a:r>
            <a:r>
              <a:rPr lang="es-ES" baseline="0" dirty="0" err="1" smtClean="0"/>
              <a:t>four</a:t>
            </a:r>
            <a:r>
              <a:rPr lang="es-ES" baseline="0" dirty="0" smtClean="0"/>
              <a:t> </a:t>
            </a:r>
            <a:r>
              <a:rPr lang="es-ES" baseline="0" dirty="0" err="1" smtClean="0"/>
              <a:t>drugs</a:t>
            </a:r>
            <a:r>
              <a:rPr lang="es-ES" baseline="0" dirty="0" smtClean="0"/>
              <a:t> </a:t>
            </a:r>
            <a:r>
              <a:rPr lang="es-ES" baseline="0" dirty="0" err="1" smtClean="0"/>
              <a:t>approved</a:t>
            </a:r>
            <a:r>
              <a:rPr lang="es-ES" baseline="0" dirty="0" smtClean="0"/>
              <a:t> </a:t>
            </a:r>
            <a:r>
              <a:rPr lang="es-ES" baseline="0" dirty="0" err="1" smtClean="0"/>
              <a:t>by</a:t>
            </a:r>
            <a:r>
              <a:rPr lang="es-ES" baseline="0" dirty="0" smtClean="0"/>
              <a:t> </a:t>
            </a:r>
            <a:r>
              <a:rPr lang="es-ES" baseline="0" dirty="0" err="1" smtClean="0"/>
              <a:t>the</a:t>
            </a:r>
            <a:r>
              <a:rPr lang="es-ES" baseline="0" dirty="0" smtClean="0"/>
              <a:t> American </a:t>
            </a:r>
            <a:r>
              <a:rPr lang="es-ES" baseline="0" dirty="0" err="1" smtClean="0"/>
              <a:t>pharmaceutical</a:t>
            </a:r>
            <a:r>
              <a:rPr lang="es-ES" baseline="0" dirty="0" smtClean="0"/>
              <a:t> </a:t>
            </a:r>
            <a:r>
              <a:rPr lang="es-ES" baseline="0" dirty="0" err="1" smtClean="0"/>
              <a:t>agency</a:t>
            </a:r>
            <a:r>
              <a:rPr lang="es-ES" baseline="0" dirty="0" smtClean="0"/>
              <a:t>, </a:t>
            </a:r>
            <a:r>
              <a:rPr lang="es-ES" baseline="0" dirty="0" err="1" smtClean="0"/>
              <a:t>the</a:t>
            </a:r>
            <a:r>
              <a:rPr lang="es-ES" baseline="0" dirty="0" smtClean="0"/>
              <a:t> FDA. </a:t>
            </a:r>
            <a:r>
              <a:rPr lang="es-ES" baseline="0" dirty="0" err="1" smtClean="0"/>
              <a:t>That’s</a:t>
            </a:r>
            <a:r>
              <a:rPr lang="es-ES" baseline="0" dirty="0" smtClean="0"/>
              <a:t> a </a:t>
            </a:r>
            <a:r>
              <a:rPr lang="es-ES" baseline="0" dirty="0" err="1" smtClean="0"/>
              <a:t>lot</a:t>
            </a:r>
            <a:r>
              <a:rPr lang="es-ES" baseline="0" dirty="0" smtClean="0"/>
              <a:t> of </a:t>
            </a:r>
            <a:r>
              <a:rPr lang="es-ES" baseline="0" dirty="0" err="1" smtClean="0"/>
              <a:t>uncertainty</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632B59E0-B6A8-4B85-BD8B-8DB33315DA57}" type="slidenum">
              <a:rPr lang="es-ES" smtClean="0"/>
              <a:t>57</a:t>
            </a:fld>
            <a:endParaRPr lang="es-ES"/>
          </a:p>
        </p:txBody>
      </p:sp>
    </p:spTree>
    <p:extLst>
      <p:ext uri="{BB962C8B-B14F-4D97-AF65-F5344CB8AC3E}">
        <p14:creationId xmlns:p14="http://schemas.microsoft.com/office/powerpoint/2010/main" val="12374901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How</a:t>
            </a:r>
            <a:r>
              <a:rPr lang="es-ES" dirty="0" smtClean="0"/>
              <a:t> </a:t>
            </a:r>
            <a:r>
              <a:rPr lang="es-ES" dirty="0" err="1" smtClean="0"/>
              <a:t>big</a:t>
            </a:r>
            <a:r>
              <a:rPr lang="es-ES" dirty="0" smtClean="0"/>
              <a:t> </a:t>
            </a:r>
            <a:r>
              <a:rPr lang="es-ES" dirty="0" err="1" smtClean="0"/>
              <a:t>is</a:t>
            </a:r>
            <a:r>
              <a:rPr lang="es-ES" dirty="0" smtClean="0"/>
              <a:t> </a:t>
            </a:r>
            <a:r>
              <a:rPr lang="es-ES" dirty="0" err="1" smtClean="0"/>
              <a:t>it</a:t>
            </a:r>
            <a:r>
              <a:rPr lang="es-ES" dirty="0" smtClean="0"/>
              <a:t>? </a:t>
            </a:r>
            <a:r>
              <a:rPr lang="es-ES" dirty="0" err="1" smtClean="0"/>
              <a:t>Well</a:t>
            </a:r>
            <a:r>
              <a:rPr lang="es-ES" dirty="0" smtClean="0"/>
              <a:t>, </a:t>
            </a:r>
            <a:r>
              <a:rPr lang="es-ES" dirty="0" err="1" smtClean="0"/>
              <a:t>we</a:t>
            </a:r>
            <a:r>
              <a:rPr lang="es-ES" dirty="0" smtClean="0"/>
              <a:t> can </a:t>
            </a:r>
            <a:r>
              <a:rPr lang="es-ES" dirty="0" err="1" smtClean="0"/>
              <a:t>judge</a:t>
            </a:r>
            <a:r>
              <a:rPr lang="es-ES" baseline="0" dirty="0" smtClean="0"/>
              <a:t> </a:t>
            </a:r>
            <a:r>
              <a:rPr lang="es-ES" baseline="0" dirty="0" err="1" smtClean="0"/>
              <a:t>it</a:t>
            </a:r>
            <a:r>
              <a:rPr lang="es-ES" baseline="0" dirty="0" smtClean="0"/>
              <a:t> </a:t>
            </a:r>
            <a:r>
              <a:rPr lang="es-ES" baseline="0" dirty="0" err="1" smtClean="0"/>
              <a:t>by</a:t>
            </a:r>
            <a:r>
              <a:rPr lang="es-ES" baseline="0" dirty="0" smtClean="0"/>
              <a:t> </a:t>
            </a:r>
            <a:r>
              <a:rPr lang="es-ES" baseline="0" dirty="0" err="1" smtClean="0"/>
              <a:t>the</a:t>
            </a:r>
            <a:r>
              <a:rPr lang="es-ES" baseline="0" dirty="0" smtClean="0"/>
              <a:t> </a:t>
            </a:r>
            <a:r>
              <a:rPr lang="es-ES" baseline="0" dirty="0" err="1" smtClean="0"/>
              <a:t>number</a:t>
            </a:r>
            <a:r>
              <a:rPr lang="es-ES" baseline="0" dirty="0" smtClean="0"/>
              <a:t> of </a:t>
            </a:r>
            <a:r>
              <a:rPr lang="es-ES" baseline="0" dirty="0" err="1" smtClean="0"/>
              <a:t>side</a:t>
            </a:r>
            <a:r>
              <a:rPr lang="es-ES" baseline="0" dirty="0" smtClean="0"/>
              <a:t> </a:t>
            </a:r>
            <a:r>
              <a:rPr lang="es-ES" baseline="0" dirty="0" err="1" smtClean="0"/>
              <a:t>effects</a:t>
            </a:r>
            <a:r>
              <a:rPr lang="es-ES" baseline="0" dirty="0" smtClean="0"/>
              <a:t> </a:t>
            </a:r>
            <a:r>
              <a:rPr lang="es-ES" baseline="0" dirty="0" err="1" smtClean="0"/>
              <a:t>that</a:t>
            </a:r>
            <a:r>
              <a:rPr lang="es-ES" baseline="0" dirty="0" smtClean="0"/>
              <a:t> </a:t>
            </a:r>
            <a:r>
              <a:rPr lang="es-ES" baseline="0" dirty="0" err="1" smtClean="0"/>
              <a:t>weren’t</a:t>
            </a:r>
            <a:r>
              <a:rPr lang="es-ES" baseline="0" dirty="0" smtClean="0"/>
              <a:t> </a:t>
            </a:r>
            <a:r>
              <a:rPr lang="es-ES" baseline="0" dirty="0" err="1" smtClean="0"/>
              <a:t>detected</a:t>
            </a:r>
            <a:r>
              <a:rPr lang="es-ES" baseline="0" dirty="0" smtClean="0"/>
              <a:t> in </a:t>
            </a:r>
            <a:r>
              <a:rPr lang="es-ES" baseline="0" dirty="0" err="1" smtClean="0"/>
              <a:t>the</a:t>
            </a:r>
            <a:r>
              <a:rPr lang="es-ES" baseline="0" dirty="0" smtClean="0"/>
              <a:t> trial, and in </a:t>
            </a:r>
            <a:r>
              <a:rPr lang="es-ES" baseline="0" dirty="0" err="1" smtClean="0"/>
              <a:t>the</a:t>
            </a:r>
            <a:r>
              <a:rPr lang="es-ES" baseline="0" dirty="0" smtClean="0"/>
              <a:t> </a:t>
            </a:r>
            <a:r>
              <a:rPr lang="es-ES" baseline="0" dirty="0" err="1" smtClean="0"/>
              <a:t>period</a:t>
            </a:r>
            <a:r>
              <a:rPr lang="es-ES" baseline="0" dirty="0" smtClean="0"/>
              <a:t> </a:t>
            </a:r>
            <a:r>
              <a:rPr lang="es-ES" baseline="0" dirty="0" err="1" smtClean="0"/>
              <a:t>between</a:t>
            </a:r>
            <a:r>
              <a:rPr lang="es-ES" baseline="0" dirty="0" smtClean="0"/>
              <a:t> 1970 and 2006,  </a:t>
            </a:r>
            <a:r>
              <a:rPr lang="es-ES" baseline="0" dirty="0" err="1" smtClean="0"/>
              <a:t>there</a:t>
            </a:r>
            <a:r>
              <a:rPr lang="es-ES" baseline="0" dirty="0" smtClean="0"/>
              <a:t> </a:t>
            </a:r>
            <a:r>
              <a:rPr lang="es-ES" baseline="0" dirty="0" err="1" smtClean="0"/>
              <a:t>were</a:t>
            </a:r>
            <a:r>
              <a:rPr lang="es-ES" baseline="0" dirty="0" smtClean="0"/>
              <a:t> </a:t>
            </a:r>
            <a:r>
              <a:rPr lang="es-ES" baseline="0" dirty="0" err="1" smtClean="0"/>
              <a:t>minor</a:t>
            </a:r>
            <a:r>
              <a:rPr lang="es-ES" baseline="0" dirty="0" smtClean="0"/>
              <a:t> </a:t>
            </a:r>
            <a:r>
              <a:rPr lang="es-ES" baseline="0" dirty="0" err="1" smtClean="0"/>
              <a:t>revisions</a:t>
            </a:r>
            <a:r>
              <a:rPr lang="es-ES" baseline="0" dirty="0" smtClean="0"/>
              <a:t> in </a:t>
            </a:r>
            <a:r>
              <a:rPr lang="es-ES" baseline="0" dirty="0" err="1" smtClean="0"/>
              <a:t>almost</a:t>
            </a:r>
            <a:r>
              <a:rPr lang="es-ES" baseline="0" dirty="0" smtClean="0"/>
              <a:t> 3 </a:t>
            </a:r>
            <a:r>
              <a:rPr lang="es-ES" baseline="0" dirty="0" err="1" smtClean="0"/>
              <a:t>out</a:t>
            </a:r>
            <a:r>
              <a:rPr lang="es-ES" baseline="0" dirty="0" smtClean="0"/>
              <a:t> of </a:t>
            </a:r>
            <a:r>
              <a:rPr lang="es-ES" baseline="0" dirty="0" err="1" smtClean="0"/>
              <a:t>four</a:t>
            </a:r>
            <a:r>
              <a:rPr lang="es-ES" baseline="0" dirty="0" smtClean="0"/>
              <a:t> </a:t>
            </a:r>
            <a:r>
              <a:rPr lang="es-ES" baseline="0" dirty="0" err="1" smtClean="0"/>
              <a:t>drugs</a:t>
            </a:r>
            <a:r>
              <a:rPr lang="es-ES" baseline="0" dirty="0" smtClean="0"/>
              <a:t> </a:t>
            </a:r>
            <a:r>
              <a:rPr lang="es-ES" baseline="0" dirty="0" err="1" smtClean="0"/>
              <a:t>approved</a:t>
            </a:r>
            <a:r>
              <a:rPr lang="es-ES" baseline="0" dirty="0" smtClean="0"/>
              <a:t> </a:t>
            </a:r>
            <a:r>
              <a:rPr lang="es-ES" baseline="0" dirty="0" err="1" smtClean="0"/>
              <a:t>by</a:t>
            </a:r>
            <a:r>
              <a:rPr lang="es-ES" baseline="0" dirty="0" smtClean="0"/>
              <a:t> </a:t>
            </a:r>
            <a:r>
              <a:rPr lang="es-ES" baseline="0" dirty="0" err="1" smtClean="0"/>
              <a:t>the</a:t>
            </a:r>
            <a:r>
              <a:rPr lang="es-ES" baseline="0" dirty="0" smtClean="0"/>
              <a:t> American </a:t>
            </a:r>
            <a:r>
              <a:rPr lang="es-ES" baseline="0" dirty="0" err="1" smtClean="0"/>
              <a:t>pharmaceutical</a:t>
            </a:r>
            <a:r>
              <a:rPr lang="es-ES" baseline="0" dirty="0" smtClean="0"/>
              <a:t> </a:t>
            </a:r>
            <a:r>
              <a:rPr lang="es-ES" baseline="0" dirty="0" err="1" smtClean="0"/>
              <a:t>agency</a:t>
            </a:r>
            <a:r>
              <a:rPr lang="es-ES" baseline="0" dirty="0" smtClean="0"/>
              <a:t>, </a:t>
            </a:r>
            <a:r>
              <a:rPr lang="es-ES" baseline="0" dirty="0" err="1" smtClean="0"/>
              <a:t>the</a:t>
            </a:r>
            <a:r>
              <a:rPr lang="es-ES" baseline="0" dirty="0" smtClean="0"/>
              <a:t> FDA. </a:t>
            </a:r>
            <a:r>
              <a:rPr lang="es-ES" baseline="0" dirty="0" err="1" smtClean="0"/>
              <a:t>That’s</a:t>
            </a:r>
            <a:r>
              <a:rPr lang="es-ES" baseline="0" dirty="0" smtClean="0"/>
              <a:t> a </a:t>
            </a:r>
            <a:r>
              <a:rPr lang="es-ES" baseline="0" dirty="0" err="1" smtClean="0"/>
              <a:t>lot</a:t>
            </a:r>
            <a:r>
              <a:rPr lang="es-ES" baseline="0" dirty="0" smtClean="0"/>
              <a:t> of </a:t>
            </a:r>
            <a:r>
              <a:rPr lang="es-ES" baseline="0" dirty="0" err="1" smtClean="0"/>
              <a:t>uncertainty</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632B59E0-B6A8-4B85-BD8B-8DB33315DA57}" type="slidenum">
              <a:rPr lang="es-ES" smtClean="0"/>
              <a:t>58</a:t>
            </a:fld>
            <a:endParaRPr lang="es-ES"/>
          </a:p>
        </p:txBody>
      </p:sp>
    </p:spTree>
    <p:extLst>
      <p:ext uri="{BB962C8B-B14F-4D97-AF65-F5344CB8AC3E}">
        <p14:creationId xmlns:p14="http://schemas.microsoft.com/office/powerpoint/2010/main" val="38553602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As</a:t>
            </a:r>
            <a:r>
              <a:rPr lang="es-ES" baseline="0" dirty="0" smtClean="0"/>
              <a:t> of </a:t>
            </a:r>
            <a:r>
              <a:rPr lang="es-ES" baseline="0" dirty="0" err="1" smtClean="0"/>
              <a:t>today</a:t>
            </a:r>
            <a:r>
              <a:rPr lang="es-ES" baseline="0" dirty="0" smtClean="0"/>
              <a:t>, </a:t>
            </a:r>
            <a:r>
              <a:rPr lang="es-ES" baseline="0" dirty="0" err="1" smtClean="0"/>
              <a:t>the</a:t>
            </a:r>
            <a:r>
              <a:rPr lang="es-ES" baseline="0" dirty="0" smtClean="0"/>
              <a:t> FDA and </a:t>
            </a:r>
            <a:r>
              <a:rPr lang="es-ES" baseline="0" dirty="0" err="1" smtClean="0"/>
              <a:t>the</a:t>
            </a:r>
            <a:r>
              <a:rPr lang="es-ES" baseline="0" dirty="0" smtClean="0"/>
              <a:t> EMA are </a:t>
            </a:r>
            <a:r>
              <a:rPr lang="es-ES" baseline="0" dirty="0" err="1" smtClean="0"/>
              <a:t>endorsing</a:t>
            </a:r>
            <a:r>
              <a:rPr lang="es-ES" baseline="0" dirty="0" smtClean="0"/>
              <a:t> a </a:t>
            </a:r>
            <a:r>
              <a:rPr lang="es-ES" baseline="0" dirty="0" err="1" smtClean="0"/>
              <a:t>Hard</a:t>
            </a:r>
            <a:r>
              <a:rPr lang="es-ES" baseline="0" dirty="0" smtClean="0"/>
              <a:t> </a:t>
            </a:r>
            <a:r>
              <a:rPr lang="es-ES" baseline="0" dirty="0" err="1" smtClean="0"/>
              <a:t>form</a:t>
            </a:r>
            <a:r>
              <a:rPr lang="es-ES" baseline="0" dirty="0" smtClean="0"/>
              <a:t> of </a:t>
            </a:r>
            <a:r>
              <a:rPr lang="es-ES" baseline="0" dirty="0" err="1" smtClean="0"/>
              <a:t>pharmaceutical</a:t>
            </a:r>
            <a:r>
              <a:rPr lang="es-ES" baseline="0" dirty="0" smtClean="0"/>
              <a:t> </a:t>
            </a:r>
            <a:r>
              <a:rPr lang="es-ES" baseline="0" dirty="0" err="1" smtClean="0"/>
              <a:t>parternalism</a:t>
            </a:r>
            <a:r>
              <a:rPr lang="es-ES" baseline="0" dirty="0" smtClean="0"/>
              <a:t>: </a:t>
            </a:r>
            <a:r>
              <a:rPr lang="es-ES" baseline="0" dirty="0" err="1" smtClean="0"/>
              <a:t>basically</a:t>
            </a:r>
            <a:r>
              <a:rPr lang="es-ES" baseline="0" dirty="0" smtClean="0"/>
              <a:t>, </a:t>
            </a:r>
            <a:r>
              <a:rPr lang="es-ES" baseline="0" dirty="0" err="1" smtClean="0"/>
              <a:t>they</a:t>
            </a:r>
            <a:r>
              <a:rPr lang="es-ES" baseline="0" dirty="0" smtClean="0"/>
              <a:t> are </a:t>
            </a:r>
            <a:r>
              <a:rPr lang="es-ES" baseline="0" dirty="0" err="1" smtClean="0"/>
              <a:t>preventing</a:t>
            </a:r>
            <a:r>
              <a:rPr lang="es-ES" baseline="0" dirty="0" smtClean="0"/>
              <a:t> </a:t>
            </a:r>
            <a:r>
              <a:rPr lang="es-ES" baseline="0" dirty="0" err="1" smtClean="0"/>
              <a:t>patients</a:t>
            </a:r>
            <a:r>
              <a:rPr lang="es-ES" baseline="0" dirty="0" smtClean="0"/>
              <a:t> </a:t>
            </a:r>
            <a:r>
              <a:rPr lang="es-ES" baseline="0" dirty="0" err="1" smtClean="0"/>
              <a:t>without</a:t>
            </a:r>
            <a:r>
              <a:rPr lang="es-ES" baseline="0" dirty="0" smtClean="0"/>
              <a:t> </a:t>
            </a:r>
            <a:r>
              <a:rPr lang="es-ES" baseline="0" dirty="0" err="1" smtClean="0"/>
              <a:t>their</a:t>
            </a:r>
            <a:r>
              <a:rPr lang="es-ES" baseline="0" dirty="0" smtClean="0"/>
              <a:t> </a:t>
            </a:r>
            <a:r>
              <a:rPr lang="es-ES" baseline="0" dirty="0" err="1" smtClean="0"/>
              <a:t>consent</a:t>
            </a:r>
            <a:r>
              <a:rPr lang="es-ES" baseline="0" dirty="0" smtClean="0"/>
              <a:t> to </a:t>
            </a:r>
            <a:r>
              <a:rPr lang="es-ES" baseline="0" dirty="0" err="1" smtClean="0"/>
              <a:t>take</a:t>
            </a:r>
            <a:r>
              <a:rPr lang="es-ES" baseline="0" dirty="0" smtClean="0"/>
              <a:t> non-</a:t>
            </a:r>
            <a:r>
              <a:rPr lang="es-ES" baseline="0" dirty="0" err="1" smtClean="0"/>
              <a:t>approved</a:t>
            </a:r>
            <a:r>
              <a:rPr lang="es-ES" baseline="0" dirty="0" smtClean="0"/>
              <a:t> </a:t>
            </a:r>
            <a:r>
              <a:rPr lang="es-ES" baseline="0" dirty="0" err="1" smtClean="0"/>
              <a:t>drugs</a:t>
            </a:r>
            <a:r>
              <a:rPr lang="es-ES" baseline="0" dirty="0" smtClean="0"/>
              <a:t>, </a:t>
            </a:r>
            <a:r>
              <a:rPr lang="es-ES" baseline="0" dirty="0" err="1" smtClean="0"/>
              <a:t>for</a:t>
            </a:r>
            <a:r>
              <a:rPr lang="es-ES" baseline="0" dirty="0" smtClean="0"/>
              <a:t> </a:t>
            </a:r>
            <a:r>
              <a:rPr lang="es-ES" baseline="0" dirty="0" err="1" smtClean="0"/>
              <a:t>the</a:t>
            </a:r>
            <a:r>
              <a:rPr lang="es-ES" baseline="0" dirty="0" smtClean="0"/>
              <a:t> sake of </a:t>
            </a:r>
            <a:r>
              <a:rPr lang="es-ES" baseline="0" dirty="0" err="1" smtClean="0"/>
              <a:t>their</a:t>
            </a:r>
            <a:r>
              <a:rPr lang="es-ES" baseline="0" dirty="0" smtClean="0"/>
              <a:t> </a:t>
            </a:r>
            <a:r>
              <a:rPr lang="es-ES" baseline="0" dirty="0" err="1" smtClean="0"/>
              <a:t>own</a:t>
            </a:r>
            <a:r>
              <a:rPr lang="es-ES" baseline="0" dirty="0" smtClean="0"/>
              <a:t> </a:t>
            </a:r>
            <a:r>
              <a:rPr lang="es-ES" baseline="0" dirty="0" err="1" smtClean="0"/>
              <a:t>health</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E44ADB33-017F-40E3-BEA2-32BC64E46C18}" type="slidenum">
              <a:rPr lang="es-ES" smtClean="0"/>
              <a:t>59</a:t>
            </a:fld>
            <a:endParaRPr lang="es-ES"/>
          </a:p>
        </p:txBody>
      </p:sp>
    </p:spTree>
    <p:extLst>
      <p:ext uri="{BB962C8B-B14F-4D97-AF65-F5344CB8AC3E}">
        <p14:creationId xmlns:p14="http://schemas.microsoft.com/office/powerpoint/2010/main" val="31469469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As</a:t>
            </a:r>
            <a:r>
              <a:rPr lang="es-ES" baseline="0" dirty="0" smtClean="0"/>
              <a:t> of </a:t>
            </a:r>
            <a:r>
              <a:rPr lang="es-ES" baseline="0" dirty="0" err="1" smtClean="0"/>
              <a:t>today</a:t>
            </a:r>
            <a:r>
              <a:rPr lang="es-ES" baseline="0" dirty="0" smtClean="0"/>
              <a:t>, </a:t>
            </a:r>
            <a:r>
              <a:rPr lang="es-ES" baseline="0" dirty="0" err="1" smtClean="0"/>
              <a:t>the</a:t>
            </a:r>
            <a:r>
              <a:rPr lang="es-ES" baseline="0" dirty="0" smtClean="0"/>
              <a:t> FDA and </a:t>
            </a:r>
            <a:r>
              <a:rPr lang="es-ES" baseline="0" dirty="0" err="1" smtClean="0"/>
              <a:t>the</a:t>
            </a:r>
            <a:r>
              <a:rPr lang="es-ES" baseline="0" dirty="0" smtClean="0"/>
              <a:t> EMA are </a:t>
            </a:r>
            <a:r>
              <a:rPr lang="es-ES" baseline="0" dirty="0" err="1" smtClean="0"/>
              <a:t>endorsing</a:t>
            </a:r>
            <a:r>
              <a:rPr lang="es-ES" baseline="0" dirty="0" smtClean="0"/>
              <a:t> a </a:t>
            </a:r>
            <a:r>
              <a:rPr lang="es-ES" baseline="0" dirty="0" err="1" smtClean="0"/>
              <a:t>Hard</a:t>
            </a:r>
            <a:r>
              <a:rPr lang="es-ES" baseline="0" dirty="0" smtClean="0"/>
              <a:t> </a:t>
            </a:r>
            <a:r>
              <a:rPr lang="es-ES" baseline="0" dirty="0" err="1" smtClean="0"/>
              <a:t>form</a:t>
            </a:r>
            <a:r>
              <a:rPr lang="es-ES" baseline="0" dirty="0" smtClean="0"/>
              <a:t> of </a:t>
            </a:r>
            <a:r>
              <a:rPr lang="es-ES" baseline="0" dirty="0" err="1" smtClean="0"/>
              <a:t>pharmaceutical</a:t>
            </a:r>
            <a:r>
              <a:rPr lang="es-ES" baseline="0" dirty="0" smtClean="0"/>
              <a:t> </a:t>
            </a:r>
            <a:r>
              <a:rPr lang="es-ES" baseline="0" dirty="0" err="1" smtClean="0"/>
              <a:t>parternalism</a:t>
            </a:r>
            <a:r>
              <a:rPr lang="es-ES" baseline="0" dirty="0" smtClean="0"/>
              <a:t>: </a:t>
            </a:r>
            <a:r>
              <a:rPr lang="es-ES" baseline="0" dirty="0" err="1" smtClean="0"/>
              <a:t>basically</a:t>
            </a:r>
            <a:r>
              <a:rPr lang="es-ES" baseline="0" dirty="0" smtClean="0"/>
              <a:t>, </a:t>
            </a:r>
            <a:r>
              <a:rPr lang="es-ES" baseline="0" dirty="0" err="1" smtClean="0"/>
              <a:t>they</a:t>
            </a:r>
            <a:r>
              <a:rPr lang="es-ES" baseline="0" dirty="0" smtClean="0"/>
              <a:t> are </a:t>
            </a:r>
            <a:r>
              <a:rPr lang="es-ES" baseline="0" dirty="0" err="1" smtClean="0"/>
              <a:t>preventing</a:t>
            </a:r>
            <a:r>
              <a:rPr lang="es-ES" baseline="0" dirty="0" smtClean="0"/>
              <a:t> </a:t>
            </a:r>
            <a:r>
              <a:rPr lang="es-ES" baseline="0" dirty="0" err="1" smtClean="0"/>
              <a:t>patients</a:t>
            </a:r>
            <a:r>
              <a:rPr lang="es-ES" baseline="0" dirty="0" smtClean="0"/>
              <a:t> </a:t>
            </a:r>
            <a:r>
              <a:rPr lang="es-ES" baseline="0" dirty="0" err="1" smtClean="0"/>
              <a:t>without</a:t>
            </a:r>
            <a:r>
              <a:rPr lang="es-ES" baseline="0" dirty="0" smtClean="0"/>
              <a:t> </a:t>
            </a:r>
            <a:r>
              <a:rPr lang="es-ES" baseline="0" dirty="0" err="1" smtClean="0"/>
              <a:t>their</a:t>
            </a:r>
            <a:r>
              <a:rPr lang="es-ES" baseline="0" dirty="0" smtClean="0"/>
              <a:t> </a:t>
            </a:r>
            <a:r>
              <a:rPr lang="es-ES" baseline="0" dirty="0" err="1" smtClean="0"/>
              <a:t>consent</a:t>
            </a:r>
            <a:r>
              <a:rPr lang="es-ES" baseline="0" dirty="0" smtClean="0"/>
              <a:t> to </a:t>
            </a:r>
            <a:r>
              <a:rPr lang="es-ES" baseline="0" dirty="0" err="1" smtClean="0"/>
              <a:t>take</a:t>
            </a:r>
            <a:r>
              <a:rPr lang="es-ES" baseline="0" dirty="0" smtClean="0"/>
              <a:t> non-</a:t>
            </a:r>
            <a:r>
              <a:rPr lang="es-ES" baseline="0" dirty="0" err="1" smtClean="0"/>
              <a:t>approved</a:t>
            </a:r>
            <a:r>
              <a:rPr lang="es-ES" baseline="0" dirty="0" smtClean="0"/>
              <a:t> </a:t>
            </a:r>
            <a:r>
              <a:rPr lang="es-ES" baseline="0" dirty="0" err="1" smtClean="0"/>
              <a:t>drugs</a:t>
            </a:r>
            <a:r>
              <a:rPr lang="es-ES" baseline="0" dirty="0" smtClean="0"/>
              <a:t>, </a:t>
            </a:r>
            <a:r>
              <a:rPr lang="es-ES" baseline="0" dirty="0" err="1" smtClean="0"/>
              <a:t>for</a:t>
            </a:r>
            <a:r>
              <a:rPr lang="es-ES" baseline="0" dirty="0" smtClean="0"/>
              <a:t> </a:t>
            </a:r>
            <a:r>
              <a:rPr lang="es-ES" baseline="0" dirty="0" err="1" smtClean="0"/>
              <a:t>the</a:t>
            </a:r>
            <a:r>
              <a:rPr lang="es-ES" baseline="0" dirty="0" smtClean="0"/>
              <a:t> sake of </a:t>
            </a:r>
            <a:r>
              <a:rPr lang="es-ES" baseline="0" dirty="0" err="1" smtClean="0"/>
              <a:t>their</a:t>
            </a:r>
            <a:r>
              <a:rPr lang="es-ES" baseline="0" dirty="0" smtClean="0"/>
              <a:t> </a:t>
            </a:r>
            <a:r>
              <a:rPr lang="es-ES" baseline="0" dirty="0" err="1" smtClean="0"/>
              <a:t>own</a:t>
            </a:r>
            <a:r>
              <a:rPr lang="es-ES" baseline="0" dirty="0" smtClean="0"/>
              <a:t> </a:t>
            </a:r>
            <a:r>
              <a:rPr lang="es-ES" baseline="0" dirty="0" err="1" smtClean="0"/>
              <a:t>health</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E44ADB33-017F-40E3-BEA2-32BC64E46C18}" type="slidenum">
              <a:rPr lang="es-ES" smtClean="0"/>
              <a:t>60</a:t>
            </a:fld>
            <a:endParaRPr lang="es-ES"/>
          </a:p>
        </p:txBody>
      </p:sp>
    </p:spTree>
    <p:extLst>
      <p:ext uri="{BB962C8B-B14F-4D97-AF65-F5344CB8AC3E}">
        <p14:creationId xmlns:p14="http://schemas.microsoft.com/office/powerpoint/2010/main" val="31469469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As</a:t>
            </a:r>
            <a:r>
              <a:rPr lang="es-ES" baseline="0" dirty="0" smtClean="0"/>
              <a:t> of </a:t>
            </a:r>
            <a:r>
              <a:rPr lang="es-ES" baseline="0" dirty="0" err="1" smtClean="0"/>
              <a:t>today</a:t>
            </a:r>
            <a:r>
              <a:rPr lang="es-ES" baseline="0" dirty="0" smtClean="0"/>
              <a:t>, </a:t>
            </a:r>
            <a:r>
              <a:rPr lang="es-ES" baseline="0" dirty="0" err="1" smtClean="0"/>
              <a:t>the</a:t>
            </a:r>
            <a:r>
              <a:rPr lang="es-ES" baseline="0" dirty="0" smtClean="0"/>
              <a:t> FDA and </a:t>
            </a:r>
            <a:r>
              <a:rPr lang="es-ES" baseline="0" dirty="0" err="1" smtClean="0"/>
              <a:t>the</a:t>
            </a:r>
            <a:r>
              <a:rPr lang="es-ES" baseline="0" dirty="0" smtClean="0"/>
              <a:t> EMA are </a:t>
            </a:r>
            <a:r>
              <a:rPr lang="es-ES" baseline="0" dirty="0" err="1" smtClean="0"/>
              <a:t>endorsing</a:t>
            </a:r>
            <a:r>
              <a:rPr lang="es-ES" baseline="0" dirty="0" smtClean="0"/>
              <a:t> a </a:t>
            </a:r>
            <a:r>
              <a:rPr lang="es-ES" baseline="0" dirty="0" err="1" smtClean="0"/>
              <a:t>Hard</a:t>
            </a:r>
            <a:r>
              <a:rPr lang="es-ES" baseline="0" dirty="0" smtClean="0"/>
              <a:t> </a:t>
            </a:r>
            <a:r>
              <a:rPr lang="es-ES" baseline="0" dirty="0" err="1" smtClean="0"/>
              <a:t>form</a:t>
            </a:r>
            <a:r>
              <a:rPr lang="es-ES" baseline="0" dirty="0" smtClean="0"/>
              <a:t> of </a:t>
            </a:r>
            <a:r>
              <a:rPr lang="es-ES" baseline="0" dirty="0" err="1" smtClean="0"/>
              <a:t>pharmaceutical</a:t>
            </a:r>
            <a:r>
              <a:rPr lang="es-ES" baseline="0" dirty="0" smtClean="0"/>
              <a:t> </a:t>
            </a:r>
            <a:r>
              <a:rPr lang="es-ES" baseline="0" dirty="0" err="1" smtClean="0"/>
              <a:t>parternalism</a:t>
            </a:r>
            <a:r>
              <a:rPr lang="es-ES" baseline="0" dirty="0" smtClean="0"/>
              <a:t>: </a:t>
            </a:r>
            <a:r>
              <a:rPr lang="es-ES" baseline="0" dirty="0" err="1" smtClean="0"/>
              <a:t>basically</a:t>
            </a:r>
            <a:r>
              <a:rPr lang="es-ES" baseline="0" dirty="0" smtClean="0"/>
              <a:t>, </a:t>
            </a:r>
            <a:r>
              <a:rPr lang="es-ES" baseline="0" dirty="0" err="1" smtClean="0"/>
              <a:t>they</a:t>
            </a:r>
            <a:r>
              <a:rPr lang="es-ES" baseline="0" dirty="0" smtClean="0"/>
              <a:t> are </a:t>
            </a:r>
            <a:r>
              <a:rPr lang="es-ES" baseline="0" dirty="0" err="1" smtClean="0"/>
              <a:t>preventing</a:t>
            </a:r>
            <a:r>
              <a:rPr lang="es-ES" baseline="0" dirty="0" smtClean="0"/>
              <a:t> </a:t>
            </a:r>
            <a:r>
              <a:rPr lang="es-ES" baseline="0" dirty="0" err="1" smtClean="0"/>
              <a:t>patients</a:t>
            </a:r>
            <a:r>
              <a:rPr lang="es-ES" baseline="0" dirty="0" smtClean="0"/>
              <a:t> </a:t>
            </a:r>
            <a:r>
              <a:rPr lang="es-ES" baseline="0" dirty="0" err="1" smtClean="0"/>
              <a:t>without</a:t>
            </a:r>
            <a:r>
              <a:rPr lang="es-ES" baseline="0" dirty="0" smtClean="0"/>
              <a:t> </a:t>
            </a:r>
            <a:r>
              <a:rPr lang="es-ES" baseline="0" dirty="0" err="1" smtClean="0"/>
              <a:t>their</a:t>
            </a:r>
            <a:r>
              <a:rPr lang="es-ES" baseline="0" dirty="0" smtClean="0"/>
              <a:t> </a:t>
            </a:r>
            <a:r>
              <a:rPr lang="es-ES" baseline="0" dirty="0" err="1" smtClean="0"/>
              <a:t>consent</a:t>
            </a:r>
            <a:r>
              <a:rPr lang="es-ES" baseline="0" dirty="0" smtClean="0"/>
              <a:t> to </a:t>
            </a:r>
            <a:r>
              <a:rPr lang="es-ES" baseline="0" dirty="0" err="1" smtClean="0"/>
              <a:t>take</a:t>
            </a:r>
            <a:r>
              <a:rPr lang="es-ES" baseline="0" dirty="0" smtClean="0"/>
              <a:t> non-</a:t>
            </a:r>
            <a:r>
              <a:rPr lang="es-ES" baseline="0" dirty="0" err="1" smtClean="0"/>
              <a:t>approved</a:t>
            </a:r>
            <a:r>
              <a:rPr lang="es-ES" baseline="0" dirty="0" smtClean="0"/>
              <a:t> </a:t>
            </a:r>
            <a:r>
              <a:rPr lang="es-ES" baseline="0" dirty="0" err="1" smtClean="0"/>
              <a:t>drugs</a:t>
            </a:r>
            <a:r>
              <a:rPr lang="es-ES" baseline="0" dirty="0" smtClean="0"/>
              <a:t>, </a:t>
            </a:r>
            <a:r>
              <a:rPr lang="es-ES" baseline="0" dirty="0" err="1" smtClean="0"/>
              <a:t>for</a:t>
            </a:r>
            <a:r>
              <a:rPr lang="es-ES" baseline="0" dirty="0" smtClean="0"/>
              <a:t> </a:t>
            </a:r>
            <a:r>
              <a:rPr lang="es-ES" baseline="0" dirty="0" err="1" smtClean="0"/>
              <a:t>the</a:t>
            </a:r>
            <a:r>
              <a:rPr lang="es-ES" baseline="0" dirty="0" smtClean="0"/>
              <a:t> sake of </a:t>
            </a:r>
            <a:r>
              <a:rPr lang="es-ES" baseline="0" dirty="0" err="1" smtClean="0"/>
              <a:t>their</a:t>
            </a:r>
            <a:r>
              <a:rPr lang="es-ES" baseline="0" dirty="0" smtClean="0"/>
              <a:t> </a:t>
            </a:r>
            <a:r>
              <a:rPr lang="es-ES" baseline="0" dirty="0" err="1" smtClean="0"/>
              <a:t>own</a:t>
            </a:r>
            <a:r>
              <a:rPr lang="es-ES" baseline="0" dirty="0" smtClean="0"/>
              <a:t> </a:t>
            </a:r>
            <a:r>
              <a:rPr lang="es-ES" baseline="0" dirty="0" err="1" smtClean="0"/>
              <a:t>health</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E44ADB33-017F-40E3-BEA2-32BC64E46C18}" type="slidenum">
              <a:rPr lang="es-ES" smtClean="0"/>
              <a:t>61</a:t>
            </a:fld>
            <a:endParaRPr lang="es-ES"/>
          </a:p>
        </p:txBody>
      </p:sp>
    </p:spTree>
    <p:extLst>
      <p:ext uri="{BB962C8B-B14F-4D97-AF65-F5344CB8AC3E}">
        <p14:creationId xmlns:p14="http://schemas.microsoft.com/office/powerpoint/2010/main" val="29721612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As</a:t>
            </a:r>
            <a:r>
              <a:rPr lang="es-ES" baseline="0" dirty="0" smtClean="0"/>
              <a:t> of </a:t>
            </a:r>
            <a:r>
              <a:rPr lang="es-ES" baseline="0" dirty="0" err="1" smtClean="0"/>
              <a:t>today</a:t>
            </a:r>
            <a:r>
              <a:rPr lang="es-ES" baseline="0" dirty="0" smtClean="0"/>
              <a:t>, </a:t>
            </a:r>
            <a:r>
              <a:rPr lang="es-ES" baseline="0" dirty="0" err="1" smtClean="0"/>
              <a:t>the</a:t>
            </a:r>
            <a:r>
              <a:rPr lang="es-ES" baseline="0" dirty="0" smtClean="0"/>
              <a:t> FDA and </a:t>
            </a:r>
            <a:r>
              <a:rPr lang="es-ES" baseline="0" dirty="0" err="1" smtClean="0"/>
              <a:t>the</a:t>
            </a:r>
            <a:r>
              <a:rPr lang="es-ES" baseline="0" dirty="0" smtClean="0"/>
              <a:t> EMA are </a:t>
            </a:r>
            <a:r>
              <a:rPr lang="es-ES" baseline="0" dirty="0" err="1" smtClean="0"/>
              <a:t>endorsing</a:t>
            </a:r>
            <a:r>
              <a:rPr lang="es-ES" baseline="0" dirty="0" smtClean="0"/>
              <a:t> a </a:t>
            </a:r>
            <a:r>
              <a:rPr lang="es-ES" baseline="0" dirty="0" err="1" smtClean="0"/>
              <a:t>Hard</a:t>
            </a:r>
            <a:r>
              <a:rPr lang="es-ES" baseline="0" dirty="0" smtClean="0"/>
              <a:t> </a:t>
            </a:r>
            <a:r>
              <a:rPr lang="es-ES" baseline="0" dirty="0" err="1" smtClean="0"/>
              <a:t>form</a:t>
            </a:r>
            <a:r>
              <a:rPr lang="es-ES" baseline="0" dirty="0" smtClean="0"/>
              <a:t> of </a:t>
            </a:r>
            <a:r>
              <a:rPr lang="es-ES" baseline="0" dirty="0" err="1" smtClean="0"/>
              <a:t>pharmaceutical</a:t>
            </a:r>
            <a:r>
              <a:rPr lang="es-ES" baseline="0" dirty="0" smtClean="0"/>
              <a:t> </a:t>
            </a:r>
            <a:r>
              <a:rPr lang="es-ES" baseline="0" dirty="0" err="1" smtClean="0"/>
              <a:t>parternalism</a:t>
            </a:r>
            <a:r>
              <a:rPr lang="es-ES" baseline="0" dirty="0" smtClean="0"/>
              <a:t>: </a:t>
            </a:r>
            <a:r>
              <a:rPr lang="es-ES" baseline="0" dirty="0" err="1" smtClean="0"/>
              <a:t>basically</a:t>
            </a:r>
            <a:r>
              <a:rPr lang="es-ES" baseline="0" dirty="0" smtClean="0"/>
              <a:t>, </a:t>
            </a:r>
            <a:r>
              <a:rPr lang="es-ES" baseline="0" dirty="0" err="1" smtClean="0"/>
              <a:t>they</a:t>
            </a:r>
            <a:r>
              <a:rPr lang="es-ES" baseline="0" dirty="0" smtClean="0"/>
              <a:t> are </a:t>
            </a:r>
            <a:r>
              <a:rPr lang="es-ES" baseline="0" dirty="0" err="1" smtClean="0"/>
              <a:t>preventing</a:t>
            </a:r>
            <a:r>
              <a:rPr lang="es-ES" baseline="0" dirty="0" smtClean="0"/>
              <a:t> </a:t>
            </a:r>
            <a:r>
              <a:rPr lang="es-ES" baseline="0" dirty="0" err="1" smtClean="0"/>
              <a:t>patients</a:t>
            </a:r>
            <a:r>
              <a:rPr lang="es-ES" baseline="0" dirty="0" smtClean="0"/>
              <a:t> </a:t>
            </a:r>
            <a:r>
              <a:rPr lang="es-ES" baseline="0" dirty="0" err="1" smtClean="0"/>
              <a:t>without</a:t>
            </a:r>
            <a:r>
              <a:rPr lang="es-ES" baseline="0" dirty="0" smtClean="0"/>
              <a:t> </a:t>
            </a:r>
            <a:r>
              <a:rPr lang="es-ES" baseline="0" dirty="0" err="1" smtClean="0"/>
              <a:t>their</a:t>
            </a:r>
            <a:r>
              <a:rPr lang="es-ES" baseline="0" dirty="0" smtClean="0"/>
              <a:t> </a:t>
            </a:r>
            <a:r>
              <a:rPr lang="es-ES" baseline="0" dirty="0" err="1" smtClean="0"/>
              <a:t>consent</a:t>
            </a:r>
            <a:r>
              <a:rPr lang="es-ES" baseline="0" dirty="0" smtClean="0"/>
              <a:t> to </a:t>
            </a:r>
            <a:r>
              <a:rPr lang="es-ES" baseline="0" dirty="0" err="1" smtClean="0"/>
              <a:t>take</a:t>
            </a:r>
            <a:r>
              <a:rPr lang="es-ES" baseline="0" dirty="0" smtClean="0"/>
              <a:t> non-</a:t>
            </a:r>
            <a:r>
              <a:rPr lang="es-ES" baseline="0" dirty="0" err="1" smtClean="0"/>
              <a:t>approved</a:t>
            </a:r>
            <a:r>
              <a:rPr lang="es-ES" baseline="0" dirty="0" smtClean="0"/>
              <a:t> </a:t>
            </a:r>
            <a:r>
              <a:rPr lang="es-ES" baseline="0" dirty="0" err="1" smtClean="0"/>
              <a:t>drugs</a:t>
            </a:r>
            <a:r>
              <a:rPr lang="es-ES" baseline="0" dirty="0" smtClean="0"/>
              <a:t>, </a:t>
            </a:r>
            <a:r>
              <a:rPr lang="es-ES" baseline="0" dirty="0" err="1" smtClean="0"/>
              <a:t>for</a:t>
            </a:r>
            <a:r>
              <a:rPr lang="es-ES" baseline="0" dirty="0" smtClean="0"/>
              <a:t> </a:t>
            </a:r>
            <a:r>
              <a:rPr lang="es-ES" baseline="0" dirty="0" err="1" smtClean="0"/>
              <a:t>the</a:t>
            </a:r>
            <a:r>
              <a:rPr lang="es-ES" baseline="0" dirty="0" smtClean="0"/>
              <a:t> sake of </a:t>
            </a:r>
            <a:r>
              <a:rPr lang="es-ES" baseline="0" dirty="0" err="1" smtClean="0"/>
              <a:t>their</a:t>
            </a:r>
            <a:r>
              <a:rPr lang="es-ES" baseline="0" dirty="0" smtClean="0"/>
              <a:t> </a:t>
            </a:r>
            <a:r>
              <a:rPr lang="es-ES" baseline="0" dirty="0" err="1" smtClean="0"/>
              <a:t>own</a:t>
            </a:r>
            <a:r>
              <a:rPr lang="es-ES" baseline="0" dirty="0" smtClean="0"/>
              <a:t> </a:t>
            </a:r>
            <a:r>
              <a:rPr lang="es-ES" baseline="0" dirty="0" err="1" smtClean="0"/>
              <a:t>health</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E44ADB33-017F-40E3-BEA2-32BC64E46C18}" type="slidenum">
              <a:rPr lang="es-ES" smtClean="0"/>
              <a:t>62</a:t>
            </a:fld>
            <a:endParaRPr lang="es-ES"/>
          </a:p>
        </p:txBody>
      </p:sp>
    </p:spTree>
    <p:extLst>
      <p:ext uri="{BB962C8B-B14F-4D97-AF65-F5344CB8AC3E}">
        <p14:creationId xmlns:p14="http://schemas.microsoft.com/office/powerpoint/2010/main" val="31469469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As</a:t>
            </a:r>
            <a:r>
              <a:rPr lang="es-ES" baseline="0" dirty="0" smtClean="0"/>
              <a:t> of </a:t>
            </a:r>
            <a:r>
              <a:rPr lang="es-ES" baseline="0" dirty="0" err="1" smtClean="0"/>
              <a:t>today</a:t>
            </a:r>
            <a:r>
              <a:rPr lang="es-ES" baseline="0" dirty="0" smtClean="0"/>
              <a:t>, </a:t>
            </a:r>
            <a:r>
              <a:rPr lang="es-ES" baseline="0" dirty="0" err="1" smtClean="0"/>
              <a:t>the</a:t>
            </a:r>
            <a:r>
              <a:rPr lang="es-ES" baseline="0" dirty="0" smtClean="0"/>
              <a:t> FDA and </a:t>
            </a:r>
            <a:r>
              <a:rPr lang="es-ES" baseline="0" dirty="0" err="1" smtClean="0"/>
              <a:t>the</a:t>
            </a:r>
            <a:r>
              <a:rPr lang="es-ES" baseline="0" dirty="0" smtClean="0"/>
              <a:t> EMA are </a:t>
            </a:r>
            <a:r>
              <a:rPr lang="es-ES" baseline="0" dirty="0" err="1" smtClean="0"/>
              <a:t>endorsing</a:t>
            </a:r>
            <a:r>
              <a:rPr lang="es-ES" baseline="0" dirty="0" smtClean="0"/>
              <a:t> a </a:t>
            </a:r>
            <a:r>
              <a:rPr lang="es-ES" baseline="0" dirty="0" err="1" smtClean="0"/>
              <a:t>Hard</a:t>
            </a:r>
            <a:r>
              <a:rPr lang="es-ES" baseline="0" dirty="0" smtClean="0"/>
              <a:t> </a:t>
            </a:r>
            <a:r>
              <a:rPr lang="es-ES" baseline="0" dirty="0" err="1" smtClean="0"/>
              <a:t>form</a:t>
            </a:r>
            <a:r>
              <a:rPr lang="es-ES" baseline="0" dirty="0" smtClean="0"/>
              <a:t> of </a:t>
            </a:r>
            <a:r>
              <a:rPr lang="es-ES" baseline="0" dirty="0" err="1" smtClean="0"/>
              <a:t>pharmaceutical</a:t>
            </a:r>
            <a:r>
              <a:rPr lang="es-ES" baseline="0" dirty="0" smtClean="0"/>
              <a:t> </a:t>
            </a:r>
            <a:r>
              <a:rPr lang="es-ES" baseline="0" dirty="0" err="1" smtClean="0"/>
              <a:t>parternalism</a:t>
            </a:r>
            <a:r>
              <a:rPr lang="es-ES" baseline="0" dirty="0" smtClean="0"/>
              <a:t>: </a:t>
            </a:r>
            <a:r>
              <a:rPr lang="es-ES" baseline="0" dirty="0" err="1" smtClean="0"/>
              <a:t>basically</a:t>
            </a:r>
            <a:r>
              <a:rPr lang="es-ES" baseline="0" dirty="0" smtClean="0"/>
              <a:t>, </a:t>
            </a:r>
            <a:r>
              <a:rPr lang="es-ES" baseline="0" dirty="0" err="1" smtClean="0"/>
              <a:t>they</a:t>
            </a:r>
            <a:r>
              <a:rPr lang="es-ES" baseline="0" dirty="0" smtClean="0"/>
              <a:t> are </a:t>
            </a:r>
            <a:r>
              <a:rPr lang="es-ES" baseline="0" dirty="0" err="1" smtClean="0"/>
              <a:t>preventing</a:t>
            </a:r>
            <a:r>
              <a:rPr lang="es-ES" baseline="0" dirty="0" smtClean="0"/>
              <a:t> </a:t>
            </a:r>
            <a:r>
              <a:rPr lang="es-ES" baseline="0" dirty="0" err="1" smtClean="0"/>
              <a:t>patients</a:t>
            </a:r>
            <a:r>
              <a:rPr lang="es-ES" baseline="0" dirty="0" smtClean="0"/>
              <a:t> </a:t>
            </a:r>
            <a:r>
              <a:rPr lang="es-ES" baseline="0" dirty="0" err="1" smtClean="0"/>
              <a:t>without</a:t>
            </a:r>
            <a:r>
              <a:rPr lang="es-ES" baseline="0" dirty="0" smtClean="0"/>
              <a:t> </a:t>
            </a:r>
            <a:r>
              <a:rPr lang="es-ES" baseline="0" dirty="0" err="1" smtClean="0"/>
              <a:t>their</a:t>
            </a:r>
            <a:r>
              <a:rPr lang="es-ES" baseline="0" dirty="0" smtClean="0"/>
              <a:t> </a:t>
            </a:r>
            <a:r>
              <a:rPr lang="es-ES" baseline="0" dirty="0" err="1" smtClean="0"/>
              <a:t>consent</a:t>
            </a:r>
            <a:r>
              <a:rPr lang="es-ES" baseline="0" dirty="0" smtClean="0"/>
              <a:t> to </a:t>
            </a:r>
            <a:r>
              <a:rPr lang="es-ES" baseline="0" dirty="0" err="1" smtClean="0"/>
              <a:t>take</a:t>
            </a:r>
            <a:r>
              <a:rPr lang="es-ES" baseline="0" dirty="0" smtClean="0"/>
              <a:t> non-</a:t>
            </a:r>
            <a:r>
              <a:rPr lang="es-ES" baseline="0" dirty="0" err="1" smtClean="0"/>
              <a:t>approved</a:t>
            </a:r>
            <a:r>
              <a:rPr lang="es-ES" baseline="0" dirty="0" smtClean="0"/>
              <a:t> </a:t>
            </a:r>
            <a:r>
              <a:rPr lang="es-ES" baseline="0" dirty="0" err="1" smtClean="0"/>
              <a:t>drugs</a:t>
            </a:r>
            <a:r>
              <a:rPr lang="es-ES" baseline="0" dirty="0" smtClean="0"/>
              <a:t>, </a:t>
            </a:r>
            <a:r>
              <a:rPr lang="es-ES" baseline="0" dirty="0" err="1" smtClean="0"/>
              <a:t>for</a:t>
            </a:r>
            <a:r>
              <a:rPr lang="es-ES" baseline="0" dirty="0" smtClean="0"/>
              <a:t> </a:t>
            </a:r>
            <a:r>
              <a:rPr lang="es-ES" baseline="0" dirty="0" err="1" smtClean="0"/>
              <a:t>the</a:t>
            </a:r>
            <a:r>
              <a:rPr lang="es-ES" baseline="0" dirty="0" smtClean="0"/>
              <a:t> sake of </a:t>
            </a:r>
            <a:r>
              <a:rPr lang="es-ES" baseline="0" dirty="0" err="1" smtClean="0"/>
              <a:t>their</a:t>
            </a:r>
            <a:r>
              <a:rPr lang="es-ES" baseline="0" dirty="0" smtClean="0"/>
              <a:t> </a:t>
            </a:r>
            <a:r>
              <a:rPr lang="es-ES" baseline="0" dirty="0" err="1" smtClean="0"/>
              <a:t>own</a:t>
            </a:r>
            <a:r>
              <a:rPr lang="es-ES" baseline="0" dirty="0" smtClean="0"/>
              <a:t> </a:t>
            </a:r>
            <a:r>
              <a:rPr lang="es-ES" baseline="0" dirty="0" err="1" smtClean="0"/>
              <a:t>health</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E44ADB33-017F-40E3-BEA2-32BC64E46C18}" type="slidenum">
              <a:rPr lang="es-ES" smtClean="0"/>
              <a:t>63</a:t>
            </a:fld>
            <a:endParaRPr lang="es-ES"/>
          </a:p>
        </p:txBody>
      </p:sp>
    </p:spTree>
    <p:extLst>
      <p:ext uri="{BB962C8B-B14F-4D97-AF65-F5344CB8AC3E}">
        <p14:creationId xmlns:p14="http://schemas.microsoft.com/office/powerpoint/2010/main" val="31469469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As</a:t>
            </a:r>
            <a:r>
              <a:rPr lang="es-ES" baseline="0" dirty="0" smtClean="0"/>
              <a:t> of </a:t>
            </a:r>
            <a:r>
              <a:rPr lang="es-ES" baseline="0" dirty="0" err="1" smtClean="0"/>
              <a:t>today</a:t>
            </a:r>
            <a:r>
              <a:rPr lang="es-ES" baseline="0" dirty="0" smtClean="0"/>
              <a:t>, </a:t>
            </a:r>
            <a:r>
              <a:rPr lang="es-ES" baseline="0" dirty="0" err="1" smtClean="0"/>
              <a:t>the</a:t>
            </a:r>
            <a:r>
              <a:rPr lang="es-ES" baseline="0" dirty="0" smtClean="0"/>
              <a:t> FDA and </a:t>
            </a:r>
            <a:r>
              <a:rPr lang="es-ES" baseline="0" dirty="0" err="1" smtClean="0"/>
              <a:t>the</a:t>
            </a:r>
            <a:r>
              <a:rPr lang="es-ES" baseline="0" dirty="0" smtClean="0"/>
              <a:t> EMA are </a:t>
            </a:r>
            <a:r>
              <a:rPr lang="es-ES" baseline="0" dirty="0" err="1" smtClean="0"/>
              <a:t>endorsing</a:t>
            </a:r>
            <a:r>
              <a:rPr lang="es-ES" baseline="0" dirty="0" smtClean="0"/>
              <a:t> a </a:t>
            </a:r>
            <a:r>
              <a:rPr lang="es-ES" baseline="0" dirty="0" err="1" smtClean="0"/>
              <a:t>Hard</a:t>
            </a:r>
            <a:r>
              <a:rPr lang="es-ES" baseline="0" dirty="0" smtClean="0"/>
              <a:t> </a:t>
            </a:r>
            <a:r>
              <a:rPr lang="es-ES" baseline="0" dirty="0" err="1" smtClean="0"/>
              <a:t>form</a:t>
            </a:r>
            <a:r>
              <a:rPr lang="es-ES" baseline="0" dirty="0" smtClean="0"/>
              <a:t> of </a:t>
            </a:r>
            <a:r>
              <a:rPr lang="es-ES" baseline="0" dirty="0" err="1" smtClean="0"/>
              <a:t>pharmaceutical</a:t>
            </a:r>
            <a:r>
              <a:rPr lang="es-ES" baseline="0" dirty="0" smtClean="0"/>
              <a:t> </a:t>
            </a:r>
            <a:r>
              <a:rPr lang="es-ES" baseline="0" dirty="0" err="1" smtClean="0"/>
              <a:t>parternalism</a:t>
            </a:r>
            <a:r>
              <a:rPr lang="es-ES" baseline="0" dirty="0" smtClean="0"/>
              <a:t>: </a:t>
            </a:r>
            <a:r>
              <a:rPr lang="es-ES" baseline="0" dirty="0" err="1" smtClean="0"/>
              <a:t>basically</a:t>
            </a:r>
            <a:r>
              <a:rPr lang="es-ES" baseline="0" dirty="0" smtClean="0"/>
              <a:t>, </a:t>
            </a:r>
            <a:r>
              <a:rPr lang="es-ES" baseline="0" dirty="0" err="1" smtClean="0"/>
              <a:t>they</a:t>
            </a:r>
            <a:r>
              <a:rPr lang="es-ES" baseline="0" dirty="0" smtClean="0"/>
              <a:t> are </a:t>
            </a:r>
            <a:r>
              <a:rPr lang="es-ES" baseline="0" dirty="0" err="1" smtClean="0"/>
              <a:t>preventing</a:t>
            </a:r>
            <a:r>
              <a:rPr lang="es-ES" baseline="0" dirty="0" smtClean="0"/>
              <a:t> </a:t>
            </a:r>
            <a:r>
              <a:rPr lang="es-ES" baseline="0" dirty="0" err="1" smtClean="0"/>
              <a:t>patients</a:t>
            </a:r>
            <a:r>
              <a:rPr lang="es-ES" baseline="0" dirty="0" smtClean="0"/>
              <a:t> </a:t>
            </a:r>
            <a:r>
              <a:rPr lang="es-ES" baseline="0" dirty="0" err="1" smtClean="0"/>
              <a:t>without</a:t>
            </a:r>
            <a:r>
              <a:rPr lang="es-ES" baseline="0" dirty="0" smtClean="0"/>
              <a:t> </a:t>
            </a:r>
            <a:r>
              <a:rPr lang="es-ES" baseline="0" dirty="0" err="1" smtClean="0"/>
              <a:t>their</a:t>
            </a:r>
            <a:r>
              <a:rPr lang="es-ES" baseline="0" dirty="0" smtClean="0"/>
              <a:t> </a:t>
            </a:r>
            <a:r>
              <a:rPr lang="es-ES" baseline="0" dirty="0" err="1" smtClean="0"/>
              <a:t>consent</a:t>
            </a:r>
            <a:r>
              <a:rPr lang="es-ES" baseline="0" dirty="0" smtClean="0"/>
              <a:t> to </a:t>
            </a:r>
            <a:r>
              <a:rPr lang="es-ES" baseline="0" dirty="0" err="1" smtClean="0"/>
              <a:t>take</a:t>
            </a:r>
            <a:r>
              <a:rPr lang="es-ES" baseline="0" dirty="0" smtClean="0"/>
              <a:t> non-</a:t>
            </a:r>
            <a:r>
              <a:rPr lang="es-ES" baseline="0" dirty="0" err="1" smtClean="0"/>
              <a:t>approved</a:t>
            </a:r>
            <a:r>
              <a:rPr lang="es-ES" baseline="0" dirty="0" smtClean="0"/>
              <a:t> </a:t>
            </a:r>
            <a:r>
              <a:rPr lang="es-ES" baseline="0" dirty="0" err="1" smtClean="0"/>
              <a:t>drugs</a:t>
            </a:r>
            <a:r>
              <a:rPr lang="es-ES" baseline="0" dirty="0" smtClean="0"/>
              <a:t>, </a:t>
            </a:r>
            <a:r>
              <a:rPr lang="es-ES" baseline="0" dirty="0" err="1" smtClean="0"/>
              <a:t>for</a:t>
            </a:r>
            <a:r>
              <a:rPr lang="es-ES" baseline="0" dirty="0" smtClean="0"/>
              <a:t> </a:t>
            </a:r>
            <a:r>
              <a:rPr lang="es-ES" baseline="0" dirty="0" err="1" smtClean="0"/>
              <a:t>the</a:t>
            </a:r>
            <a:r>
              <a:rPr lang="es-ES" baseline="0" dirty="0" smtClean="0"/>
              <a:t> sake of </a:t>
            </a:r>
            <a:r>
              <a:rPr lang="es-ES" baseline="0" dirty="0" err="1" smtClean="0"/>
              <a:t>their</a:t>
            </a:r>
            <a:r>
              <a:rPr lang="es-ES" baseline="0" dirty="0" smtClean="0"/>
              <a:t> </a:t>
            </a:r>
            <a:r>
              <a:rPr lang="es-ES" baseline="0" dirty="0" err="1" smtClean="0"/>
              <a:t>own</a:t>
            </a:r>
            <a:r>
              <a:rPr lang="es-ES" baseline="0" dirty="0" smtClean="0"/>
              <a:t> </a:t>
            </a:r>
            <a:r>
              <a:rPr lang="es-ES" baseline="0" dirty="0" err="1" smtClean="0"/>
              <a:t>health</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E44ADB33-017F-40E3-BEA2-32BC64E46C18}" type="slidenum">
              <a:rPr lang="es-ES" smtClean="0"/>
              <a:t>64</a:t>
            </a:fld>
            <a:endParaRPr lang="es-ES"/>
          </a:p>
        </p:txBody>
      </p:sp>
    </p:spTree>
    <p:extLst>
      <p:ext uri="{BB962C8B-B14F-4D97-AF65-F5344CB8AC3E}">
        <p14:creationId xmlns:p14="http://schemas.microsoft.com/office/powerpoint/2010/main" val="31469469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As</a:t>
            </a:r>
            <a:r>
              <a:rPr lang="es-ES" baseline="0" dirty="0" smtClean="0"/>
              <a:t> of </a:t>
            </a:r>
            <a:r>
              <a:rPr lang="es-ES" baseline="0" dirty="0" err="1" smtClean="0"/>
              <a:t>today</a:t>
            </a:r>
            <a:r>
              <a:rPr lang="es-ES" baseline="0" dirty="0" smtClean="0"/>
              <a:t>, </a:t>
            </a:r>
            <a:r>
              <a:rPr lang="es-ES" baseline="0" dirty="0" err="1" smtClean="0"/>
              <a:t>the</a:t>
            </a:r>
            <a:r>
              <a:rPr lang="es-ES" baseline="0" dirty="0" smtClean="0"/>
              <a:t> FDA and </a:t>
            </a:r>
            <a:r>
              <a:rPr lang="es-ES" baseline="0" dirty="0" err="1" smtClean="0"/>
              <a:t>the</a:t>
            </a:r>
            <a:r>
              <a:rPr lang="es-ES" baseline="0" dirty="0" smtClean="0"/>
              <a:t> EMA are </a:t>
            </a:r>
            <a:r>
              <a:rPr lang="es-ES" baseline="0" dirty="0" err="1" smtClean="0"/>
              <a:t>endorsing</a:t>
            </a:r>
            <a:r>
              <a:rPr lang="es-ES" baseline="0" dirty="0" smtClean="0"/>
              <a:t> a </a:t>
            </a:r>
            <a:r>
              <a:rPr lang="es-ES" baseline="0" dirty="0" err="1" smtClean="0"/>
              <a:t>Hard</a:t>
            </a:r>
            <a:r>
              <a:rPr lang="es-ES" baseline="0" dirty="0" smtClean="0"/>
              <a:t> </a:t>
            </a:r>
            <a:r>
              <a:rPr lang="es-ES" baseline="0" dirty="0" err="1" smtClean="0"/>
              <a:t>form</a:t>
            </a:r>
            <a:r>
              <a:rPr lang="es-ES" baseline="0" dirty="0" smtClean="0"/>
              <a:t> of </a:t>
            </a:r>
            <a:r>
              <a:rPr lang="es-ES" baseline="0" dirty="0" err="1" smtClean="0"/>
              <a:t>pharmaceutical</a:t>
            </a:r>
            <a:r>
              <a:rPr lang="es-ES" baseline="0" dirty="0" smtClean="0"/>
              <a:t> </a:t>
            </a:r>
            <a:r>
              <a:rPr lang="es-ES" baseline="0" dirty="0" err="1" smtClean="0"/>
              <a:t>parternalism</a:t>
            </a:r>
            <a:r>
              <a:rPr lang="es-ES" baseline="0" dirty="0" smtClean="0"/>
              <a:t>: </a:t>
            </a:r>
            <a:r>
              <a:rPr lang="es-ES" baseline="0" dirty="0" err="1" smtClean="0"/>
              <a:t>basically</a:t>
            </a:r>
            <a:r>
              <a:rPr lang="es-ES" baseline="0" dirty="0" smtClean="0"/>
              <a:t>, </a:t>
            </a:r>
            <a:r>
              <a:rPr lang="es-ES" baseline="0" dirty="0" err="1" smtClean="0"/>
              <a:t>they</a:t>
            </a:r>
            <a:r>
              <a:rPr lang="es-ES" baseline="0" dirty="0" smtClean="0"/>
              <a:t> are </a:t>
            </a:r>
            <a:r>
              <a:rPr lang="es-ES" baseline="0" dirty="0" err="1" smtClean="0"/>
              <a:t>preventing</a:t>
            </a:r>
            <a:r>
              <a:rPr lang="es-ES" baseline="0" dirty="0" smtClean="0"/>
              <a:t> </a:t>
            </a:r>
            <a:r>
              <a:rPr lang="es-ES" baseline="0" dirty="0" err="1" smtClean="0"/>
              <a:t>patients</a:t>
            </a:r>
            <a:r>
              <a:rPr lang="es-ES" baseline="0" dirty="0" smtClean="0"/>
              <a:t> </a:t>
            </a:r>
            <a:r>
              <a:rPr lang="es-ES" baseline="0" dirty="0" err="1" smtClean="0"/>
              <a:t>without</a:t>
            </a:r>
            <a:r>
              <a:rPr lang="es-ES" baseline="0" dirty="0" smtClean="0"/>
              <a:t> </a:t>
            </a:r>
            <a:r>
              <a:rPr lang="es-ES" baseline="0" dirty="0" err="1" smtClean="0"/>
              <a:t>their</a:t>
            </a:r>
            <a:r>
              <a:rPr lang="es-ES" baseline="0" dirty="0" smtClean="0"/>
              <a:t> </a:t>
            </a:r>
            <a:r>
              <a:rPr lang="es-ES" baseline="0" dirty="0" err="1" smtClean="0"/>
              <a:t>consent</a:t>
            </a:r>
            <a:r>
              <a:rPr lang="es-ES" baseline="0" dirty="0" smtClean="0"/>
              <a:t> to </a:t>
            </a:r>
            <a:r>
              <a:rPr lang="es-ES" baseline="0" dirty="0" err="1" smtClean="0"/>
              <a:t>take</a:t>
            </a:r>
            <a:r>
              <a:rPr lang="es-ES" baseline="0" dirty="0" smtClean="0"/>
              <a:t> non-</a:t>
            </a:r>
            <a:r>
              <a:rPr lang="es-ES" baseline="0" dirty="0" err="1" smtClean="0"/>
              <a:t>approved</a:t>
            </a:r>
            <a:r>
              <a:rPr lang="es-ES" baseline="0" dirty="0" smtClean="0"/>
              <a:t> </a:t>
            </a:r>
            <a:r>
              <a:rPr lang="es-ES" baseline="0" dirty="0" err="1" smtClean="0"/>
              <a:t>drugs</a:t>
            </a:r>
            <a:r>
              <a:rPr lang="es-ES" baseline="0" dirty="0" smtClean="0"/>
              <a:t>, </a:t>
            </a:r>
            <a:r>
              <a:rPr lang="es-ES" baseline="0" dirty="0" err="1" smtClean="0"/>
              <a:t>for</a:t>
            </a:r>
            <a:r>
              <a:rPr lang="es-ES" baseline="0" dirty="0" smtClean="0"/>
              <a:t> </a:t>
            </a:r>
            <a:r>
              <a:rPr lang="es-ES" baseline="0" dirty="0" err="1" smtClean="0"/>
              <a:t>the</a:t>
            </a:r>
            <a:r>
              <a:rPr lang="es-ES" baseline="0" dirty="0" smtClean="0"/>
              <a:t> sake of </a:t>
            </a:r>
            <a:r>
              <a:rPr lang="es-ES" baseline="0" dirty="0" err="1" smtClean="0"/>
              <a:t>their</a:t>
            </a:r>
            <a:r>
              <a:rPr lang="es-ES" baseline="0" dirty="0" smtClean="0"/>
              <a:t> </a:t>
            </a:r>
            <a:r>
              <a:rPr lang="es-ES" baseline="0" dirty="0" err="1" smtClean="0"/>
              <a:t>own</a:t>
            </a:r>
            <a:r>
              <a:rPr lang="es-ES" baseline="0" dirty="0" smtClean="0"/>
              <a:t> </a:t>
            </a:r>
            <a:r>
              <a:rPr lang="es-ES" baseline="0" dirty="0" err="1" smtClean="0"/>
              <a:t>health</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E44ADB33-017F-40E3-BEA2-32BC64E46C18}" type="slidenum">
              <a:rPr lang="es-ES" smtClean="0"/>
              <a:t>65</a:t>
            </a:fld>
            <a:endParaRPr lang="es-ES"/>
          </a:p>
        </p:txBody>
      </p:sp>
    </p:spTree>
    <p:extLst>
      <p:ext uri="{BB962C8B-B14F-4D97-AF65-F5344CB8AC3E}">
        <p14:creationId xmlns:p14="http://schemas.microsoft.com/office/powerpoint/2010/main" val="3146946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I am </a:t>
            </a:r>
            <a:r>
              <a:rPr lang="es-ES" dirty="0" err="1" smtClean="0"/>
              <a:t>going</a:t>
            </a:r>
            <a:r>
              <a:rPr lang="es-ES" dirty="0" smtClean="0"/>
              <a:t> to </a:t>
            </a:r>
            <a:r>
              <a:rPr lang="es-ES" dirty="0" err="1" smtClean="0"/>
              <a:t>defend</a:t>
            </a:r>
            <a:r>
              <a:rPr lang="es-ES" dirty="0" smtClean="0"/>
              <a:t> </a:t>
            </a:r>
            <a:r>
              <a:rPr lang="es-ES" dirty="0" err="1" smtClean="0"/>
              <a:t>that</a:t>
            </a:r>
            <a:r>
              <a:rPr lang="es-ES" dirty="0" smtClean="0"/>
              <a:t> </a:t>
            </a:r>
            <a:r>
              <a:rPr lang="es-ES" dirty="0" err="1" smtClean="0"/>
              <a:t>there</a:t>
            </a:r>
            <a:r>
              <a:rPr lang="es-ES" baseline="0" dirty="0" smtClean="0"/>
              <a:t> are </a:t>
            </a:r>
            <a:r>
              <a:rPr lang="es-ES" baseline="0" dirty="0" err="1" smtClean="0"/>
              <a:t>certain</a:t>
            </a:r>
            <a:r>
              <a:rPr lang="es-ES" baseline="0" dirty="0" smtClean="0"/>
              <a:t> </a:t>
            </a:r>
            <a:r>
              <a:rPr lang="es-ES" baseline="0" dirty="0" err="1" smtClean="0"/>
              <a:t>conditions</a:t>
            </a:r>
            <a:r>
              <a:rPr lang="es-ES" baseline="0" dirty="0" smtClean="0"/>
              <a:t> </a:t>
            </a:r>
            <a:r>
              <a:rPr lang="es-ES" baseline="0" dirty="0" err="1" smtClean="0"/>
              <a:t>that</a:t>
            </a:r>
            <a:r>
              <a:rPr lang="es-ES" baseline="0" dirty="0" smtClean="0"/>
              <a:t> can be </a:t>
            </a:r>
            <a:r>
              <a:rPr lang="es-ES" baseline="0" dirty="0" err="1" smtClean="0"/>
              <a:t>exploited</a:t>
            </a:r>
            <a:r>
              <a:rPr lang="es-ES" baseline="0" dirty="0" smtClean="0"/>
              <a:t> </a:t>
            </a:r>
            <a:r>
              <a:rPr lang="es-ES" baseline="0" dirty="0" err="1" smtClean="0"/>
              <a:t>for</a:t>
            </a:r>
            <a:r>
              <a:rPr lang="es-ES" baseline="0" dirty="0" smtClean="0"/>
              <a:t> marketing </a:t>
            </a:r>
            <a:r>
              <a:rPr lang="es-ES" baseline="0" dirty="0" err="1" smtClean="0"/>
              <a:t>purposes</a:t>
            </a:r>
            <a:r>
              <a:rPr lang="es-ES" baseline="0" dirty="0" smtClean="0"/>
              <a:t>. </a:t>
            </a:r>
            <a:r>
              <a:rPr lang="es-ES" baseline="0" dirty="0" err="1" smtClean="0"/>
              <a:t>These</a:t>
            </a:r>
            <a:r>
              <a:rPr lang="es-ES" baseline="0" dirty="0" smtClean="0"/>
              <a:t> are </a:t>
            </a:r>
            <a:r>
              <a:rPr lang="es-ES" baseline="0" dirty="0" err="1" smtClean="0"/>
              <a:t>conditions</a:t>
            </a:r>
            <a:r>
              <a:rPr lang="es-ES" baseline="0" dirty="0" smtClean="0"/>
              <a:t> </a:t>
            </a:r>
            <a:r>
              <a:rPr lang="es-ES" baseline="0" dirty="0" err="1" smtClean="0"/>
              <a:t>that</a:t>
            </a:r>
            <a:r>
              <a:rPr lang="es-ES" baseline="0" dirty="0" smtClean="0"/>
              <a:t> are </a:t>
            </a:r>
            <a:r>
              <a:rPr lang="es-ES" baseline="0" dirty="0" err="1" smtClean="0"/>
              <a:t>operationally</a:t>
            </a:r>
            <a:r>
              <a:rPr lang="es-ES" baseline="0" dirty="0" smtClean="0"/>
              <a:t> </a:t>
            </a:r>
            <a:r>
              <a:rPr lang="es-ES" baseline="0" dirty="0" err="1" smtClean="0"/>
              <a:t>defined</a:t>
            </a:r>
            <a:r>
              <a:rPr lang="es-ES" baseline="0" dirty="0" smtClean="0"/>
              <a:t> in </a:t>
            </a:r>
            <a:r>
              <a:rPr lang="es-ES" baseline="0" dirty="0" err="1" smtClean="0"/>
              <a:t>terms</a:t>
            </a:r>
            <a:r>
              <a:rPr lang="es-ES" baseline="0" dirty="0" smtClean="0"/>
              <a:t> of a </a:t>
            </a:r>
            <a:r>
              <a:rPr lang="es-ES" baseline="0" dirty="0" err="1" smtClean="0"/>
              <a:t>succesful</a:t>
            </a:r>
            <a:r>
              <a:rPr lang="es-ES" baseline="0" dirty="0" smtClean="0"/>
              <a:t> </a:t>
            </a:r>
            <a:r>
              <a:rPr lang="es-ES" baseline="0" dirty="0" err="1" smtClean="0"/>
              <a:t>therapy</a:t>
            </a:r>
            <a:r>
              <a:rPr lang="es-ES" baseline="0" dirty="0" smtClean="0"/>
              <a:t>: </a:t>
            </a:r>
            <a:r>
              <a:rPr lang="es-ES" baseline="0" dirty="0" err="1" smtClean="0"/>
              <a:t>if</a:t>
            </a:r>
            <a:r>
              <a:rPr lang="es-ES" baseline="0" dirty="0" smtClean="0"/>
              <a:t> </a:t>
            </a:r>
            <a:r>
              <a:rPr lang="es-ES" baseline="0" dirty="0" err="1" smtClean="0"/>
              <a:t>we</a:t>
            </a:r>
            <a:r>
              <a:rPr lang="es-ES" baseline="0" dirty="0" smtClean="0"/>
              <a:t> can cure </a:t>
            </a:r>
            <a:r>
              <a:rPr lang="es-ES" baseline="0" dirty="0" err="1" smtClean="0"/>
              <a:t>it</a:t>
            </a:r>
            <a:r>
              <a:rPr lang="es-ES" baseline="0" dirty="0" smtClean="0"/>
              <a:t>, </a:t>
            </a:r>
            <a:r>
              <a:rPr lang="es-ES" baseline="0" dirty="0" err="1" smtClean="0"/>
              <a:t>it’s</a:t>
            </a:r>
            <a:r>
              <a:rPr lang="es-ES" baseline="0" dirty="0" smtClean="0"/>
              <a:t> real. And </a:t>
            </a:r>
            <a:r>
              <a:rPr lang="es-ES" baseline="0" dirty="0" err="1" smtClean="0"/>
              <a:t>we</a:t>
            </a:r>
            <a:r>
              <a:rPr lang="es-ES" baseline="0" dirty="0" smtClean="0"/>
              <a:t> </a:t>
            </a:r>
            <a:r>
              <a:rPr lang="es-ES" baseline="0" dirty="0" err="1" smtClean="0"/>
              <a:t>know</a:t>
            </a:r>
            <a:r>
              <a:rPr lang="es-ES" baseline="0" dirty="0" smtClean="0"/>
              <a:t> </a:t>
            </a:r>
            <a:r>
              <a:rPr lang="es-ES" baseline="0" dirty="0" err="1" smtClean="0"/>
              <a:t>we</a:t>
            </a:r>
            <a:r>
              <a:rPr lang="es-ES" baseline="0" dirty="0" smtClean="0"/>
              <a:t> can cure </a:t>
            </a:r>
            <a:r>
              <a:rPr lang="es-ES" baseline="0" dirty="0" err="1" smtClean="0"/>
              <a:t>it</a:t>
            </a:r>
            <a:r>
              <a:rPr lang="es-ES" baseline="0" dirty="0" smtClean="0"/>
              <a:t> </a:t>
            </a:r>
            <a:r>
              <a:rPr lang="es-ES" baseline="0" dirty="0" err="1" smtClean="0"/>
              <a:t>if</a:t>
            </a:r>
            <a:r>
              <a:rPr lang="es-ES" baseline="0" dirty="0" smtClean="0"/>
              <a:t> </a:t>
            </a:r>
            <a:r>
              <a:rPr lang="es-ES" baseline="0" dirty="0" err="1" smtClean="0"/>
              <a:t>the</a:t>
            </a:r>
            <a:r>
              <a:rPr lang="es-ES" baseline="0" dirty="0" smtClean="0"/>
              <a:t> </a:t>
            </a:r>
            <a:r>
              <a:rPr lang="es-ES" baseline="0" dirty="0" err="1" smtClean="0"/>
              <a:t>treatment</a:t>
            </a:r>
            <a:r>
              <a:rPr lang="es-ES" baseline="0" dirty="0" smtClean="0"/>
              <a:t> </a:t>
            </a:r>
            <a:r>
              <a:rPr lang="es-ES" baseline="0" dirty="0" err="1" smtClean="0"/>
              <a:t>succeeds</a:t>
            </a:r>
            <a:r>
              <a:rPr lang="es-ES" baseline="0" dirty="0" smtClean="0"/>
              <a:t> in a </a:t>
            </a:r>
            <a:r>
              <a:rPr lang="es-ES" baseline="0" dirty="0" err="1" smtClean="0"/>
              <a:t>clinical</a:t>
            </a:r>
            <a:r>
              <a:rPr lang="es-ES" baseline="0" dirty="0" smtClean="0"/>
              <a:t> trial. </a:t>
            </a:r>
            <a:r>
              <a:rPr lang="es-ES" baseline="0" dirty="0" err="1" smtClean="0"/>
              <a:t>We</a:t>
            </a:r>
            <a:r>
              <a:rPr lang="es-ES" baseline="0" dirty="0" smtClean="0"/>
              <a:t> can </a:t>
            </a:r>
            <a:r>
              <a:rPr lang="es-ES" baseline="0" dirty="0" err="1" smtClean="0"/>
              <a:t>commercially</a:t>
            </a:r>
            <a:r>
              <a:rPr lang="es-ES" baseline="0" dirty="0" smtClean="0"/>
              <a:t> </a:t>
            </a:r>
            <a:r>
              <a:rPr lang="es-ES" baseline="0" dirty="0" err="1" smtClean="0"/>
              <a:t>exploit</a:t>
            </a:r>
            <a:r>
              <a:rPr lang="es-ES" baseline="0" dirty="0" smtClean="0"/>
              <a:t> </a:t>
            </a:r>
            <a:r>
              <a:rPr lang="es-ES" baseline="0" dirty="0" err="1" smtClean="0"/>
              <a:t>such</a:t>
            </a:r>
            <a:r>
              <a:rPr lang="es-ES" baseline="0" dirty="0" smtClean="0"/>
              <a:t> trial </a:t>
            </a:r>
            <a:r>
              <a:rPr lang="es-ES" baseline="0" dirty="0" err="1" smtClean="0"/>
              <a:t>tinkering</a:t>
            </a:r>
            <a:r>
              <a:rPr lang="es-ES" baseline="0" dirty="0" smtClean="0"/>
              <a:t> </a:t>
            </a:r>
            <a:r>
              <a:rPr lang="es-ES" baseline="0" dirty="0" err="1" smtClean="0"/>
              <a:t>with</a:t>
            </a:r>
            <a:r>
              <a:rPr lang="es-ES" baseline="0" dirty="0" smtClean="0"/>
              <a:t> </a:t>
            </a:r>
            <a:r>
              <a:rPr lang="es-ES" baseline="0" dirty="0" err="1" smtClean="0"/>
              <a:t>the</a:t>
            </a:r>
            <a:r>
              <a:rPr lang="es-ES" baseline="0" dirty="0" smtClean="0"/>
              <a:t> </a:t>
            </a:r>
            <a:r>
              <a:rPr lang="es-ES" baseline="0" dirty="0" err="1" smtClean="0"/>
              <a:t>definition</a:t>
            </a:r>
            <a:r>
              <a:rPr lang="es-ES" baseline="0" dirty="0" smtClean="0"/>
              <a:t> of </a:t>
            </a:r>
            <a:r>
              <a:rPr lang="es-ES" baseline="0" dirty="0" err="1" smtClean="0"/>
              <a:t>the</a:t>
            </a:r>
            <a:r>
              <a:rPr lang="es-ES" baseline="0" dirty="0" smtClean="0"/>
              <a:t> </a:t>
            </a:r>
            <a:r>
              <a:rPr lang="es-ES" baseline="0" dirty="0" err="1" smtClean="0"/>
              <a:t>population</a:t>
            </a:r>
            <a:r>
              <a:rPr lang="es-ES" baseline="0" dirty="0" smtClean="0"/>
              <a:t> of </a:t>
            </a:r>
            <a:r>
              <a:rPr lang="es-ES" baseline="0" dirty="0" err="1" smtClean="0"/>
              <a:t>patients</a:t>
            </a:r>
            <a:r>
              <a:rPr lang="es-ES" baseline="0" dirty="0" smtClean="0"/>
              <a:t> </a:t>
            </a:r>
            <a:r>
              <a:rPr lang="es-ES" baseline="0" dirty="0" err="1" smtClean="0"/>
              <a:t>it</a:t>
            </a:r>
            <a:r>
              <a:rPr lang="es-ES" baseline="0" dirty="0" smtClean="0"/>
              <a:t> targets. I am </a:t>
            </a:r>
            <a:r>
              <a:rPr lang="es-ES" baseline="0" dirty="0" err="1" smtClean="0"/>
              <a:t>going</a:t>
            </a:r>
            <a:r>
              <a:rPr lang="es-ES" baseline="0" dirty="0" smtClean="0"/>
              <a:t> to </a:t>
            </a:r>
            <a:r>
              <a:rPr lang="es-ES" baseline="0" dirty="0" err="1" smtClean="0"/>
              <a:t>defend</a:t>
            </a:r>
            <a:r>
              <a:rPr lang="es-ES" baseline="0" dirty="0" smtClean="0"/>
              <a:t> </a:t>
            </a:r>
            <a:r>
              <a:rPr lang="es-ES" baseline="0" dirty="0" err="1" smtClean="0"/>
              <a:t>that</a:t>
            </a:r>
            <a:r>
              <a:rPr lang="es-ES" baseline="0" dirty="0" smtClean="0"/>
              <a:t> </a:t>
            </a:r>
            <a:r>
              <a:rPr lang="es-ES" baseline="0" dirty="0" err="1" smtClean="0"/>
              <a:t>this</a:t>
            </a:r>
            <a:r>
              <a:rPr lang="es-ES" baseline="0" dirty="0" smtClean="0"/>
              <a:t> can </a:t>
            </a:r>
            <a:r>
              <a:rPr lang="es-ES" baseline="0" dirty="0" err="1" smtClean="0"/>
              <a:t>happen</a:t>
            </a:r>
            <a:r>
              <a:rPr lang="es-ES" baseline="0" dirty="0" smtClean="0"/>
              <a:t> </a:t>
            </a:r>
            <a:r>
              <a:rPr lang="es-ES" baseline="0" dirty="0" err="1" smtClean="0"/>
              <a:t>two</a:t>
            </a:r>
            <a:r>
              <a:rPr lang="es-ES" baseline="0" dirty="0" smtClean="0"/>
              <a:t> </a:t>
            </a:r>
            <a:r>
              <a:rPr lang="es-ES" baseline="0" dirty="0" err="1" smtClean="0"/>
              <a:t>ways</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FDBB7EB7-01E3-4824-B6F8-FF985A690902}" type="slidenum">
              <a:rPr lang="es-ES" smtClean="0"/>
              <a:t>10</a:t>
            </a:fld>
            <a:endParaRPr lang="es-ES"/>
          </a:p>
        </p:txBody>
      </p:sp>
    </p:spTree>
    <p:extLst>
      <p:ext uri="{BB962C8B-B14F-4D97-AF65-F5344CB8AC3E}">
        <p14:creationId xmlns:p14="http://schemas.microsoft.com/office/powerpoint/2010/main" val="16703732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As</a:t>
            </a:r>
            <a:r>
              <a:rPr lang="es-ES" baseline="0" dirty="0" smtClean="0"/>
              <a:t> of </a:t>
            </a:r>
            <a:r>
              <a:rPr lang="es-ES" baseline="0" dirty="0" err="1" smtClean="0"/>
              <a:t>today</a:t>
            </a:r>
            <a:r>
              <a:rPr lang="es-ES" baseline="0" dirty="0" smtClean="0"/>
              <a:t>, </a:t>
            </a:r>
            <a:r>
              <a:rPr lang="es-ES" baseline="0" dirty="0" err="1" smtClean="0"/>
              <a:t>the</a:t>
            </a:r>
            <a:r>
              <a:rPr lang="es-ES" baseline="0" dirty="0" smtClean="0"/>
              <a:t> FDA and </a:t>
            </a:r>
            <a:r>
              <a:rPr lang="es-ES" baseline="0" dirty="0" err="1" smtClean="0"/>
              <a:t>the</a:t>
            </a:r>
            <a:r>
              <a:rPr lang="es-ES" baseline="0" dirty="0" smtClean="0"/>
              <a:t> EMA are </a:t>
            </a:r>
            <a:r>
              <a:rPr lang="es-ES" baseline="0" dirty="0" err="1" smtClean="0"/>
              <a:t>endorsing</a:t>
            </a:r>
            <a:r>
              <a:rPr lang="es-ES" baseline="0" dirty="0" smtClean="0"/>
              <a:t> a </a:t>
            </a:r>
            <a:r>
              <a:rPr lang="es-ES" baseline="0" dirty="0" err="1" smtClean="0"/>
              <a:t>Hard</a:t>
            </a:r>
            <a:r>
              <a:rPr lang="es-ES" baseline="0" dirty="0" smtClean="0"/>
              <a:t> </a:t>
            </a:r>
            <a:r>
              <a:rPr lang="es-ES" baseline="0" dirty="0" err="1" smtClean="0"/>
              <a:t>form</a:t>
            </a:r>
            <a:r>
              <a:rPr lang="es-ES" baseline="0" dirty="0" smtClean="0"/>
              <a:t> of </a:t>
            </a:r>
            <a:r>
              <a:rPr lang="es-ES" baseline="0" dirty="0" err="1" smtClean="0"/>
              <a:t>pharmaceutical</a:t>
            </a:r>
            <a:r>
              <a:rPr lang="es-ES" baseline="0" dirty="0" smtClean="0"/>
              <a:t> </a:t>
            </a:r>
            <a:r>
              <a:rPr lang="es-ES" baseline="0" dirty="0" err="1" smtClean="0"/>
              <a:t>parternalism</a:t>
            </a:r>
            <a:r>
              <a:rPr lang="es-ES" baseline="0" dirty="0" smtClean="0"/>
              <a:t>: </a:t>
            </a:r>
            <a:r>
              <a:rPr lang="es-ES" baseline="0" dirty="0" err="1" smtClean="0"/>
              <a:t>basically</a:t>
            </a:r>
            <a:r>
              <a:rPr lang="es-ES" baseline="0" dirty="0" smtClean="0"/>
              <a:t>, </a:t>
            </a:r>
            <a:r>
              <a:rPr lang="es-ES" baseline="0" dirty="0" err="1" smtClean="0"/>
              <a:t>they</a:t>
            </a:r>
            <a:r>
              <a:rPr lang="es-ES" baseline="0" dirty="0" smtClean="0"/>
              <a:t> are </a:t>
            </a:r>
            <a:r>
              <a:rPr lang="es-ES" baseline="0" dirty="0" err="1" smtClean="0"/>
              <a:t>preventing</a:t>
            </a:r>
            <a:r>
              <a:rPr lang="es-ES" baseline="0" dirty="0" smtClean="0"/>
              <a:t> </a:t>
            </a:r>
            <a:r>
              <a:rPr lang="es-ES" baseline="0" dirty="0" err="1" smtClean="0"/>
              <a:t>patients</a:t>
            </a:r>
            <a:r>
              <a:rPr lang="es-ES" baseline="0" dirty="0" smtClean="0"/>
              <a:t> </a:t>
            </a:r>
            <a:r>
              <a:rPr lang="es-ES" baseline="0" dirty="0" err="1" smtClean="0"/>
              <a:t>without</a:t>
            </a:r>
            <a:r>
              <a:rPr lang="es-ES" baseline="0" dirty="0" smtClean="0"/>
              <a:t> </a:t>
            </a:r>
            <a:r>
              <a:rPr lang="es-ES" baseline="0" dirty="0" err="1" smtClean="0"/>
              <a:t>their</a:t>
            </a:r>
            <a:r>
              <a:rPr lang="es-ES" baseline="0" dirty="0" smtClean="0"/>
              <a:t> </a:t>
            </a:r>
            <a:r>
              <a:rPr lang="es-ES" baseline="0" dirty="0" err="1" smtClean="0"/>
              <a:t>consent</a:t>
            </a:r>
            <a:r>
              <a:rPr lang="es-ES" baseline="0" dirty="0" smtClean="0"/>
              <a:t> to </a:t>
            </a:r>
            <a:r>
              <a:rPr lang="es-ES" baseline="0" dirty="0" err="1" smtClean="0"/>
              <a:t>take</a:t>
            </a:r>
            <a:r>
              <a:rPr lang="es-ES" baseline="0" dirty="0" smtClean="0"/>
              <a:t> non-</a:t>
            </a:r>
            <a:r>
              <a:rPr lang="es-ES" baseline="0" dirty="0" err="1" smtClean="0"/>
              <a:t>approved</a:t>
            </a:r>
            <a:r>
              <a:rPr lang="es-ES" baseline="0" dirty="0" smtClean="0"/>
              <a:t> </a:t>
            </a:r>
            <a:r>
              <a:rPr lang="es-ES" baseline="0" dirty="0" err="1" smtClean="0"/>
              <a:t>drugs</a:t>
            </a:r>
            <a:r>
              <a:rPr lang="es-ES" baseline="0" dirty="0" smtClean="0"/>
              <a:t>, </a:t>
            </a:r>
            <a:r>
              <a:rPr lang="es-ES" baseline="0" dirty="0" err="1" smtClean="0"/>
              <a:t>for</a:t>
            </a:r>
            <a:r>
              <a:rPr lang="es-ES" baseline="0" dirty="0" smtClean="0"/>
              <a:t> </a:t>
            </a:r>
            <a:r>
              <a:rPr lang="es-ES" baseline="0" dirty="0" err="1" smtClean="0"/>
              <a:t>the</a:t>
            </a:r>
            <a:r>
              <a:rPr lang="es-ES" baseline="0" dirty="0" smtClean="0"/>
              <a:t> sake of </a:t>
            </a:r>
            <a:r>
              <a:rPr lang="es-ES" baseline="0" dirty="0" err="1" smtClean="0"/>
              <a:t>their</a:t>
            </a:r>
            <a:r>
              <a:rPr lang="es-ES" baseline="0" dirty="0" smtClean="0"/>
              <a:t> </a:t>
            </a:r>
            <a:r>
              <a:rPr lang="es-ES" baseline="0" dirty="0" err="1" smtClean="0"/>
              <a:t>own</a:t>
            </a:r>
            <a:r>
              <a:rPr lang="es-ES" baseline="0" dirty="0" smtClean="0"/>
              <a:t> </a:t>
            </a:r>
            <a:r>
              <a:rPr lang="es-ES" baseline="0" dirty="0" err="1" smtClean="0"/>
              <a:t>health</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E44ADB33-017F-40E3-BEA2-32BC64E46C18}" type="slidenum">
              <a:rPr lang="es-ES" smtClean="0"/>
              <a:t>66</a:t>
            </a:fld>
            <a:endParaRPr lang="es-ES"/>
          </a:p>
        </p:txBody>
      </p:sp>
    </p:spTree>
    <p:extLst>
      <p:ext uri="{BB962C8B-B14F-4D97-AF65-F5344CB8AC3E}">
        <p14:creationId xmlns:p14="http://schemas.microsoft.com/office/powerpoint/2010/main" val="31469469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As</a:t>
            </a:r>
            <a:r>
              <a:rPr lang="es-ES" baseline="0" dirty="0" smtClean="0"/>
              <a:t> of </a:t>
            </a:r>
            <a:r>
              <a:rPr lang="es-ES" baseline="0" dirty="0" err="1" smtClean="0"/>
              <a:t>today</a:t>
            </a:r>
            <a:r>
              <a:rPr lang="es-ES" baseline="0" dirty="0" smtClean="0"/>
              <a:t>, </a:t>
            </a:r>
            <a:r>
              <a:rPr lang="es-ES" baseline="0" dirty="0" err="1" smtClean="0"/>
              <a:t>the</a:t>
            </a:r>
            <a:r>
              <a:rPr lang="es-ES" baseline="0" dirty="0" smtClean="0"/>
              <a:t> FDA and </a:t>
            </a:r>
            <a:r>
              <a:rPr lang="es-ES" baseline="0" dirty="0" err="1" smtClean="0"/>
              <a:t>the</a:t>
            </a:r>
            <a:r>
              <a:rPr lang="es-ES" baseline="0" dirty="0" smtClean="0"/>
              <a:t> EMA are </a:t>
            </a:r>
            <a:r>
              <a:rPr lang="es-ES" baseline="0" dirty="0" err="1" smtClean="0"/>
              <a:t>endorsing</a:t>
            </a:r>
            <a:r>
              <a:rPr lang="es-ES" baseline="0" dirty="0" smtClean="0"/>
              <a:t> a </a:t>
            </a:r>
            <a:r>
              <a:rPr lang="es-ES" baseline="0" dirty="0" err="1" smtClean="0"/>
              <a:t>Hard</a:t>
            </a:r>
            <a:r>
              <a:rPr lang="es-ES" baseline="0" dirty="0" smtClean="0"/>
              <a:t> </a:t>
            </a:r>
            <a:r>
              <a:rPr lang="es-ES" baseline="0" dirty="0" err="1" smtClean="0"/>
              <a:t>form</a:t>
            </a:r>
            <a:r>
              <a:rPr lang="es-ES" baseline="0" dirty="0" smtClean="0"/>
              <a:t> of </a:t>
            </a:r>
            <a:r>
              <a:rPr lang="es-ES" baseline="0" dirty="0" err="1" smtClean="0"/>
              <a:t>pharmaceutical</a:t>
            </a:r>
            <a:r>
              <a:rPr lang="es-ES" baseline="0" dirty="0" smtClean="0"/>
              <a:t> </a:t>
            </a:r>
            <a:r>
              <a:rPr lang="es-ES" baseline="0" dirty="0" err="1" smtClean="0"/>
              <a:t>parternalism</a:t>
            </a:r>
            <a:r>
              <a:rPr lang="es-ES" baseline="0" dirty="0" smtClean="0"/>
              <a:t>: </a:t>
            </a:r>
            <a:r>
              <a:rPr lang="es-ES" baseline="0" dirty="0" err="1" smtClean="0"/>
              <a:t>basically</a:t>
            </a:r>
            <a:r>
              <a:rPr lang="es-ES" baseline="0" dirty="0" smtClean="0"/>
              <a:t>, </a:t>
            </a:r>
            <a:r>
              <a:rPr lang="es-ES" baseline="0" dirty="0" err="1" smtClean="0"/>
              <a:t>they</a:t>
            </a:r>
            <a:r>
              <a:rPr lang="es-ES" baseline="0" dirty="0" smtClean="0"/>
              <a:t> are </a:t>
            </a:r>
            <a:r>
              <a:rPr lang="es-ES" baseline="0" dirty="0" err="1" smtClean="0"/>
              <a:t>preventing</a:t>
            </a:r>
            <a:r>
              <a:rPr lang="es-ES" baseline="0" dirty="0" smtClean="0"/>
              <a:t> </a:t>
            </a:r>
            <a:r>
              <a:rPr lang="es-ES" baseline="0" dirty="0" err="1" smtClean="0"/>
              <a:t>patients</a:t>
            </a:r>
            <a:r>
              <a:rPr lang="es-ES" baseline="0" dirty="0" smtClean="0"/>
              <a:t> </a:t>
            </a:r>
            <a:r>
              <a:rPr lang="es-ES" baseline="0" dirty="0" err="1" smtClean="0"/>
              <a:t>without</a:t>
            </a:r>
            <a:r>
              <a:rPr lang="es-ES" baseline="0" dirty="0" smtClean="0"/>
              <a:t> </a:t>
            </a:r>
            <a:r>
              <a:rPr lang="es-ES" baseline="0" dirty="0" err="1" smtClean="0"/>
              <a:t>their</a:t>
            </a:r>
            <a:r>
              <a:rPr lang="es-ES" baseline="0" dirty="0" smtClean="0"/>
              <a:t> </a:t>
            </a:r>
            <a:r>
              <a:rPr lang="es-ES" baseline="0" dirty="0" err="1" smtClean="0"/>
              <a:t>consent</a:t>
            </a:r>
            <a:r>
              <a:rPr lang="es-ES" baseline="0" dirty="0" smtClean="0"/>
              <a:t> to </a:t>
            </a:r>
            <a:r>
              <a:rPr lang="es-ES" baseline="0" dirty="0" err="1" smtClean="0"/>
              <a:t>take</a:t>
            </a:r>
            <a:r>
              <a:rPr lang="es-ES" baseline="0" dirty="0" smtClean="0"/>
              <a:t> non-</a:t>
            </a:r>
            <a:r>
              <a:rPr lang="es-ES" baseline="0" dirty="0" err="1" smtClean="0"/>
              <a:t>approved</a:t>
            </a:r>
            <a:r>
              <a:rPr lang="es-ES" baseline="0" dirty="0" smtClean="0"/>
              <a:t> </a:t>
            </a:r>
            <a:r>
              <a:rPr lang="es-ES" baseline="0" dirty="0" err="1" smtClean="0"/>
              <a:t>drugs</a:t>
            </a:r>
            <a:r>
              <a:rPr lang="es-ES" baseline="0" dirty="0" smtClean="0"/>
              <a:t>, </a:t>
            </a:r>
            <a:r>
              <a:rPr lang="es-ES" baseline="0" dirty="0" err="1" smtClean="0"/>
              <a:t>for</a:t>
            </a:r>
            <a:r>
              <a:rPr lang="es-ES" baseline="0" dirty="0" smtClean="0"/>
              <a:t> </a:t>
            </a:r>
            <a:r>
              <a:rPr lang="es-ES" baseline="0" dirty="0" err="1" smtClean="0"/>
              <a:t>the</a:t>
            </a:r>
            <a:r>
              <a:rPr lang="es-ES" baseline="0" dirty="0" smtClean="0"/>
              <a:t> sake of </a:t>
            </a:r>
            <a:r>
              <a:rPr lang="es-ES" baseline="0" dirty="0" err="1" smtClean="0"/>
              <a:t>their</a:t>
            </a:r>
            <a:r>
              <a:rPr lang="es-ES" baseline="0" dirty="0" smtClean="0"/>
              <a:t> </a:t>
            </a:r>
            <a:r>
              <a:rPr lang="es-ES" baseline="0" dirty="0" err="1" smtClean="0"/>
              <a:t>own</a:t>
            </a:r>
            <a:r>
              <a:rPr lang="es-ES" baseline="0" dirty="0" smtClean="0"/>
              <a:t> </a:t>
            </a:r>
            <a:r>
              <a:rPr lang="es-ES" baseline="0" dirty="0" err="1" smtClean="0"/>
              <a:t>health</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E44ADB33-017F-40E3-BEA2-32BC64E46C18}" type="slidenum">
              <a:rPr lang="es-ES" smtClean="0"/>
              <a:t>67</a:t>
            </a:fld>
            <a:endParaRPr lang="es-ES"/>
          </a:p>
        </p:txBody>
      </p:sp>
    </p:spTree>
    <p:extLst>
      <p:ext uri="{BB962C8B-B14F-4D97-AF65-F5344CB8AC3E}">
        <p14:creationId xmlns:p14="http://schemas.microsoft.com/office/powerpoint/2010/main" val="31469469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As</a:t>
            </a:r>
            <a:r>
              <a:rPr lang="es-ES" baseline="0" dirty="0" smtClean="0"/>
              <a:t> of </a:t>
            </a:r>
            <a:r>
              <a:rPr lang="es-ES" baseline="0" dirty="0" err="1" smtClean="0"/>
              <a:t>today</a:t>
            </a:r>
            <a:r>
              <a:rPr lang="es-ES" baseline="0" dirty="0" smtClean="0"/>
              <a:t>, </a:t>
            </a:r>
            <a:r>
              <a:rPr lang="es-ES" baseline="0" dirty="0" err="1" smtClean="0"/>
              <a:t>the</a:t>
            </a:r>
            <a:r>
              <a:rPr lang="es-ES" baseline="0" dirty="0" smtClean="0"/>
              <a:t> FDA and </a:t>
            </a:r>
            <a:r>
              <a:rPr lang="es-ES" baseline="0" dirty="0" err="1" smtClean="0"/>
              <a:t>the</a:t>
            </a:r>
            <a:r>
              <a:rPr lang="es-ES" baseline="0" dirty="0" smtClean="0"/>
              <a:t> EMA are </a:t>
            </a:r>
            <a:r>
              <a:rPr lang="es-ES" baseline="0" dirty="0" err="1" smtClean="0"/>
              <a:t>endorsing</a:t>
            </a:r>
            <a:r>
              <a:rPr lang="es-ES" baseline="0" dirty="0" smtClean="0"/>
              <a:t> a </a:t>
            </a:r>
            <a:r>
              <a:rPr lang="es-ES" baseline="0" dirty="0" err="1" smtClean="0"/>
              <a:t>Hard</a:t>
            </a:r>
            <a:r>
              <a:rPr lang="es-ES" baseline="0" dirty="0" smtClean="0"/>
              <a:t> </a:t>
            </a:r>
            <a:r>
              <a:rPr lang="es-ES" baseline="0" dirty="0" err="1" smtClean="0"/>
              <a:t>form</a:t>
            </a:r>
            <a:r>
              <a:rPr lang="es-ES" baseline="0" dirty="0" smtClean="0"/>
              <a:t> of </a:t>
            </a:r>
            <a:r>
              <a:rPr lang="es-ES" baseline="0" dirty="0" err="1" smtClean="0"/>
              <a:t>pharmaceutical</a:t>
            </a:r>
            <a:r>
              <a:rPr lang="es-ES" baseline="0" dirty="0" smtClean="0"/>
              <a:t> </a:t>
            </a:r>
            <a:r>
              <a:rPr lang="es-ES" baseline="0" dirty="0" err="1" smtClean="0"/>
              <a:t>parternalism</a:t>
            </a:r>
            <a:r>
              <a:rPr lang="es-ES" baseline="0" dirty="0" smtClean="0"/>
              <a:t>: </a:t>
            </a:r>
            <a:r>
              <a:rPr lang="es-ES" baseline="0" dirty="0" err="1" smtClean="0"/>
              <a:t>basically</a:t>
            </a:r>
            <a:r>
              <a:rPr lang="es-ES" baseline="0" dirty="0" smtClean="0"/>
              <a:t>, </a:t>
            </a:r>
            <a:r>
              <a:rPr lang="es-ES" baseline="0" dirty="0" err="1" smtClean="0"/>
              <a:t>they</a:t>
            </a:r>
            <a:r>
              <a:rPr lang="es-ES" baseline="0" dirty="0" smtClean="0"/>
              <a:t> are </a:t>
            </a:r>
            <a:r>
              <a:rPr lang="es-ES" baseline="0" dirty="0" err="1" smtClean="0"/>
              <a:t>preventing</a:t>
            </a:r>
            <a:r>
              <a:rPr lang="es-ES" baseline="0" dirty="0" smtClean="0"/>
              <a:t> </a:t>
            </a:r>
            <a:r>
              <a:rPr lang="es-ES" baseline="0" dirty="0" err="1" smtClean="0"/>
              <a:t>patients</a:t>
            </a:r>
            <a:r>
              <a:rPr lang="es-ES" baseline="0" dirty="0" smtClean="0"/>
              <a:t> </a:t>
            </a:r>
            <a:r>
              <a:rPr lang="es-ES" baseline="0" dirty="0" err="1" smtClean="0"/>
              <a:t>without</a:t>
            </a:r>
            <a:r>
              <a:rPr lang="es-ES" baseline="0" dirty="0" smtClean="0"/>
              <a:t> </a:t>
            </a:r>
            <a:r>
              <a:rPr lang="es-ES" baseline="0" dirty="0" err="1" smtClean="0"/>
              <a:t>their</a:t>
            </a:r>
            <a:r>
              <a:rPr lang="es-ES" baseline="0" dirty="0" smtClean="0"/>
              <a:t> </a:t>
            </a:r>
            <a:r>
              <a:rPr lang="es-ES" baseline="0" dirty="0" err="1" smtClean="0"/>
              <a:t>consent</a:t>
            </a:r>
            <a:r>
              <a:rPr lang="es-ES" baseline="0" dirty="0" smtClean="0"/>
              <a:t> to </a:t>
            </a:r>
            <a:r>
              <a:rPr lang="es-ES" baseline="0" dirty="0" err="1" smtClean="0"/>
              <a:t>take</a:t>
            </a:r>
            <a:r>
              <a:rPr lang="es-ES" baseline="0" dirty="0" smtClean="0"/>
              <a:t> non-</a:t>
            </a:r>
            <a:r>
              <a:rPr lang="es-ES" baseline="0" dirty="0" err="1" smtClean="0"/>
              <a:t>approved</a:t>
            </a:r>
            <a:r>
              <a:rPr lang="es-ES" baseline="0" dirty="0" smtClean="0"/>
              <a:t> </a:t>
            </a:r>
            <a:r>
              <a:rPr lang="es-ES" baseline="0" dirty="0" err="1" smtClean="0"/>
              <a:t>drugs</a:t>
            </a:r>
            <a:r>
              <a:rPr lang="es-ES" baseline="0" dirty="0" smtClean="0"/>
              <a:t>, </a:t>
            </a:r>
            <a:r>
              <a:rPr lang="es-ES" baseline="0" dirty="0" err="1" smtClean="0"/>
              <a:t>for</a:t>
            </a:r>
            <a:r>
              <a:rPr lang="es-ES" baseline="0" dirty="0" smtClean="0"/>
              <a:t> </a:t>
            </a:r>
            <a:r>
              <a:rPr lang="es-ES" baseline="0" dirty="0" err="1" smtClean="0"/>
              <a:t>the</a:t>
            </a:r>
            <a:r>
              <a:rPr lang="es-ES" baseline="0" dirty="0" smtClean="0"/>
              <a:t> sake of </a:t>
            </a:r>
            <a:r>
              <a:rPr lang="es-ES" baseline="0" dirty="0" err="1" smtClean="0"/>
              <a:t>their</a:t>
            </a:r>
            <a:r>
              <a:rPr lang="es-ES" baseline="0" dirty="0" smtClean="0"/>
              <a:t> </a:t>
            </a:r>
            <a:r>
              <a:rPr lang="es-ES" baseline="0" dirty="0" err="1" smtClean="0"/>
              <a:t>own</a:t>
            </a:r>
            <a:r>
              <a:rPr lang="es-ES" baseline="0" dirty="0" smtClean="0"/>
              <a:t> </a:t>
            </a:r>
            <a:r>
              <a:rPr lang="es-ES" baseline="0" dirty="0" err="1" smtClean="0"/>
              <a:t>health</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E44ADB33-017F-40E3-BEA2-32BC64E46C18}" type="slidenum">
              <a:rPr lang="es-ES" smtClean="0"/>
              <a:t>68</a:t>
            </a:fld>
            <a:endParaRPr lang="es-ES"/>
          </a:p>
        </p:txBody>
      </p:sp>
    </p:spTree>
    <p:extLst>
      <p:ext uri="{BB962C8B-B14F-4D97-AF65-F5344CB8AC3E}">
        <p14:creationId xmlns:p14="http://schemas.microsoft.com/office/powerpoint/2010/main" val="31469469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As</a:t>
            </a:r>
            <a:r>
              <a:rPr lang="es-ES" baseline="0" dirty="0" smtClean="0"/>
              <a:t> of </a:t>
            </a:r>
            <a:r>
              <a:rPr lang="es-ES" baseline="0" dirty="0" err="1" smtClean="0"/>
              <a:t>today</a:t>
            </a:r>
            <a:r>
              <a:rPr lang="es-ES" baseline="0" dirty="0" smtClean="0"/>
              <a:t>, </a:t>
            </a:r>
            <a:r>
              <a:rPr lang="es-ES" baseline="0" dirty="0" err="1" smtClean="0"/>
              <a:t>the</a:t>
            </a:r>
            <a:r>
              <a:rPr lang="es-ES" baseline="0" dirty="0" smtClean="0"/>
              <a:t> FDA and </a:t>
            </a:r>
            <a:r>
              <a:rPr lang="es-ES" baseline="0" dirty="0" err="1" smtClean="0"/>
              <a:t>the</a:t>
            </a:r>
            <a:r>
              <a:rPr lang="es-ES" baseline="0" dirty="0" smtClean="0"/>
              <a:t> EMA are </a:t>
            </a:r>
            <a:r>
              <a:rPr lang="es-ES" baseline="0" dirty="0" err="1" smtClean="0"/>
              <a:t>endorsing</a:t>
            </a:r>
            <a:r>
              <a:rPr lang="es-ES" baseline="0" dirty="0" smtClean="0"/>
              <a:t> a </a:t>
            </a:r>
            <a:r>
              <a:rPr lang="es-ES" baseline="0" dirty="0" err="1" smtClean="0"/>
              <a:t>Hard</a:t>
            </a:r>
            <a:r>
              <a:rPr lang="es-ES" baseline="0" dirty="0" smtClean="0"/>
              <a:t> </a:t>
            </a:r>
            <a:r>
              <a:rPr lang="es-ES" baseline="0" dirty="0" err="1" smtClean="0"/>
              <a:t>form</a:t>
            </a:r>
            <a:r>
              <a:rPr lang="es-ES" baseline="0" dirty="0" smtClean="0"/>
              <a:t> of </a:t>
            </a:r>
            <a:r>
              <a:rPr lang="es-ES" baseline="0" dirty="0" err="1" smtClean="0"/>
              <a:t>pharmaceutical</a:t>
            </a:r>
            <a:r>
              <a:rPr lang="es-ES" baseline="0" dirty="0" smtClean="0"/>
              <a:t> </a:t>
            </a:r>
            <a:r>
              <a:rPr lang="es-ES" baseline="0" dirty="0" err="1" smtClean="0"/>
              <a:t>parternalism</a:t>
            </a:r>
            <a:r>
              <a:rPr lang="es-ES" baseline="0" dirty="0" smtClean="0"/>
              <a:t>: </a:t>
            </a:r>
            <a:r>
              <a:rPr lang="es-ES" baseline="0" dirty="0" err="1" smtClean="0"/>
              <a:t>basically</a:t>
            </a:r>
            <a:r>
              <a:rPr lang="es-ES" baseline="0" dirty="0" smtClean="0"/>
              <a:t>, </a:t>
            </a:r>
            <a:r>
              <a:rPr lang="es-ES" baseline="0" dirty="0" err="1" smtClean="0"/>
              <a:t>they</a:t>
            </a:r>
            <a:r>
              <a:rPr lang="es-ES" baseline="0" dirty="0" smtClean="0"/>
              <a:t> are </a:t>
            </a:r>
            <a:r>
              <a:rPr lang="es-ES" baseline="0" dirty="0" err="1" smtClean="0"/>
              <a:t>preventing</a:t>
            </a:r>
            <a:r>
              <a:rPr lang="es-ES" baseline="0" dirty="0" smtClean="0"/>
              <a:t> </a:t>
            </a:r>
            <a:r>
              <a:rPr lang="es-ES" baseline="0" dirty="0" err="1" smtClean="0"/>
              <a:t>patients</a:t>
            </a:r>
            <a:r>
              <a:rPr lang="es-ES" baseline="0" dirty="0" smtClean="0"/>
              <a:t> </a:t>
            </a:r>
            <a:r>
              <a:rPr lang="es-ES" baseline="0" dirty="0" err="1" smtClean="0"/>
              <a:t>without</a:t>
            </a:r>
            <a:r>
              <a:rPr lang="es-ES" baseline="0" dirty="0" smtClean="0"/>
              <a:t> </a:t>
            </a:r>
            <a:r>
              <a:rPr lang="es-ES" baseline="0" dirty="0" err="1" smtClean="0"/>
              <a:t>their</a:t>
            </a:r>
            <a:r>
              <a:rPr lang="es-ES" baseline="0" dirty="0" smtClean="0"/>
              <a:t> </a:t>
            </a:r>
            <a:r>
              <a:rPr lang="es-ES" baseline="0" dirty="0" err="1" smtClean="0"/>
              <a:t>consent</a:t>
            </a:r>
            <a:r>
              <a:rPr lang="es-ES" baseline="0" dirty="0" smtClean="0"/>
              <a:t> to </a:t>
            </a:r>
            <a:r>
              <a:rPr lang="es-ES" baseline="0" dirty="0" err="1" smtClean="0"/>
              <a:t>take</a:t>
            </a:r>
            <a:r>
              <a:rPr lang="es-ES" baseline="0" dirty="0" smtClean="0"/>
              <a:t> non-</a:t>
            </a:r>
            <a:r>
              <a:rPr lang="es-ES" baseline="0" dirty="0" err="1" smtClean="0"/>
              <a:t>approved</a:t>
            </a:r>
            <a:r>
              <a:rPr lang="es-ES" baseline="0" dirty="0" smtClean="0"/>
              <a:t> </a:t>
            </a:r>
            <a:r>
              <a:rPr lang="es-ES" baseline="0" dirty="0" err="1" smtClean="0"/>
              <a:t>drugs</a:t>
            </a:r>
            <a:r>
              <a:rPr lang="es-ES" baseline="0" dirty="0" smtClean="0"/>
              <a:t>, </a:t>
            </a:r>
            <a:r>
              <a:rPr lang="es-ES" baseline="0" dirty="0" err="1" smtClean="0"/>
              <a:t>for</a:t>
            </a:r>
            <a:r>
              <a:rPr lang="es-ES" baseline="0" dirty="0" smtClean="0"/>
              <a:t> </a:t>
            </a:r>
            <a:r>
              <a:rPr lang="es-ES" baseline="0" dirty="0" err="1" smtClean="0"/>
              <a:t>the</a:t>
            </a:r>
            <a:r>
              <a:rPr lang="es-ES" baseline="0" dirty="0" smtClean="0"/>
              <a:t> sake of </a:t>
            </a:r>
            <a:r>
              <a:rPr lang="es-ES" baseline="0" dirty="0" err="1" smtClean="0"/>
              <a:t>their</a:t>
            </a:r>
            <a:r>
              <a:rPr lang="es-ES" baseline="0" dirty="0" smtClean="0"/>
              <a:t> </a:t>
            </a:r>
            <a:r>
              <a:rPr lang="es-ES" baseline="0" dirty="0" err="1" smtClean="0"/>
              <a:t>own</a:t>
            </a:r>
            <a:r>
              <a:rPr lang="es-ES" baseline="0" dirty="0" smtClean="0"/>
              <a:t> </a:t>
            </a:r>
            <a:r>
              <a:rPr lang="es-ES" baseline="0" dirty="0" err="1" smtClean="0"/>
              <a:t>health</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E44ADB33-017F-40E3-BEA2-32BC64E46C18}" type="slidenum">
              <a:rPr lang="es-ES" smtClean="0"/>
              <a:t>69</a:t>
            </a:fld>
            <a:endParaRPr lang="es-ES"/>
          </a:p>
        </p:txBody>
      </p:sp>
    </p:spTree>
    <p:extLst>
      <p:ext uri="{BB962C8B-B14F-4D97-AF65-F5344CB8AC3E}">
        <p14:creationId xmlns:p14="http://schemas.microsoft.com/office/powerpoint/2010/main" val="31469469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As</a:t>
            </a:r>
            <a:r>
              <a:rPr lang="es-ES" baseline="0" dirty="0" smtClean="0"/>
              <a:t> of </a:t>
            </a:r>
            <a:r>
              <a:rPr lang="es-ES" baseline="0" dirty="0" err="1" smtClean="0"/>
              <a:t>today</a:t>
            </a:r>
            <a:r>
              <a:rPr lang="es-ES" baseline="0" dirty="0" smtClean="0"/>
              <a:t>, </a:t>
            </a:r>
            <a:r>
              <a:rPr lang="es-ES" baseline="0" dirty="0" err="1" smtClean="0"/>
              <a:t>the</a:t>
            </a:r>
            <a:r>
              <a:rPr lang="es-ES" baseline="0" dirty="0" smtClean="0"/>
              <a:t> FDA and </a:t>
            </a:r>
            <a:r>
              <a:rPr lang="es-ES" baseline="0" dirty="0" err="1" smtClean="0"/>
              <a:t>the</a:t>
            </a:r>
            <a:r>
              <a:rPr lang="es-ES" baseline="0" dirty="0" smtClean="0"/>
              <a:t> EMA are </a:t>
            </a:r>
            <a:r>
              <a:rPr lang="es-ES" baseline="0" dirty="0" err="1" smtClean="0"/>
              <a:t>endorsing</a:t>
            </a:r>
            <a:r>
              <a:rPr lang="es-ES" baseline="0" dirty="0" smtClean="0"/>
              <a:t> a </a:t>
            </a:r>
            <a:r>
              <a:rPr lang="es-ES" baseline="0" dirty="0" err="1" smtClean="0"/>
              <a:t>Hard</a:t>
            </a:r>
            <a:r>
              <a:rPr lang="es-ES" baseline="0" dirty="0" smtClean="0"/>
              <a:t> </a:t>
            </a:r>
            <a:r>
              <a:rPr lang="es-ES" baseline="0" dirty="0" err="1" smtClean="0"/>
              <a:t>form</a:t>
            </a:r>
            <a:r>
              <a:rPr lang="es-ES" baseline="0" dirty="0" smtClean="0"/>
              <a:t> of </a:t>
            </a:r>
            <a:r>
              <a:rPr lang="es-ES" baseline="0" dirty="0" err="1" smtClean="0"/>
              <a:t>pharmaceutical</a:t>
            </a:r>
            <a:r>
              <a:rPr lang="es-ES" baseline="0" dirty="0" smtClean="0"/>
              <a:t> </a:t>
            </a:r>
            <a:r>
              <a:rPr lang="es-ES" baseline="0" dirty="0" err="1" smtClean="0"/>
              <a:t>parternalism</a:t>
            </a:r>
            <a:r>
              <a:rPr lang="es-ES" baseline="0" dirty="0" smtClean="0"/>
              <a:t>: </a:t>
            </a:r>
            <a:r>
              <a:rPr lang="es-ES" baseline="0" dirty="0" err="1" smtClean="0"/>
              <a:t>basically</a:t>
            </a:r>
            <a:r>
              <a:rPr lang="es-ES" baseline="0" dirty="0" smtClean="0"/>
              <a:t>, </a:t>
            </a:r>
            <a:r>
              <a:rPr lang="es-ES" baseline="0" dirty="0" err="1" smtClean="0"/>
              <a:t>they</a:t>
            </a:r>
            <a:r>
              <a:rPr lang="es-ES" baseline="0" dirty="0" smtClean="0"/>
              <a:t> are </a:t>
            </a:r>
            <a:r>
              <a:rPr lang="es-ES" baseline="0" dirty="0" err="1" smtClean="0"/>
              <a:t>preventing</a:t>
            </a:r>
            <a:r>
              <a:rPr lang="es-ES" baseline="0" dirty="0" smtClean="0"/>
              <a:t> </a:t>
            </a:r>
            <a:r>
              <a:rPr lang="es-ES" baseline="0" dirty="0" err="1" smtClean="0"/>
              <a:t>patients</a:t>
            </a:r>
            <a:r>
              <a:rPr lang="es-ES" baseline="0" dirty="0" smtClean="0"/>
              <a:t> </a:t>
            </a:r>
            <a:r>
              <a:rPr lang="es-ES" baseline="0" dirty="0" err="1" smtClean="0"/>
              <a:t>without</a:t>
            </a:r>
            <a:r>
              <a:rPr lang="es-ES" baseline="0" dirty="0" smtClean="0"/>
              <a:t> </a:t>
            </a:r>
            <a:r>
              <a:rPr lang="es-ES" baseline="0" dirty="0" err="1" smtClean="0"/>
              <a:t>their</a:t>
            </a:r>
            <a:r>
              <a:rPr lang="es-ES" baseline="0" dirty="0" smtClean="0"/>
              <a:t> </a:t>
            </a:r>
            <a:r>
              <a:rPr lang="es-ES" baseline="0" dirty="0" err="1" smtClean="0"/>
              <a:t>consent</a:t>
            </a:r>
            <a:r>
              <a:rPr lang="es-ES" baseline="0" dirty="0" smtClean="0"/>
              <a:t> to </a:t>
            </a:r>
            <a:r>
              <a:rPr lang="es-ES" baseline="0" dirty="0" err="1" smtClean="0"/>
              <a:t>take</a:t>
            </a:r>
            <a:r>
              <a:rPr lang="es-ES" baseline="0" dirty="0" smtClean="0"/>
              <a:t> non-</a:t>
            </a:r>
            <a:r>
              <a:rPr lang="es-ES" baseline="0" dirty="0" err="1" smtClean="0"/>
              <a:t>approved</a:t>
            </a:r>
            <a:r>
              <a:rPr lang="es-ES" baseline="0" dirty="0" smtClean="0"/>
              <a:t> </a:t>
            </a:r>
            <a:r>
              <a:rPr lang="es-ES" baseline="0" dirty="0" err="1" smtClean="0"/>
              <a:t>drugs</a:t>
            </a:r>
            <a:r>
              <a:rPr lang="es-ES" baseline="0" dirty="0" smtClean="0"/>
              <a:t>, </a:t>
            </a:r>
            <a:r>
              <a:rPr lang="es-ES" baseline="0" dirty="0" err="1" smtClean="0"/>
              <a:t>for</a:t>
            </a:r>
            <a:r>
              <a:rPr lang="es-ES" baseline="0" dirty="0" smtClean="0"/>
              <a:t> </a:t>
            </a:r>
            <a:r>
              <a:rPr lang="es-ES" baseline="0" dirty="0" err="1" smtClean="0"/>
              <a:t>the</a:t>
            </a:r>
            <a:r>
              <a:rPr lang="es-ES" baseline="0" dirty="0" smtClean="0"/>
              <a:t> sake of </a:t>
            </a:r>
            <a:r>
              <a:rPr lang="es-ES" baseline="0" dirty="0" err="1" smtClean="0"/>
              <a:t>their</a:t>
            </a:r>
            <a:r>
              <a:rPr lang="es-ES" baseline="0" dirty="0" smtClean="0"/>
              <a:t> </a:t>
            </a:r>
            <a:r>
              <a:rPr lang="es-ES" baseline="0" dirty="0" err="1" smtClean="0"/>
              <a:t>own</a:t>
            </a:r>
            <a:r>
              <a:rPr lang="es-ES" baseline="0" dirty="0" smtClean="0"/>
              <a:t> </a:t>
            </a:r>
            <a:r>
              <a:rPr lang="es-ES" baseline="0" dirty="0" err="1" smtClean="0"/>
              <a:t>health</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E44ADB33-017F-40E3-BEA2-32BC64E46C18}" type="slidenum">
              <a:rPr lang="es-ES" smtClean="0"/>
              <a:t>70</a:t>
            </a:fld>
            <a:endParaRPr lang="es-ES"/>
          </a:p>
        </p:txBody>
      </p:sp>
    </p:spTree>
    <p:extLst>
      <p:ext uri="{BB962C8B-B14F-4D97-AF65-F5344CB8AC3E}">
        <p14:creationId xmlns:p14="http://schemas.microsoft.com/office/powerpoint/2010/main" val="31469469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As</a:t>
            </a:r>
            <a:r>
              <a:rPr lang="es-ES" baseline="0" dirty="0" smtClean="0"/>
              <a:t> of </a:t>
            </a:r>
            <a:r>
              <a:rPr lang="es-ES" baseline="0" dirty="0" err="1" smtClean="0"/>
              <a:t>today</a:t>
            </a:r>
            <a:r>
              <a:rPr lang="es-ES" baseline="0" dirty="0" smtClean="0"/>
              <a:t>, </a:t>
            </a:r>
            <a:r>
              <a:rPr lang="es-ES" baseline="0" dirty="0" err="1" smtClean="0"/>
              <a:t>the</a:t>
            </a:r>
            <a:r>
              <a:rPr lang="es-ES" baseline="0" dirty="0" smtClean="0"/>
              <a:t> FDA and </a:t>
            </a:r>
            <a:r>
              <a:rPr lang="es-ES" baseline="0" dirty="0" err="1" smtClean="0"/>
              <a:t>the</a:t>
            </a:r>
            <a:r>
              <a:rPr lang="es-ES" baseline="0" dirty="0" smtClean="0"/>
              <a:t> EMA are </a:t>
            </a:r>
            <a:r>
              <a:rPr lang="es-ES" baseline="0" dirty="0" err="1" smtClean="0"/>
              <a:t>endorsing</a:t>
            </a:r>
            <a:r>
              <a:rPr lang="es-ES" baseline="0" dirty="0" smtClean="0"/>
              <a:t> a </a:t>
            </a:r>
            <a:r>
              <a:rPr lang="es-ES" baseline="0" dirty="0" err="1" smtClean="0"/>
              <a:t>Hard</a:t>
            </a:r>
            <a:r>
              <a:rPr lang="es-ES" baseline="0" dirty="0" smtClean="0"/>
              <a:t> </a:t>
            </a:r>
            <a:r>
              <a:rPr lang="es-ES" baseline="0" dirty="0" err="1" smtClean="0"/>
              <a:t>form</a:t>
            </a:r>
            <a:r>
              <a:rPr lang="es-ES" baseline="0" dirty="0" smtClean="0"/>
              <a:t> of </a:t>
            </a:r>
            <a:r>
              <a:rPr lang="es-ES" baseline="0" dirty="0" err="1" smtClean="0"/>
              <a:t>pharmaceutical</a:t>
            </a:r>
            <a:r>
              <a:rPr lang="es-ES" baseline="0" dirty="0" smtClean="0"/>
              <a:t> </a:t>
            </a:r>
            <a:r>
              <a:rPr lang="es-ES" baseline="0" dirty="0" err="1" smtClean="0"/>
              <a:t>parternalism</a:t>
            </a:r>
            <a:r>
              <a:rPr lang="es-ES" baseline="0" dirty="0" smtClean="0"/>
              <a:t>: </a:t>
            </a:r>
            <a:r>
              <a:rPr lang="es-ES" baseline="0" dirty="0" err="1" smtClean="0"/>
              <a:t>basically</a:t>
            </a:r>
            <a:r>
              <a:rPr lang="es-ES" baseline="0" dirty="0" smtClean="0"/>
              <a:t>, </a:t>
            </a:r>
            <a:r>
              <a:rPr lang="es-ES" baseline="0" dirty="0" err="1" smtClean="0"/>
              <a:t>they</a:t>
            </a:r>
            <a:r>
              <a:rPr lang="es-ES" baseline="0" dirty="0" smtClean="0"/>
              <a:t> are </a:t>
            </a:r>
            <a:r>
              <a:rPr lang="es-ES" baseline="0" dirty="0" err="1" smtClean="0"/>
              <a:t>preventing</a:t>
            </a:r>
            <a:r>
              <a:rPr lang="es-ES" baseline="0" dirty="0" smtClean="0"/>
              <a:t> </a:t>
            </a:r>
            <a:r>
              <a:rPr lang="es-ES" baseline="0" dirty="0" err="1" smtClean="0"/>
              <a:t>patients</a:t>
            </a:r>
            <a:r>
              <a:rPr lang="es-ES" baseline="0" dirty="0" smtClean="0"/>
              <a:t> </a:t>
            </a:r>
            <a:r>
              <a:rPr lang="es-ES" baseline="0" dirty="0" err="1" smtClean="0"/>
              <a:t>without</a:t>
            </a:r>
            <a:r>
              <a:rPr lang="es-ES" baseline="0" dirty="0" smtClean="0"/>
              <a:t> </a:t>
            </a:r>
            <a:r>
              <a:rPr lang="es-ES" baseline="0" dirty="0" err="1" smtClean="0"/>
              <a:t>their</a:t>
            </a:r>
            <a:r>
              <a:rPr lang="es-ES" baseline="0" dirty="0" smtClean="0"/>
              <a:t> </a:t>
            </a:r>
            <a:r>
              <a:rPr lang="es-ES" baseline="0" dirty="0" err="1" smtClean="0"/>
              <a:t>consent</a:t>
            </a:r>
            <a:r>
              <a:rPr lang="es-ES" baseline="0" dirty="0" smtClean="0"/>
              <a:t> to </a:t>
            </a:r>
            <a:r>
              <a:rPr lang="es-ES" baseline="0" dirty="0" err="1" smtClean="0"/>
              <a:t>take</a:t>
            </a:r>
            <a:r>
              <a:rPr lang="es-ES" baseline="0" dirty="0" smtClean="0"/>
              <a:t> non-</a:t>
            </a:r>
            <a:r>
              <a:rPr lang="es-ES" baseline="0" dirty="0" err="1" smtClean="0"/>
              <a:t>approved</a:t>
            </a:r>
            <a:r>
              <a:rPr lang="es-ES" baseline="0" dirty="0" smtClean="0"/>
              <a:t> </a:t>
            </a:r>
            <a:r>
              <a:rPr lang="es-ES" baseline="0" dirty="0" err="1" smtClean="0"/>
              <a:t>drugs</a:t>
            </a:r>
            <a:r>
              <a:rPr lang="es-ES" baseline="0" dirty="0" smtClean="0"/>
              <a:t>, </a:t>
            </a:r>
            <a:r>
              <a:rPr lang="es-ES" baseline="0" dirty="0" err="1" smtClean="0"/>
              <a:t>for</a:t>
            </a:r>
            <a:r>
              <a:rPr lang="es-ES" baseline="0" dirty="0" smtClean="0"/>
              <a:t> </a:t>
            </a:r>
            <a:r>
              <a:rPr lang="es-ES" baseline="0" dirty="0" err="1" smtClean="0"/>
              <a:t>the</a:t>
            </a:r>
            <a:r>
              <a:rPr lang="es-ES" baseline="0" dirty="0" smtClean="0"/>
              <a:t> sake of </a:t>
            </a:r>
            <a:r>
              <a:rPr lang="es-ES" baseline="0" dirty="0" err="1" smtClean="0"/>
              <a:t>their</a:t>
            </a:r>
            <a:r>
              <a:rPr lang="es-ES" baseline="0" dirty="0" smtClean="0"/>
              <a:t> </a:t>
            </a:r>
            <a:r>
              <a:rPr lang="es-ES" baseline="0" dirty="0" err="1" smtClean="0"/>
              <a:t>own</a:t>
            </a:r>
            <a:r>
              <a:rPr lang="es-ES" baseline="0" dirty="0" smtClean="0"/>
              <a:t> </a:t>
            </a:r>
            <a:r>
              <a:rPr lang="es-ES" baseline="0" dirty="0" err="1" smtClean="0"/>
              <a:t>health</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E44ADB33-017F-40E3-BEA2-32BC64E46C18}" type="slidenum">
              <a:rPr lang="es-ES" smtClean="0"/>
              <a:t>71</a:t>
            </a:fld>
            <a:endParaRPr lang="es-ES"/>
          </a:p>
        </p:txBody>
      </p:sp>
    </p:spTree>
    <p:extLst>
      <p:ext uri="{BB962C8B-B14F-4D97-AF65-F5344CB8AC3E}">
        <p14:creationId xmlns:p14="http://schemas.microsoft.com/office/powerpoint/2010/main" val="31469469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As</a:t>
            </a:r>
            <a:r>
              <a:rPr lang="es-ES" baseline="0" dirty="0" smtClean="0"/>
              <a:t> of </a:t>
            </a:r>
            <a:r>
              <a:rPr lang="es-ES" baseline="0" dirty="0" err="1" smtClean="0"/>
              <a:t>today</a:t>
            </a:r>
            <a:r>
              <a:rPr lang="es-ES" baseline="0" dirty="0" smtClean="0"/>
              <a:t>, </a:t>
            </a:r>
            <a:r>
              <a:rPr lang="es-ES" baseline="0" dirty="0" err="1" smtClean="0"/>
              <a:t>the</a:t>
            </a:r>
            <a:r>
              <a:rPr lang="es-ES" baseline="0" dirty="0" smtClean="0"/>
              <a:t> FDA and </a:t>
            </a:r>
            <a:r>
              <a:rPr lang="es-ES" baseline="0" dirty="0" err="1" smtClean="0"/>
              <a:t>the</a:t>
            </a:r>
            <a:r>
              <a:rPr lang="es-ES" baseline="0" dirty="0" smtClean="0"/>
              <a:t> EMA are </a:t>
            </a:r>
            <a:r>
              <a:rPr lang="es-ES" baseline="0" dirty="0" err="1" smtClean="0"/>
              <a:t>endorsing</a:t>
            </a:r>
            <a:r>
              <a:rPr lang="es-ES" baseline="0" dirty="0" smtClean="0"/>
              <a:t> a </a:t>
            </a:r>
            <a:r>
              <a:rPr lang="es-ES" baseline="0" dirty="0" err="1" smtClean="0"/>
              <a:t>Hard</a:t>
            </a:r>
            <a:r>
              <a:rPr lang="es-ES" baseline="0" dirty="0" smtClean="0"/>
              <a:t> </a:t>
            </a:r>
            <a:r>
              <a:rPr lang="es-ES" baseline="0" dirty="0" err="1" smtClean="0"/>
              <a:t>form</a:t>
            </a:r>
            <a:r>
              <a:rPr lang="es-ES" baseline="0" dirty="0" smtClean="0"/>
              <a:t> of </a:t>
            </a:r>
            <a:r>
              <a:rPr lang="es-ES" baseline="0" dirty="0" err="1" smtClean="0"/>
              <a:t>pharmaceutical</a:t>
            </a:r>
            <a:r>
              <a:rPr lang="es-ES" baseline="0" dirty="0" smtClean="0"/>
              <a:t> </a:t>
            </a:r>
            <a:r>
              <a:rPr lang="es-ES" baseline="0" dirty="0" err="1" smtClean="0"/>
              <a:t>parternalism</a:t>
            </a:r>
            <a:r>
              <a:rPr lang="es-ES" baseline="0" dirty="0" smtClean="0"/>
              <a:t>: </a:t>
            </a:r>
            <a:r>
              <a:rPr lang="es-ES" baseline="0" dirty="0" err="1" smtClean="0"/>
              <a:t>basically</a:t>
            </a:r>
            <a:r>
              <a:rPr lang="es-ES" baseline="0" dirty="0" smtClean="0"/>
              <a:t>, </a:t>
            </a:r>
            <a:r>
              <a:rPr lang="es-ES" baseline="0" dirty="0" err="1" smtClean="0"/>
              <a:t>they</a:t>
            </a:r>
            <a:r>
              <a:rPr lang="es-ES" baseline="0" dirty="0" smtClean="0"/>
              <a:t> are </a:t>
            </a:r>
            <a:r>
              <a:rPr lang="es-ES" baseline="0" dirty="0" err="1" smtClean="0"/>
              <a:t>preventing</a:t>
            </a:r>
            <a:r>
              <a:rPr lang="es-ES" baseline="0" dirty="0" smtClean="0"/>
              <a:t> </a:t>
            </a:r>
            <a:r>
              <a:rPr lang="es-ES" baseline="0" dirty="0" err="1" smtClean="0"/>
              <a:t>patients</a:t>
            </a:r>
            <a:r>
              <a:rPr lang="es-ES" baseline="0" dirty="0" smtClean="0"/>
              <a:t> </a:t>
            </a:r>
            <a:r>
              <a:rPr lang="es-ES" baseline="0" dirty="0" err="1" smtClean="0"/>
              <a:t>without</a:t>
            </a:r>
            <a:r>
              <a:rPr lang="es-ES" baseline="0" dirty="0" smtClean="0"/>
              <a:t> </a:t>
            </a:r>
            <a:r>
              <a:rPr lang="es-ES" baseline="0" dirty="0" err="1" smtClean="0"/>
              <a:t>their</a:t>
            </a:r>
            <a:r>
              <a:rPr lang="es-ES" baseline="0" dirty="0" smtClean="0"/>
              <a:t> </a:t>
            </a:r>
            <a:r>
              <a:rPr lang="es-ES" baseline="0" dirty="0" err="1" smtClean="0"/>
              <a:t>consent</a:t>
            </a:r>
            <a:r>
              <a:rPr lang="es-ES" baseline="0" dirty="0" smtClean="0"/>
              <a:t> to </a:t>
            </a:r>
            <a:r>
              <a:rPr lang="es-ES" baseline="0" dirty="0" err="1" smtClean="0"/>
              <a:t>take</a:t>
            </a:r>
            <a:r>
              <a:rPr lang="es-ES" baseline="0" dirty="0" smtClean="0"/>
              <a:t> non-</a:t>
            </a:r>
            <a:r>
              <a:rPr lang="es-ES" baseline="0" dirty="0" err="1" smtClean="0"/>
              <a:t>approved</a:t>
            </a:r>
            <a:r>
              <a:rPr lang="es-ES" baseline="0" dirty="0" smtClean="0"/>
              <a:t> </a:t>
            </a:r>
            <a:r>
              <a:rPr lang="es-ES" baseline="0" dirty="0" err="1" smtClean="0"/>
              <a:t>drugs</a:t>
            </a:r>
            <a:r>
              <a:rPr lang="es-ES" baseline="0" dirty="0" smtClean="0"/>
              <a:t>, </a:t>
            </a:r>
            <a:r>
              <a:rPr lang="es-ES" baseline="0" dirty="0" err="1" smtClean="0"/>
              <a:t>for</a:t>
            </a:r>
            <a:r>
              <a:rPr lang="es-ES" baseline="0" dirty="0" smtClean="0"/>
              <a:t> </a:t>
            </a:r>
            <a:r>
              <a:rPr lang="es-ES" baseline="0" dirty="0" err="1" smtClean="0"/>
              <a:t>the</a:t>
            </a:r>
            <a:r>
              <a:rPr lang="es-ES" baseline="0" dirty="0" smtClean="0"/>
              <a:t> sake of </a:t>
            </a:r>
            <a:r>
              <a:rPr lang="es-ES" baseline="0" dirty="0" err="1" smtClean="0"/>
              <a:t>their</a:t>
            </a:r>
            <a:r>
              <a:rPr lang="es-ES" baseline="0" dirty="0" smtClean="0"/>
              <a:t> </a:t>
            </a:r>
            <a:r>
              <a:rPr lang="es-ES" baseline="0" dirty="0" err="1" smtClean="0"/>
              <a:t>own</a:t>
            </a:r>
            <a:r>
              <a:rPr lang="es-ES" baseline="0" dirty="0" smtClean="0"/>
              <a:t> </a:t>
            </a:r>
            <a:r>
              <a:rPr lang="es-ES" baseline="0" dirty="0" err="1" smtClean="0"/>
              <a:t>health</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E44ADB33-017F-40E3-BEA2-32BC64E46C18}" type="slidenum">
              <a:rPr lang="es-ES" smtClean="0"/>
              <a:t>72</a:t>
            </a:fld>
            <a:endParaRPr lang="es-ES"/>
          </a:p>
        </p:txBody>
      </p:sp>
    </p:spTree>
    <p:extLst>
      <p:ext uri="{BB962C8B-B14F-4D97-AF65-F5344CB8AC3E}">
        <p14:creationId xmlns:p14="http://schemas.microsoft.com/office/powerpoint/2010/main" val="3146946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Before</a:t>
            </a:r>
            <a:r>
              <a:rPr lang="es-ES" dirty="0" smtClean="0"/>
              <a:t> </a:t>
            </a:r>
            <a:r>
              <a:rPr lang="es-ES" dirty="0" err="1" smtClean="0"/>
              <a:t>developing</a:t>
            </a:r>
            <a:r>
              <a:rPr lang="es-ES" dirty="0" smtClean="0"/>
              <a:t> </a:t>
            </a:r>
            <a:r>
              <a:rPr lang="es-ES" dirty="0" err="1" smtClean="0"/>
              <a:t>my</a:t>
            </a:r>
            <a:r>
              <a:rPr lang="es-ES" dirty="0" smtClean="0"/>
              <a:t> </a:t>
            </a:r>
            <a:r>
              <a:rPr lang="es-ES" dirty="0" err="1" smtClean="0"/>
              <a:t>claims</a:t>
            </a:r>
            <a:r>
              <a:rPr lang="es-ES" dirty="0" smtClean="0"/>
              <a:t>, </a:t>
            </a:r>
            <a:r>
              <a:rPr lang="es-ES" dirty="0" err="1" smtClean="0"/>
              <a:t>let</a:t>
            </a:r>
            <a:r>
              <a:rPr lang="es-ES" dirty="0" smtClean="0"/>
              <a:t> me </a:t>
            </a:r>
            <a:r>
              <a:rPr lang="es-ES" dirty="0" err="1" smtClean="0"/>
              <a:t>recall</a:t>
            </a:r>
            <a:r>
              <a:rPr lang="es-ES" dirty="0" smtClean="0"/>
              <a:t> </a:t>
            </a:r>
            <a:r>
              <a:rPr lang="es-ES" dirty="0" err="1" smtClean="0"/>
              <a:t>some</a:t>
            </a:r>
            <a:r>
              <a:rPr lang="es-ES" dirty="0" smtClean="0"/>
              <a:t> </a:t>
            </a:r>
            <a:r>
              <a:rPr lang="es-ES" dirty="0" err="1" smtClean="0"/>
              <a:t>basic</a:t>
            </a:r>
            <a:r>
              <a:rPr lang="es-ES" baseline="0" dirty="0" smtClean="0"/>
              <a:t> </a:t>
            </a:r>
            <a:r>
              <a:rPr lang="es-ES" baseline="0" dirty="0" err="1" smtClean="0"/>
              <a:t>facts</a:t>
            </a:r>
            <a:r>
              <a:rPr lang="es-ES" baseline="0" dirty="0" smtClean="0"/>
              <a:t> </a:t>
            </a:r>
            <a:r>
              <a:rPr lang="es-ES" baseline="0" dirty="0" err="1" smtClean="0"/>
              <a:t>about</a:t>
            </a:r>
            <a:r>
              <a:rPr lang="es-ES" baseline="0" dirty="0" smtClean="0"/>
              <a:t> a </a:t>
            </a:r>
            <a:r>
              <a:rPr lang="es-ES" baseline="0" dirty="0" err="1" smtClean="0"/>
              <a:t>clinical</a:t>
            </a:r>
            <a:r>
              <a:rPr lang="es-ES" baseline="0" dirty="0" smtClean="0"/>
              <a:t> trial: </a:t>
            </a:r>
            <a:r>
              <a:rPr lang="es-ES" baseline="0" dirty="0" err="1" smtClean="0"/>
              <a:t>generally</a:t>
            </a:r>
            <a:r>
              <a:rPr lang="es-ES" baseline="0" dirty="0" smtClean="0"/>
              <a:t> </a:t>
            </a:r>
            <a:r>
              <a:rPr lang="es-ES" baseline="0" dirty="0" err="1" smtClean="0"/>
              <a:t>speaking</a:t>
            </a:r>
            <a:r>
              <a:rPr lang="es-ES" baseline="0" dirty="0" smtClean="0"/>
              <a:t>, </a:t>
            </a:r>
            <a:r>
              <a:rPr lang="es-ES" baseline="0" dirty="0" err="1" smtClean="0"/>
              <a:t>this</a:t>
            </a:r>
            <a:r>
              <a:rPr lang="es-ES" baseline="0" dirty="0" smtClean="0"/>
              <a:t> </a:t>
            </a:r>
            <a:r>
              <a:rPr lang="es-ES" baseline="0" dirty="0" err="1" smtClean="0"/>
              <a:t>is</a:t>
            </a:r>
            <a:r>
              <a:rPr lang="es-ES" baseline="0" dirty="0" smtClean="0"/>
              <a:t> </a:t>
            </a:r>
            <a:r>
              <a:rPr lang="es-ES" baseline="0" dirty="0" err="1" smtClean="0"/>
              <a:t>an</a:t>
            </a:r>
            <a:r>
              <a:rPr lang="es-ES" baseline="0" dirty="0" smtClean="0"/>
              <a:t> experimental </a:t>
            </a:r>
            <a:r>
              <a:rPr lang="es-ES" baseline="0" dirty="0" err="1" smtClean="0"/>
              <a:t>design</a:t>
            </a:r>
            <a:r>
              <a:rPr lang="es-ES" baseline="0" dirty="0" smtClean="0"/>
              <a:t> in </a:t>
            </a:r>
            <a:r>
              <a:rPr lang="es-ES" baseline="0" dirty="0" err="1" smtClean="0"/>
              <a:t>which</a:t>
            </a:r>
            <a:r>
              <a:rPr lang="es-ES" baseline="0" dirty="0" smtClean="0"/>
              <a:t> </a:t>
            </a:r>
            <a:r>
              <a:rPr lang="es-ES" baseline="0" dirty="0" err="1" smtClean="0"/>
              <a:t>we</a:t>
            </a:r>
            <a:r>
              <a:rPr lang="es-ES" baseline="0" dirty="0" smtClean="0"/>
              <a:t> compare </a:t>
            </a:r>
            <a:r>
              <a:rPr lang="es-ES" baseline="0" dirty="0" err="1" smtClean="0"/>
              <a:t>the</a:t>
            </a:r>
            <a:r>
              <a:rPr lang="es-ES" baseline="0" dirty="0" smtClean="0"/>
              <a:t> </a:t>
            </a:r>
            <a:r>
              <a:rPr lang="es-ES" baseline="0" dirty="0" err="1" smtClean="0"/>
              <a:t>effects</a:t>
            </a:r>
            <a:r>
              <a:rPr lang="es-ES" baseline="0" dirty="0" smtClean="0"/>
              <a:t> of </a:t>
            </a:r>
            <a:r>
              <a:rPr lang="es-ES" baseline="0" dirty="0" err="1" smtClean="0"/>
              <a:t>two</a:t>
            </a:r>
            <a:r>
              <a:rPr lang="es-ES" baseline="0" dirty="0" smtClean="0"/>
              <a:t> </a:t>
            </a:r>
            <a:r>
              <a:rPr lang="es-ES" baseline="0" dirty="0" err="1" smtClean="0"/>
              <a:t>treatments</a:t>
            </a:r>
            <a:r>
              <a:rPr lang="es-ES" baseline="0" dirty="0" smtClean="0"/>
              <a:t> </a:t>
            </a:r>
            <a:r>
              <a:rPr lang="es-ES" baseline="0" dirty="0" err="1" smtClean="0"/>
              <a:t>on</a:t>
            </a:r>
            <a:r>
              <a:rPr lang="es-ES" baseline="0" dirty="0" smtClean="0"/>
              <a:t> </a:t>
            </a:r>
            <a:r>
              <a:rPr lang="es-ES" baseline="0" dirty="0" err="1" smtClean="0"/>
              <a:t>two</a:t>
            </a:r>
            <a:r>
              <a:rPr lang="es-ES" baseline="0" dirty="0" smtClean="0"/>
              <a:t> </a:t>
            </a:r>
            <a:r>
              <a:rPr lang="es-ES" baseline="0" dirty="0" err="1" smtClean="0"/>
              <a:t>groups</a:t>
            </a:r>
            <a:r>
              <a:rPr lang="es-ES" baseline="0" dirty="0" smtClean="0"/>
              <a:t> of </a:t>
            </a:r>
            <a:r>
              <a:rPr lang="es-ES" baseline="0" dirty="0" err="1" smtClean="0"/>
              <a:t>patients</a:t>
            </a:r>
            <a:r>
              <a:rPr lang="es-ES" baseline="0" dirty="0" smtClean="0"/>
              <a:t>. </a:t>
            </a:r>
            <a:r>
              <a:rPr lang="es-ES" baseline="0" dirty="0" err="1" smtClean="0"/>
              <a:t>We</a:t>
            </a:r>
            <a:r>
              <a:rPr lang="es-ES" baseline="0" dirty="0" smtClean="0"/>
              <a:t> </a:t>
            </a:r>
            <a:r>
              <a:rPr lang="es-ES" baseline="0" dirty="0" err="1" smtClean="0"/>
              <a:t>allocate</a:t>
            </a:r>
            <a:r>
              <a:rPr lang="es-ES" baseline="0" dirty="0" smtClean="0"/>
              <a:t> </a:t>
            </a:r>
            <a:r>
              <a:rPr lang="es-ES" baseline="0" dirty="0" err="1" smtClean="0"/>
              <a:t>the</a:t>
            </a:r>
            <a:r>
              <a:rPr lang="es-ES" baseline="0" dirty="0" smtClean="0"/>
              <a:t> </a:t>
            </a:r>
            <a:r>
              <a:rPr lang="es-ES" baseline="0" dirty="0" err="1" smtClean="0"/>
              <a:t>treatments</a:t>
            </a:r>
            <a:r>
              <a:rPr lang="es-ES" baseline="0" dirty="0" smtClean="0"/>
              <a:t> at </a:t>
            </a:r>
            <a:r>
              <a:rPr lang="es-ES" baseline="0" dirty="0" err="1" smtClean="0"/>
              <a:t>random</a:t>
            </a:r>
            <a:r>
              <a:rPr lang="es-ES" baseline="0" dirty="0" smtClean="0"/>
              <a:t>, </a:t>
            </a:r>
            <a:r>
              <a:rPr lang="es-ES" baseline="0" dirty="0" err="1" smtClean="0"/>
              <a:t>we</a:t>
            </a:r>
            <a:r>
              <a:rPr lang="es-ES" baseline="0" dirty="0" smtClean="0"/>
              <a:t> </a:t>
            </a:r>
            <a:r>
              <a:rPr lang="es-ES" baseline="0" dirty="0" err="1" smtClean="0"/>
              <a:t>measure</a:t>
            </a:r>
            <a:r>
              <a:rPr lang="es-ES" baseline="0" dirty="0" smtClean="0"/>
              <a:t> </a:t>
            </a:r>
            <a:r>
              <a:rPr lang="es-ES" baseline="0" dirty="0" err="1" smtClean="0"/>
              <a:t>the</a:t>
            </a:r>
            <a:r>
              <a:rPr lang="es-ES" baseline="0" dirty="0" smtClean="0"/>
              <a:t> </a:t>
            </a:r>
            <a:r>
              <a:rPr lang="es-ES" baseline="0" dirty="0" err="1" smtClean="0"/>
              <a:t>effects</a:t>
            </a:r>
            <a:r>
              <a:rPr lang="es-ES" baseline="0" dirty="0" smtClean="0"/>
              <a:t> in </a:t>
            </a:r>
            <a:r>
              <a:rPr lang="es-ES" baseline="0" dirty="0" err="1" smtClean="0"/>
              <a:t>both</a:t>
            </a:r>
            <a:r>
              <a:rPr lang="es-ES" baseline="0" dirty="0" smtClean="0"/>
              <a:t> </a:t>
            </a:r>
            <a:r>
              <a:rPr lang="es-ES" baseline="0" dirty="0" err="1" smtClean="0"/>
              <a:t>groups</a:t>
            </a:r>
            <a:r>
              <a:rPr lang="es-ES" baseline="0" dirty="0" smtClean="0"/>
              <a:t> and </a:t>
            </a:r>
            <a:r>
              <a:rPr lang="es-ES" baseline="0" dirty="0" err="1" smtClean="0"/>
              <a:t>then</a:t>
            </a:r>
            <a:r>
              <a:rPr lang="es-ES" baseline="0" dirty="0" smtClean="0"/>
              <a:t> </a:t>
            </a:r>
            <a:r>
              <a:rPr lang="es-ES" baseline="0" dirty="0" err="1" smtClean="0"/>
              <a:t>we</a:t>
            </a:r>
            <a:r>
              <a:rPr lang="es-ES" baseline="0" dirty="0" smtClean="0"/>
              <a:t> </a:t>
            </a:r>
            <a:r>
              <a:rPr lang="es-ES" baseline="0" dirty="0" err="1" smtClean="0"/>
              <a:t>assess</a:t>
            </a:r>
            <a:r>
              <a:rPr lang="es-ES" baseline="0" dirty="0" smtClean="0"/>
              <a:t> </a:t>
            </a:r>
            <a:r>
              <a:rPr lang="es-ES" baseline="0" dirty="0" err="1" smtClean="0"/>
              <a:t>the</a:t>
            </a:r>
            <a:r>
              <a:rPr lang="es-ES" baseline="0" dirty="0" smtClean="0"/>
              <a:t> </a:t>
            </a:r>
            <a:r>
              <a:rPr lang="es-ES" baseline="0" dirty="0" err="1" smtClean="0"/>
              <a:t>difference</a:t>
            </a:r>
            <a:r>
              <a:rPr lang="es-ES" baseline="0" dirty="0" smtClean="0"/>
              <a:t> </a:t>
            </a:r>
            <a:r>
              <a:rPr lang="es-ES" baseline="0" dirty="0" err="1" smtClean="0"/>
              <a:t>between</a:t>
            </a:r>
            <a:r>
              <a:rPr lang="es-ES" baseline="0" dirty="0" smtClean="0"/>
              <a:t> </a:t>
            </a:r>
            <a:r>
              <a:rPr lang="es-ES" baseline="0" dirty="0" err="1" smtClean="0"/>
              <a:t>them</a:t>
            </a:r>
            <a:r>
              <a:rPr lang="es-ES" baseline="0" dirty="0" smtClean="0"/>
              <a:t> </a:t>
            </a:r>
            <a:r>
              <a:rPr lang="es-ES" baseline="0" dirty="0" err="1" smtClean="0"/>
              <a:t>if</a:t>
            </a:r>
            <a:r>
              <a:rPr lang="es-ES" baseline="0" dirty="0" smtClean="0"/>
              <a:t> </a:t>
            </a:r>
            <a:r>
              <a:rPr lang="es-ES" baseline="0" dirty="0" err="1" smtClean="0"/>
              <a:t>there</a:t>
            </a:r>
            <a:r>
              <a:rPr lang="es-ES" baseline="0" dirty="0" smtClean="0"/>
              <a:t> </a:t>
            </a:r>
            <a:r>
              <a:rPr lang="es-ES" baseline="0" dirty="0" err="1" smtClean="0"/>
              <a:t>is</a:t>
            </a:r>
            <a:r>
              <a:rPr lang="es-ES" baseline="0" dirty="0" smtClean="0"/>
              <a:t> </a:t>
            </a:r>
            <a:r>
              <a:rPr lang="es-ES" baseline="0" dirty="0" err="1" smtClean="0"/>
              <a:t>any</a:t>
            </a:r>
            <a:endParaRPr lang="es-ES" dirty="0"/>
          </a:p>
        </p:txBody>
      </p:sp>
      <p:sp>
        <p:nvSpPr>
          <p:cNvPr id="4" name="3 Marcador de número de diapositiva"/>
          <p:cNvSpPr>
            <a:spLocks noGrp="1"/>
          </p:cNvSpPr>
          <p:nvPr>
            <p:ph type="sldNum" sz="quarter" idx="10"/>
          </p:nvPr>
        </p:nvSpPr>
        <p:spPr/>
        <p:txBody>
          <a:bodyPr/>
          <a:lstStyle/>
          <a:p>
            <a:fld id="{FDBB7EB7-01E3-4824-B6F8-FF985A690902}" type="slidenum">
              <a:rPr lang="es-ES" smtClean="0"/>
              <a:t>11</a:t>
            </a:fld>
            <a:endParaRPr lang="es-ES"/>
          </a:p>
        </p:txBody>
      </p:sp>
    </p:spTree>
    <p:extLst>
      <p:ext uri="{BB962C8B-B14F-4D97-AF65-F5344CB8AC3E}">
        <p14:creationId xmlns:p14="http://schemas.microsoft.com/office/powerpoint/2010/main" val="3948957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Clinical</a:t>
            </a:r>
            <a:r>
              <a:rPr lang="es-ES" baseline="0" dirty="0" smtClean="0"/>
              <a:t> </a:t>
            </a:r>
            <a:r>
              <a:rPr lang="es-ES" baseline="0" dirty="0" err="1" smtClean="0"/>
              <a:t>trials</a:t>
            </a:r>
            <a:r>
              <a:rPr lang="es-ES" baseline="0" dirty="0" smtClean="0"/>
              <a:t> are </a:t>
            </a:r>
            <a:r>
              <a:rPr lang="es-ES" baseline="0" dirty="0" err="1" smtClean="0"/>
              <a:t>designed</a:t>
            </a:r>
            <a:r>
              <a:rPr lang="es-ES" baseline="0" dirty="0" smtClean="0"/>
              <a:t> and </a:t>
            </a:r>
            <a:r>
              <a:rPr lang="es-ES" baseline="0" dirty="0" err="1" smtClean="0"/>
              <a:t>interpreted</a:t>
            </a:r>
            <a:r>
              <a:rPr lang="es-ES" baseline="0" dirty="0" smtClean="0"/>
              <a:t> </a:t>
            </a:r>
            <a:r>
              <a:rPr lang="es-ES" baseline="0" dirty="0" err="1" smtClean="0"/>
              <a:t>assuming</a:t>
            </a:r>
            <a:r>
              <a:rPr lang="es-ES" baseline="0" dirty="0" smtClean="0"/>
              <a:t> a </a:t>
            </a:r>
            <a:r>
              <a:rPr lang="es-ES" baseline="0" dirty="0" err="1" smtClean="0"/>
              <a:t>frequentist</a:t>
            </a:r>
            <a:r>
              <a:rPr lang="es-ES" baseline="0" dirty="0" smtClean="0"/>
              <a:t> </a:t>
            </a:r>
            <a:r>
              <a:rPr lang="es-ES" baseline="0" dirty="0" err="1" smtClean="0"/>
              <a:t>interpretation</a:t>
            </a:r>
            <a:r>
              <a:rPr lang="es-ES" baseline="0" dirty="0" smtClean="0"/>
              <a:t> of </a:t>
            </a:r>
            <a:r>
              <a:rPr lang="es-ES" baseline="0" dirty="0" err="1" smtClean="0"/>
              <a:t>probabilities</a:t>
            </a:r>
            <a:r>
              <a:rPr lang="es-ES" baseline="0" dirty="0" smtClean="0"/>
              <a:t>: </a:t>
            </a:r>
            <a:r>
              <a:rPr lang="es-ES" baseline="0" dirty="0" err="1" smtClean="0"/>
              <a:t>if</a:t>
            </a:r>
            <a:r>
              <a:rPr lang="es-ES" baseline="0" dirty="0" smtClean="0"/>
              <a:t> </a:t>
            </a:r>
            <a:r>
              <a:rPr lang="es-ES" baseline="0" dirty="0" err="1" smtClean="0"/>
              <a:t>we</a:t>
            </a:r>
            <a:r>
              <a:rPr lang="es-ES" baseline="0" dirty="0" smtClean="0"/>
              <a:t> observe a </a:t>
            </a:r>
            <a:r>
              <a:rPr lang="es-ES" baseline="0" dirty="0" err="1" smtClean="0"/>
              <a:t>difference</a:t>
            </a:r>
            <a:r>
              <a:rPr lang="es-ES" baseline="0" dirty="0" smtClean="0"/>
              <a:t> </a:t>
            </a:r>
            <a:r>
              <a:rPr lang="es-ES" baseline="0" dirty="0" err="1" smtClean="0"/>
              <a:t>between</a:t>
            </a:r>
            <a:r>
              <a:rPr lang="es-ES" baseline="0" dirty="0" smtClean="0"/>
              <a:t> </a:t>
            </a:r>
            <a:r>
              <a:rPr lang="es-ES" baseline="0" dirty="0" err="1" smtClean="0"/>
              <a:t>the</a:t>
            </a:r>
            <a:r>
              <a:rPr lang="es-ES" baseline="0" dirty="0" smtClean="0"/>
              <a:t> </a:t>
            </a:r>
            <a:r>
              <a:rPr lang="es-ES" baseline="0" dirty="0" err="1" smtClean="0"/>
              <a:t>effects</a:t>
            </a:r>
            <a:r>
              <a:rPr lang="es-ES" baseline="0" dirty="0" smtClean="0"/>
              <a:t> of </a:t>
            </a:r>
            <a:r>
              <a:rPr lang="es-ES" baseline="0" dirty="0" err="1" smtClean="0"/>
              <a:t>the</a:t>
            </a:r>
            <a:r>
              <a:rPr lang="es-ES" baseline="0" dirty="0" smtClean="0"/>
              <a:t> </a:t>
            </a:r>
            <a:r>
              <a:rPr lang="es-ES" baseline="0" dirty="0" err="1" smtClean="0"/>
              <a:t>two</a:t>
            </a:r>
            <a:r>
              <a:rPr lang="es-ES" baseline="0" dirty="0" smtClean="0"/>
              <a:t> </a:t>
            </a:r>
            <a:r>
              <a:rPr lang="es-ES" baseline="0" dirty="0" err="1" smtClean="0"/>
              <a:t>treatments</a:t>
            </a:r>
            <a:r>
              <a:rPr lang="es-ES" baseline="0" dirty="0" smtClean="0"/>
              <a:t>, </a:t>
            </a:r>
            <a:r>
              <a:rPr lang="es-ES" baseline="0" dirty="0" err="1" smtClean="0"/>
              <a:t>we</a:t>
            </a:r>
            <a:r>
              <a:rPr lang="es-ES" baseline="0" dirty="0" smtClean="0"/>
              <a:t> can </a:t>
            </a:r>
            <a:r>
              <a:rPr lang="es-ES" baseline="0" dirty="0" err="1" smtClean="0"/>
              <a:t>assess</a:t>
            </a:r>
            <a:r>
              <a:rPr lang="es-ES" baseline="0" dirty="0" smtClean="0"/>
              <a:t> </a:t>
            </a:r>
            <a:r>
              <a:rPr lang="es-ES" baseline="0" dirty="0" err="1" smtClean="0"/>
              <a:t>its</a:t>
            </a:r>
            <a:r>
              <a:rPr lang="es-ES" baseline="0" dirty="0" smtClean="0"/>
              <a:t> </a:t>
            </a:r>
            <a:r>
              <a:rPr lang="es-ES" baseline="0" dirty="0" err="1" smtClean="0"/>
              <a:t>significance</a:t>
            </a:r>
            <a:r>
              <a:rPr lang="es-ES" baseline="0" dirty="0" smtClean="0"/>
              <a:t> </a:t>
            </a:r>
            <a:r>
              <a:rPr lang="es-ES" baseline="0" dirty="0" err="1" smtClean="0"/>
              <a:t>calculating</a:t>
            </a:r>
            <a:r>
              <a:rPr lang="es-ES" baseline="0" dirty="0" smtClean="0"/>
              <a:t> </a:t>
            </a:r>
            <a:r>
              <a:rPr lang="es-ES" baseline="0" dirty="0" err="1" smtClean="0"/>
              <a:t>how</a:t>
            </a:r>
            <a:r>
              <a:rPr lang="es-ES" baseline="0" dirty="0" smtClean="0"/>
              <a:t> </a:t>
            </a:r>
            <a:r>
              <a:rPr lang="es-ES" baseline="0" dirty="0" err="1" smtClean="0"/>
              <a:t>often</a:t>
            </a:r>
            <a:r>
              <a:rPr lang="es-ES" baseline="0" dirty="0" smtClean="0"/>
              <a:t> </a:t>
            </a:r>
            <a:r>
              <a:rPr lang="es-ES" baseline="0" dirty="0" err="1" smtClean="0"/>
              <a:t>would</a:t>
            </a:r>
            <a:r>
              <a:rPr lang="es-ES" baseline="0" dirty="0" smtClean="0"/>
              <a:t> </a:t>
            </a:r>
            <a:r>
              <a:rPr lang="es-ES" baseline="0" dirty="0" err="1" smtClean="0"/>
              <a:t>we</a:t>
            </a:r>
            <a:r>
              <a:rPr lang="es-ES" baseline="0" dirty="0" smtClean="0"/>
              <a:t> </a:t>
            </a:r>
            <a:r>
              <a:rPr lang="es-ES" baseline="0" dirty="0" err="1" smtClean="0"/>
              <a:t>see</a:t>
            </a:r>
            <a:r>
              <a:rPr lang="es-ES" baseline="0" dirty="0" smtClean="0"/>
              <a:t> </a:t>
            </a:r>
            <a:r>
              <a:rPr lang="es-ES" baseline="0" dirty="0" err="1" smtClean="0"/>
              <a:t>such</a:t>
            </a:r>
            <a:r>
              <a:rPr lang="es-ES" baseline="0" dirty="0" smtClean="0"/>
              <a:t> </a:t>
            </a:r>
            <a:r>
              <a:rPr lang="es-ES" baseline="0" dirty="0" err="1" smtClean="0"/>
              <a:t>difference</a:t>
            </a:r>
            <a:r>
              <a:rPr lang="es-ES" baseline="0" dirty="0" smtClean="0"/>
              <a:t> </a:t>
            </a:r>
            <a:r>
              <a:rPr lang="es-ES" baseline="0" dirty="0" err="1" smtClean="0"/>
              <a:t>if</a:t>
            </a:r>
            <a:r>
              <a:rPr lang="es-ES" baseline="0" dirty="0" smtClean="0"/>
              <a:t> </a:t>
            </a:r>
            <a:r>
              <a:rPr lang="es-ES" baseline="0" dirty="0" err="1" smtClean="0"/>
              <a:t>we</a:t>
            </a:r>
            <a:r>
              <a:rPr lang="es-ES" baseline="0" dirty="0" smtClean="0"/>
              <a:t> </a:t>
            </a:r>
            <a:r>
              <a:rPr lang="es-ES" baseline="0" dirty="0" err="1" smtClean="0"/>
              <a:t>repeated</a:t>
            </a:r>
            <a:r>
              <a:rPr lang="es-ES" baseline="0" dirty="0" smtClean="0"/>
              <a:t> </a:t>
            </a:r>
            <a:r>
              <a:rPr lang="es-ES" baseline="0" dirty="0" err="1" smtClean="0"/>
              <a:t>the</a:t>
            </a:r>
            <a:r>
              <a:rPr lang="es-ES" baseline="0" dirty="0" smtClean="0"/>
              <a:t> </a:t>
            </a:r>
            <a:r>
              <a:rPr lang="es-ES" baseline="0" dirty="0" err="1" smtClean="0"/>
              <a:t>experiment</a:t>
            </a:r>
            <a:r>
              <a:rPr lang="es-ES" baseline="0" dirty="0" smtClean="0"/>
              <a:t> time and </a:t>
            </a:r>
            <a:r>
              <a:rPr lang="es-ES" baseline="0" dirty="0" err="1" smtClean="0"/>
              <a:t>again</a:t>
            </a:r>
            <a:r>
              <a:rPr lang="es-ES" baseline="0" dirty="0" smtClean="0"/>
              <a:t>. </a:t>
            </a:r>
            <a:r>
              <a:rPr lang="es-ES" baseline="0" dirty="0" err="1" smtClean="0"/>
              <a:t>This</a:t>
            </a:r>
            <a:r>
              <a:rPr lang="es-ES" baseline="0" dirty="0" smtClean="0"/>
              <a:t> </a:t>
            </a:r>
            <a:r>
              <a:rPr lang="es-ES" baseline="0" dirty="0" err="1" smtClean="0"/>
              <a:t>is</a:t>
            </a:r>
            <a:r>
              <a:rPr lang="es-ES" baseline="0" dirty="0" smtClean="0"/>
              <a:t> </a:t>
            </a:r>
            <a:r>
              <a:rPr lang="es-ES" baseline="0" dirty="0" err="1" smtClean="0"/>
              <a:t>the</a:t>
            </a:r>
            <a:r>
              <a:rPr lang="es-ES" baseline="0" dirty="0" smtClean="0"/>
              <a:t> p-</a:t>
            </a:r>
            <a:r>
              <a:rPr lang="es-ES" baseline="0" dirty="0" err="1" smtClean="0"/>
              <a:t>value</a:t>
            </a:r>
            <a:endParaRPr lang="es-ES" dirty="0"/>
          </a:p>
        </p:txBody>
      </p:sp>
      <p:sp>
        <p:nvSpPr>
          <p:cNvPr id="4" name="3 Marcador de número de diapositiva"/>
          <p:cNvSpPr>
            <a:spLocks noGrp="1"/>
          </p:cNvSpPr>
          <p:nvPr>
            <p:ph type="sldNum" sz="quarter" idx="10"/>
          </p:nvPr>
        </p:nvSpPr>
        <p:spPr/>
        <p:txBody>
          <a:bodyPr/>
          <a:lstStyle/>
          <a:p>
            <a:fld id="{FDBB7EB7-01E3-4824-B6F8-FF985A690902}" type="slidenum">
              <a:rPr lang="es-ES" smtClean="0"/>
              <a:t>12</a:t>
            </a:fld>
            <a:endParaRPr lang="es-ES"/>
          </a:p>
        </p:txBody>
      </p:sp>
    </p:spTree>
    <p:extLst>
      <p:ext uri="{BB962C8B-B14F-4D97-AF65-F5344CB8AC3E}">
        <p14:creationId xmlns:p14="http://schemas.microsoft.com/office/powerpoint/2010/main" val="1387187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P-</a:t>
            </a:r>
            <a:r>
              <a:rPr lang="es-ES" dirty="0" err="1" smtClean="0"/>
              <a:t>values</a:t>
            </a:r>
            <a:r>
              <a:rPr lang="es-ES" baseline="0" dirty="0" smtClean="0"/>
              <a:t> are </a:t>
            </a:r>
            <a:r>
              <a:rPr lang="es-ES" baseline="0" dirty="0" err="1" smtClean="0"/>
              <a:t>therefore</a:t>
            </a:r>
            <a:r>
              <a:rPr lang="es-ES" baseline="0" dirty="0" smtClean="0"/>
              <a:t> </a:t>
            </a:r>
            <a:r>
              <a:rPr lang="es-ES" baseline="0" dirty="0" err="1" smtClean="0"/>
              <a:t>tied</a:t>
            </a:r>
            <a:r>
              <a:rPr lang="es-ES" baseline="0" dirty="0" smtClean="0"/>
              <a:t> to a </a:t>
            </a:r>
            <a:r>
              <a:rPr lang="es-ES" baseline="0" dirty="0" err="1" smtClean="0"/>
              <a:t>given</a:t>
            </a:r>
            <a:r>
              <a:rPr lang="es-ES" baseline="0" dirty="0" smtClean="0"/>
              <a:t> experimental </a:t>
            </a:r>
            <a:r>
              <a:rPr lang="es-ES" baseline="0" dirty="0" err="1" smtClean="0"/>
              <a:t>design</a:t>
            </a:r>
            <a:r>
              <a:rPr lang="es-ES" baseline="0" dirty="0" smtClean="0"/>
              <a:t>: </a:t>
            </a:r>
            <a:r>
              <a:rPr lang="es-ES" baseline="0" dirty="0" err="1" smtClean="0"/>
              <a:t>we</a:t>
            </a:r>
            <a:r>
              <a:rPr lang="es-ES" baseline="0" dirty="0" smtClean="0"/>
              <a:t> are </a:t>
            </a:r>
            <a:r>
              <a:rPr lang="es-ES" baseline="0" dirty="0" err="1" smtClean="0"/>
              <a:t>not</a:t>
            </a:r>
            <a:r>
              <a:rPr lang="es-ES" baseline="0" dirty="0" smtClean="0"/>
              <a:t> </a:t>
            </a:r>
            <a:r>
              <a:rPr lang="es-ES" baseline="0" dirty="0" err="1" smtClean="0"/>
              <a:t>calculating</a:t>
            </a:r>
            <a:r>
              <a:rPr lang="es-ES" baseline="0" dirty="0" smtClean="0"/>
              <a:t> </a:t>
            </a:r>
            <a:r>
              <a:rPr lang="es-ES" baseline="0" dirty="0" err="1" smtClean="0"/>
              <a:t>the</a:t>
            </a:r>
            <a:r>
              <a:rPr lang="es-ES" baseline="0" dirty="0" smtClean="0"/>
              <a:t> </a:t>
            </a:r>
            <a:r>
              <a:rPr lang="es-ES" baseline="0" dirty="0" err="1" smtClean="0"/>
              <a:t>probability</a:t>
            </a:r>
            <a:r>
              <a:rPr lang="es-ES" baseline="0" dirty="0" smtClean="0"/>
              <a:t> </a:t>
            </a:r>
            <a:r>
              <a:rPr lang="es-ES" baseline="0" dirty="0" err="1" smtClean="0"/>
              <a:t>that</a:t>
            </a:r>
            <a:r>
              <a:rPr lang="es-ES" baseline="0" dirty="0" smtClean="0"/>
              <a:t> a </a:t>
            </a:r>
            <a:r>
              <a:rPr lang="es-ES" baseline="0" dirty="0" err="1" smtClean="0"/>
              <a:t>treatment</a:t>
            </a:r>
            <a:r>
              <a:rPr lang="es-ES" baseline="0" dirty="0" smtClean="0"/>
              <a:t> </a:t>
            </a:r>
            <a:r>
              <a:rPr lang="es-ES" baseline="0" dirty="0" err="1" smtClean="0"/>
              <a:t>is</a:t>
            </a:r>
            <a:r>
              <a:rPr lang="es-ES" baseline="0" dirty="0" smtClean="0"/>
              <a:t> </a:t>
            </a:r>
            <a:r>
              <a:rPr lang="es-ES" baseline="0" dirty="0" err="1" smtClean="0"/>
              <a:t>effective</a:t>
            </a:r>
            <a:r>
              <a:rPr lang="es-ES" baseline="0" dirty="0" smtClean="0"/>
              <a:t> </a:t>
            </a:r>
            <a:r>
              <a:rPr lang="es-ES" baseline="0" dirty="0" err="1" smtClean="0"/>
              <a:t>unconditionally</a:t>
            </a:r>
            <a:r>
              <a:rPr lang="es-ES" baseline="0" dirty="0" smtClean="0"/>
              <a:t>, </a:t>
            </a:r>
            <a:r>
              <a:rPr lang="es-ES" baseline="0" dirty="0" err="1" smtClean="0"/>
              <a:t>but</a:t>
            </a:r>
            <a:r>
              <a:rPr lang="es-ES" baseline="0" dirty="0" smtClean="0"/>
              <a:t> </a:t>
            </a:r>
            <a:r>
              <a:rPr lang="es-ES" baseline="0" dirty="0" err="1" smtClean="0"/>
              <a:t>rather</a:t>
            </a:r>
            <a:r>
              <a:rPr lang="es-ES" baseline="0" dirty="0" smtClean="0"/>
              <a:t> </a:t>
            </a:r>
            <a:r>
              <a:rPr lang="es-ES" baseline="0" dirty="0" err="1" smtClean="0"/>
              <a:t>the</a:t>
            </a:r>
            <a:r>
              <a:rPr lang="es-ES" baseline="0" dirty="0" smtClean="0"/>
              <a:t> </a:t>
            </a:r>
            <a:r>
              <a:rPr lang="es-ES" baseline="0" dirty="0" err="1" smtClean="0"/>
              <a:t>probability</a:t>
            </a:r>
            <a:r>
              <a:rPr lang="es-ES" baseline="0" dirty="0" smtClean="0"/>
              <a:t> of </a:t>
            </a:r>
            <a:r>
              <a:rPr lang="es-ES" baseline="0" dirty="0" err="1" smtClean="0"/>
              <a:t>seeing</a:t>
            </a:r>
            <a:r>
              <a:rPr lang="es-ES" baseline="0" dirty="0" smtClean="0"/>
              <a:t> a </a:t>
            </a:r>
            <a:r>
              <a:rPr lang="es-ES" baseline="0" dirty="0" err="1" smtClean="0"/>
              <a:t>given</a:t>
            </a:r>
            <a:r>
              <a:rPr lang="es-ES" baseline="0" dirty="0" smtClean="0"/>
              <a:t> </a:t>
            </a:r>
            <a:r>
              <a:rPr lang="es-ES" baseline="0" dirty="0" err="1" smtClean="0"/>
              <a:t>difference</a:t>
            </a:r>
            <a:r>
              <a:rPr lang="es-ES" baseline="0" dirty="0" smtClean="0"/>
              <a:t> </a:t>
            </a:r>
            <a:r>
              <a:rPr lang="es-ES" baseline="0" dirty="0" err="1" smtClean="0"/>
              <a:t>between</a:t>
            </a:r>
            <a:r>
              <a:rPr lang="es-ES" baseline="0" dirty="0" smtClean="0"/>
              <a:t> </a:t>
            </a:r>
            <a:r>
              <a:rPr lang="es-ES" baseline="0" dirty="0" err="1" smtClean="0"/>
              <a:t>treatments</a:t>
            </a:r>
            <a:r>
              <a:rPr lang="es-ES" baseline="0" dirty="0" smtClean="0"/>
              <a:t> </a:t>
            </a:r>
            <a:r>
              <a:rPr lang="es-ES" baseline="0" dirty="0" err="1" smtClean="0"/>
              <a:t>if</a:t>
            </a:r>
            <a:r>
              <a:rPr lang="es-ES" baseline="0" dirty="0" smtClean="0"/>
              <a:t> </a:t>
            </a:r>
            <a:r>
              <a:rPr lang="es-ES" baseline="0" dirty="0" err="1" smtClean="0"/>
              <a:t>we</a:t>
            </a:r>
            <a:r>
              <a:rPr lang="es-ES" baseline="0" dirty="0" smtClean="0"/>
              <a:t> </a:t>
            </a:r>
            <a:r>
              <a:rPr lang="es-ES" baseline="0" dirty="0" err="1" smtClean="0"/>
              <a:t>replicated</a:t>
            </a:r>
            <a:r>
              <a:rPr lang="es-ES" baseline="0" dirty="0" smtClean="0"/>
              <a:t> </a:t>
            </a:r>
            <a:r>
              <a:rPr lang="es-ES" baseline="0" dirty="0" err="1" smtClean="0"/>
              <a:t>the</a:t>
            </a:r>
            <a:r>
              <a:rPr lang="es-ES" baseline="0" dirty="0" smtClean="0"/>
              <a:t> trial. </a:t>
            </a:r>
            <a:r>
              <a:rPr lang="es-ES" baseline="0" dirty="0" err="1" smtClean="0"/>
              <a:t>One</a:t>
            </a:r>
            <a:r>
              <a:rPr lang="es-ES" baseline="0" dirty="0" smtClean="0"/>
              <a:t> crucial </a:t>
            </a:r>
            <a:r>
              <a:rPr lang="es-ES" baseline="0" dirty="0" err="1" smtClean="0"/>
              <a:t>feature</a:t>
            </a:r>
            <a:r>
              <a:rPr lang="es-ES" baseline="0" dirty="0" smtClean="0"/>
              <a:t> of </a:t>
            </a:r>
            <a:r>
              <a:rPr lang="es-ES" baseline="0" dirty="0" err="1" smtClean="0"/>
              <a:t>the</a:t>
            </a:r>
            <a:r>
              <a:rPr lang="es-ES" baseline="0" dirty="0" smtClean="0"/>
              <a:t> trial </a:t>
            </a:r>
            <a:r>
              <a:rPr lang="es-ES" baseline="0" dirty="0" err="1" smtClean="0"/>
              <a:t>is</a:t>
            </a:r>
            <a:r>
              <a:rPr lang="es-ES" baseline="0" dirty="0" smtClean="0"/>
              <a:t> </a:t>
            </a:r>
            <a:r>
              <a:rPr lang="es-ES" baseline="0" dirty="0" err="1" smtClean="0"/>
              <a:t>the</a:t>
            </a:r>
            <a:r>
              <a:rPr lang="es-ES" baseline="0" dirty="0" smtClean="0"/>
              <a:t> </a:t>
            </a:r>
            <a:r>
              <a:rPr lang="es-ES" baseline="0" dirty="0" err="1" smtClean="0"/>
              <a:t>definition</a:t>
            </a:r>
            <a:r>
              <a:rPr lang="es-ES" baseline="0" dirty="0" smtClean="0"/>
              <a:t> of </a:t>
            </a:r>
            <a:r>
              <a:rPr lang="es-ES" baseline="0" dirty="0" err="1" smtClean="0"/>
              <a:t>the</a:t>
            </a:r>
            <a:r>
              <a:rPr lang="es-ES" baseline="0" dirty="0" smtClean="0"/>
              <a:t> </a:t>
            </a:r>
            <a:r>
              <a:rPr lang="es-ES" baseline="0" dirty="0" err="1" smtClean="0"/>
              <a:t>population</a:t>
            </a:r>
            <a:r>
              <a:rPr lang="es-ES" baseline="0" dirty="0" smtClean="0"/>
              <a:t> </a:t>
            </a:r>
            <a:r>
              <a:rPr lang="es-ES" baseline="0" dirty="0" err="1" smtClean="0"/>
              <a:t>it</a:t>
            </a:r>
            <a:r>
              <a:rPr lang="es-ES" baseline="0" dirty="0" smtClean="0"/>
              <a:t> targets, </a:t>
            </a:r>
            <a:r>
              <a:rPr lang="es-ES" baseline="0" dirty="0" err="1" smtClean="0"/>
              <a:t>the</a:t>
            </a:r>
            <a:r>
              <a:rPr lang="es-ES" baseline="0" dirty="0" smtClean="0"/>
              <a:t> </a:t>
            </a:r>
            <a:r>
              <a:rPr lang="es-ES" baseline="0" dirty="0" err="1" smtClean="0"/>
              <a:t>group</a:t>
            </a:r>
            <a:r>
              <a:rPr lang="es-ES" baseline="0" dirty="0" smtClean="0"/>
              <a:t> of </a:t>
            </a:r>
            <a:r>
              <a:rPr lang="es-ES" baseline="0" dirty="0" err="1" smtClean="0"/>
              <a:t>patients</a:t>
            </a:r>
            <a:r>
              <a:rPr lang="es-ES" baseline="0" dirty="0" smtClean="0"/>
              <a:t> </a:t>
            </a:r>
            <a:r>
              <a:rPr lang="es-ES" baseline="0" dirty="0" err="1" smtClean="0"/>
              <a:t>that</a:t>
            </a:r>
            <a:r>
              <a:rPr lang="es-ES" baseline="0" dirty="0" smtClean="0"/>
              <a:t> </a:t>
            </a:r>
            <a:r>
              <a:rPr lang="es-ES" baseline="0" dirty="0" err="1" smtClean="0"/>
              <a:t>might</a:t>
            </a:r>
            <a:r>
              <a:rPr lang="es-ES" baseline="0" dirty="0" smtClean="0"/>
              <a:t> </a:t>
            </a:r>
            <a:r>
              <a:rPr lang="es-ES" baseline="0" dirty="0" err="1" smtClean="0"/>
              <a:t>benefit</a:t>
            </a:r>
            <a:r>
              <a:rPr lang="es-ES" baseline="0" dirty="0" smtClean="0"/>
              <a:t> </a:t>
            </a:r>
            <a:r>
              <a:rPr lang="es-ES" baseline="0" dirty="0" err="1" smtClean="0"/>
              <a:t>from</a:t>
            </a:r>
            <a:r>
              <a:rPr lang="es-ES" baseline="0" dirty="0" smtClean="0"/>
              <a:t> </a:t>
            </a:r>
            <a:r>
              <a:rPr lang="es-ES" baseline="0" dirty="0" err="1" smtClean="0"/>
              <a:t>the</a:t>
            </a:r>
            <a:r>
              <a:rPr lang="es-ES" baseline="0" dirty="0" smtClean="0"/>
              <a:t> </a:t>
            </a:r>
            <a:r>
              <a:rPr lang="es-ES" baseline="0" dirty="0" err="1" smtClean="0"/>
              <a:t>treatment</a:t>
            </a:r>
            <a:r>
              <a:rPr lang="es-ES" baseline="0" dirty="0" smtClean="0"/>
              <a:t>. </a:t>
            </a:r>
            <a:r>
              <a:rPr lang="es-ES" baseline="0" dirty="0" err="1" smtClean="0"/>
              <a:t>These</a:t>
            </a:r>
            <a:r>
              <a:rPr lang="es-ES" baseline="0" dirty="0" smtClean="0"/>
              <a:t> are </a:t>
            </a:r>
            <a:r>
              <a:rPr lang="es-ES" baseline="0" dirty="0" err="1" smtClean="0"/>
              <a:t>defined</a:t>
            </a:r>
            <a:r>
              <a:rPr lang="es-ES" baseline="0" dirty="0" smtClean="0"/>
              <a:t> in </a:t>
            </a:r>
            <a:r>
              <a:rPr lang="es-ES" baseline="0" dirty="0" err="1" smtClean="0"/>
              <a:t>terms</a:t>
            </a:r>
            <a:r>
              <a:rPr lang="es-ES" baseline="0" dirty="0" smtClean="0"/>
              <a:t> of a set of </a:t>
            </a:r>
            <a:r>
              <a:rPr lang="es-ES" baseline="0" dirty="0" err="1" smtClean="0"/>
              <a:t>elligibility</a:t>
            </a:r>
            <a:r>
              <a:rPr lang="es-ES" baseline="0" dirty="0" smtClean="0"/>
              <a:t> </a:t>
            </a:r>
            <a:r>
              <a:rPr lang="es-ES" baseline="0" dirty="0" err="1" smtClean="0"/>
              <a:t>criteria</a:t>
            </a:r>
            <a:r>
              <a:rPr lang="es-ES" baseline="0" dirty="0" smtClean="0"/>
              <a:t>, </a:t>
            </a:r>
            <a:r>
              <a:rPr lang="es-ES" baseline="0" dirty="0" err="1" smtClean="0"/>
              <a:t>establishing</a:t>
            </a:r>
            <a:r>
              <a:rPr lang="es-ES" baseline="0" dirty="0" smtClean="0"/>
              <a:t> </a:t>
            </a:r>
            <a:r>
              <a:rPr lang="es-ES" baseline="0" dirty="0" err="1" smtClean="0"/>
              <a:t>who</a:t>
            </a:r>
            <a:r>
              <a:rPr lang="es-ES" baseline="0" dirty="0" smtClean="0"/>
              <a:t> can </a:t>
            </a:r>
            <a:r>
              <a:rPr lang="es-ES" baseline="0" dirty="0" err="1" smtClean="0"/>
              <a:t>take</a:t>
            </a:r>
            <a:r>
              <a:rPr lang="es-ES" baseline="0" dirty="0" smtClean="0"/>
              <a:t> </a:t>
            </a:r>
            <a:r>
              <a:rPr lang="es-ES" baseline="0" dirty="0" err="1" smtClean="0"/>
              <a:t>part</a:t>
            </a:r>
            <a:r>
              <a:rPr lang="es-ES" baseline="0" dirty="0" smtClean="0"/>
              <a:t> in </a:t>
            </a:r>
            <a:r>
              <a:rPr lang="es-ES" baseline="0" dirty="0" err="1" smtClean="0"/>
              <a:t>the</a:t>
            </a:r>
            <a:r>
              <a:rPr lang="es-ES" baseline="0" dirty="0" smtClean="0"/>
              <a:t> test. </a:t>
            </a:r>
            <a:r>
              <a:rPr lang="es-ES" baseline="0" dirty="0" err="1" smtClean="0"/>
              <a:t>Beyond</a:t>
            </a:r>
            <a:r>
              <a:rPr lang="es-ES" baseline="0" dirty="0" smtClean="0"/>
              <a:t> </a:t>
            </a:r>
            <a:r>
              <a:rPr lang="es-ES" baseline="0" dirty="0" err="1" smtClean="0"/>
              <a:t>these</a:t>
            </a:r>
            <a:r>
              <a:rPr lang="es-ES" baseline="0" dirty="0" smtClean="0"/>
              <a:t> </a:t>
            </a:r>
            <a:r>
              <a:rPr lang="es-ES" baseline="0" dirty="0" err="1" smtClean="0"/>
              <a:t>criteria</a:t>
            </a:r>
            <a:r>
              <a:rPr lang="es-ES" baseline="0" dirty="0" smtClean="0"/>
              <a:t>, </a:t>
            </a:r>
            <a:r>
              <a:rPr lang="es-ES" baseline="0" dirty="0" err="1" smtClean="0"/>
              <a:t>the</a:t>
            </a:r>
            <a:r>
              <a:rPr lang="es-ES" baseline="0" dirty="0" smtClean="0"/>
              <a:t> trial </a:t>
            </a:r>
            <a:r>
              <a:rPr lang="es-ES" baseline="0" dirty="0" err="1" smtClean="0"/>
              <a:t>provides</a:t>
            </a:r>
            <a:r>
              <a:rPr lang="es-ES" baseline="0" dirty="0" smtClean="0"/>
              <a:t> no </a:t>
            </a:r>
            <a:r>
              <a:rPr lang="es-ES" baseline="0" dirty="0" err="1" smtClean="0"/>
              <a:t>clue</a:t>
            </a:r>
            <a:r>
              <a:rPr lang="es-ES" baseline="0" dirty="0" smtClean="0"/>
              <a:t> as to </a:t>
            </a:r>
            <a:r>
              <a:rPr lang="es-ES" baseline="0" dirty="0" err="1" smtClean="0"/>
              <a:t>the</a:t>
            </a:r>
            <a:r>
              <a:rPr lang="es-ES" baseline="0" dirty="0" smtClean="0"/>
              <a:t> </a:t>
            </a:r>
            <a:r>
              <a:rPr lang="es-ES" baseline="0" dirty="0" err="1" smtClean="0"/>
              <a:t>effects</a:t>
            </a:r>
            <a:r>
              <a:rPr lang="es-ES" baseline="0" dirty="0" smtClean="0"/>
              <a:t> of </a:t>
            </a:r>
            <a:r>
              <a:rPr lang="es-ES" baseline="0" dirty="0" err="1" smtClean="0"/>
              <a:t>the</a:t>
            </a:r>
            <a:r>
              <a:rPr lang="es-ES" baseline="0" dirty="0" smtClean="0"/>
              <a:t> </a:t>
            </a:r>
            <a:r>
              <a:rPr lang="es-ES" baseline="0" dirty="0" err="1" smtClean="0"/>
              <a:t>treatments</a:t>
            </a:r>
            <a:r>
              <a:rPr lang="es-ES" baseline="0" dirty="0" smtClean="0"/>
              <a:t> in </a:t>
            </a:r>
            <a:r>
              <a:rPr lang="es-ES" baseline="0" dirty="0" err="1" smtClean="0"/>
              <a:t>other</a:t>
            </a:r>
            <a:r>
              <a:rPr lang="es-ES" baseline="0" dirty="0" smtClean="0"/>
              <a:t> </a:t>
            </a:r>
            <a:r>
              <a:rPr lang="es-ES" baseline="0" dirty="0" err="1" smtClean="0"/>
              <a:t>types</a:t>
            </a:r>
            <a:r>
              <a:rPr lang="es-ES" baseline="0" dirty="0" smtClean="0"/>
              <a:t> of </a:t>
            </a:r>
            <a:r>
              <a:rPr lang="es-ES" baseline="0" dirty="0" err="1" smtClean="0"/>
              <a:t>patients</a:t>
            </a:r>
            <a:r>
              <a:rPr lang="es-ES" baseline="0" dirty="0" smtClean="0"/>
              <a:t>. </a:t>
            </a:r>
            <a:endParaRPr lang="es-ES" dirty="0"/>
          </a:p>
        </p:txBody>
      </p:sp>
      <p:sp>
        <p:nvSpPr>
          <p:cNvPr id="4" name="3 Marcador de número de diapositiva"/>
          <p:cNvSpPr>
            <a:spLocks noGrp="1"/>
          </p:cNvSpPr>
          <p:nvPr>
            <p:ph type="sldNum" sz="quarter" idx="10"/>
          </p:nvPr>
        </p:nvSpPr>
        <p:spPr/>
        <p:txBody>
          <a:bodyPr/>
          <a:lstStyle/>
          <a:p>
            <a:fld id="{FDBB7EB7-01E3-4824-B6F8-FF985A690902}" type="slidenum">
              <a:rPr lang="es-ES" smtClean="0"/>
              <a:t>13</a:t>
            </a:fld>
            <a:endParaRPr lang="es-ES"/>
          </a:p>
        </p:txBody>
      </p:sp>
    </p:spTree>
    <p:extLst>
      <p:ext uri="{BB962C8B-B14F-4D97-AF65-F5344CB8AC3E}">
        <p14:creationId xmlns:p14="http://schemas.microsoft.com/office/powerpoint/2010/main" val="263032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E071386-EDDC-4BAE-AD8E-FB8ECC43042F}" type="datetimeFigureOut">
              <a:rPr lang="es-ES" smtClean="0"/>
              <a:t>15/03/2017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E6E0852-E654-4E4D-B653-58793E3C3303}" type="slidenum">
              <a:rPr lang="es-ES" smtClean="0"/>
              <a:t>‹Nº›</a:t>
            </a:fld>
            <a:endParaRPr lang="es-ES"/>
          </a:p>
        </p:txBody>
      </p:sp>
    </p:spTree>
    <p:extLst>
      <p:ext uri="{BB962C8B-B14F-4D97-AF65-F5344CB8AC3E}">
        <p14:creationId xmlns:p14="http://schemas.microsoft.com/office/powerpoint/2010/main" val="4271050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E071386-EDDC-4BAE-AD8E-FB8ECC43042F}" type="datetimeFigureOut">
              <a:rPr lang="es-ES" smtClean="0"/>
              <a:t>15/03/2017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E6E0852-E654-4E4D-B653-58793E3C3303}" type="slidenum">
              <a:rPr lang="es-ES" smtClean="0"/>
              <a:t>‹Nº›</a:t>
            </a:fld>
            <a:endParaRPr lang="es-ES"/>
          </a:p>
        </p:txBody>
      </p:sp>
    </p:spTree>
    <p:extLst>
      <p:ext uri="{BB962C8B-B14F-4D97-AF65-F5344CB8AC3E}">
        <p14:creationId xmlns:p14="http://schemas.microsoft.com/office/powerpoint/2010/main" val="3131590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E071386-EDDC-4BAE-AD8E-FB8ECC43042F}" type="datetimeFigureOut">
              <a:rPr lang="es-ES" smtClean="0"/>
              <a:t>15/03/2017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E6E0852-E654-4E4D-B653-58793E3C3303}" type="slidenum">
              <a:rPr lang="es-ES" smtClean="0"/>
              <a:t>‹Nº›</a:t>
            </a:fld>
            <a:endParaRPr lang="es-ES"/>
          </a:p>
        </p:txBody>
      </p:sp>
    </p:spTree>
    <p:extLst>
      <p:ext uri="{BB962C8B-B14F-4D97-AF65-F5344CB8AC3E}">
        <p14:creationId xmlns:p14="http://schemas.microsoft.com/office/powerpoint/2010/main" val="3776011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E071386-EDDC-4BAE-AD8E-FB8ECC43042F}" type="datetimeFigureOut">
              <a:rPr lang="es-ES" smtClean="0"/>
              <a:t>15/03/2017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E6E0852-E654-4E4D-B653-58793E3C3303}" type="slidenum">
              <a:rPr lang="es-ES" smtClean="0"/>
              <a:t>‹Nº›</a:t>
            </a:fld>
            <a:endParaRPr lang="es-ES"/>
          </a:p>
        </p:txBody>
      </p:sp>
    </p:spTree>
    <p:extLst>
      <p:ext uri="{BB962C8B-B14F-4D97-AF65-F5344CB8AC3E}">
        <p14:creationId xmlns:p14="http://schemas.microsoft.com/office/powerpoint/2010/main" val="877695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E071386-EDDC-4BAE-AD8E-FB8ECC43042F}" type="datetimeFigureOut">
              <a:rPr lang="es-ES" smtClean="0"/>
              <a:t>15/03/2017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E6E0852-E654-4E4D-B653-58793E3C3303}" type="slidenum">
              <a:rPr lang="es-ES" smtClean="0"/>
              <a:t>‹Nº›</a:t>
            </a:fld>
            <a:endParaRPr lang="es-ES"/>
          </a:p>
        </p:txBody>
      </p:sp>
    </p:spTree>
    <p:extLst>
      <p:ext uri="{BB962C8B-B14F-4D97-AF65-F5344CB8AC3E}">
        <p14:creationId xmlns:p14="http://schemas.microsoft.com/office/powerpoint/2010/main" val="1855982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E071386-EDDC-4BAE-AD8E-FB8ECC43042F}" type="datetimeFigureOut">
              <a:rPr lang="es-ES" smtClean="0"/>
              <a:t>15/03/2017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E6E0852-E654-4E4D-B653-58793E3C3303}" type="slidenum">
              <a:rPr lang="es-ES" smtClean="0"/>
              <a:t>‹Nº›</a:t>
            </a:fld>
            <a:endParaRPr lang="es-ES"/>
          </a:p>
        </p:txBody>
      </p:sp>
    </p:spTree>
    <p:extLst>
      <p:ext uri="{BB962C8B-B14F-4D97-AF65-F5344CB8AC3E}">
        <p14:creationId xmlns:p14="http://schemas.microsoft.com/office/powerpoint/2010/main" val="214486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E071386-EDDC-4BAE-AD8E-FB8ECC43042F}" type="datetimeFigureOut">
              <a:rPr lang="es-ES" smtClean="0"/>
              <a:t>15/03/2017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E6E0852-E654-4E4D-B653-58793E3C3303}" type="slidenum">
              <a:rPr lang="es-ES" smtClean="0"/>
              <a:t>‹Nº›</a:t>
            </a:fld>
            <a:endParaRPr lang="es-ES"/>
          </a:p>
        </p:txBody>
      </p:sp>
    </p:spTree>
    <p:extLst>
      <p:ext uri="{BB962C8B-B14F-4D97-AF65-F5344CB8AC3E}">
        <p14:creationId xmlns:p14="http://schemas.microsoft.com/office/powerpoint/2010/main" val="4157795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E071386-EDDC-4BAE-AD8E-FB8ECC43042F}" type="datetimeFigureOut">
              <a:rPr lang="es-ES" smtClean="0"/>
              <a:t>15/03/2017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E6E0852-E654-4E4D-B653-58793E3C3303}" type="slidenum">
              <a:rPr lang="es-ES" smtClean="0"/>
              <a:t>‹Nº›</a:t>
            </a:fld>
            <a:endParaRPr lang="es-ES"/>
          </a:p>
        </p:txBody>
      </p:sp>
    </p:spTree>
    <p:extLst>
      <p:ext uri="{BB962C8B-B14F-4D97-AF65-F5344CB8AC3E}">
        <p14:creationId xmlns:p14="http://schemas.microsoft.com/office/powerpoint/2010/main" val="964582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E071386-EDDC-4BAE-AD8E-FB8ECC43042F}" type="datetimeFigureOut">
              <a:rPr lang="es-ES" smtClean="0"/>
              <a:t>15/03/2017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E6E0852-E654-4E4D-B653-58793E3C3303}" type="slidenum">
              <a:rPr lang="es-ES" smtClean="0"/>
              <a:t>‹Nº›</a:t>
            </a:fld>
            <a:endParaRPr lang="es-ES"/>
          </a:p>
        </p:txBody>
      </p:sp>
    </p:spTree>
    <p:extLst>
      <p:ext uri="{BB962C8B-B14F-4D97-AF65-F5344CB8AC3E}">
        <p14:creationId xmlns:p14="http://schemas.microsoft.com/office/powerpoint/2010/main" val="787069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E071386-EDDC-4BAE-AD8E-FB8ECC43042F}" type="datetimeFigureOut">
              <a:rPr lang="es-ES" smtClean="0"/>
              <a:t>15/03/2017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E6E0852-E654-4E4D-B653-58793E3C3303}" type="slidenum">
              <a:rPr lang="es-ES" smtClean="0"/>
              <a:t>‹Nº›</a:t>
            </a:fld>
            <a:endParaRPr lang="es-ES"/>
          </a:p>
        </p:txBody>
      </p:sp>
    </p:spTree>
    <p:extLst>
      <p:ext uri="{BB962C8B-B14F-4D97-AF65-F5344CB8AC3E}">
        <p14:creationId xmlns:p14="http://schemas.microsoft.com/office/powerpoint/2010/main" val="3661555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E071386-EDDC-4BAE-AD8E-FB8ECC43042F}" type="datetimeFigureOut">
              <a:rPr lang="es-ES" smtClean="0"/>
              <a:t>15/03/2017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E6E0852-E654-4E4D-B653-58793E3C3303}" type="slidenum">
              <a:rPr lang="es-ES" smtClean="0"/>
              <a:t>‹Nº›</a:t>
            </a:fld>
            <a:endParaRPr lang="es-ES"/>
          </a:p>
        </p:txBody>
      </p:sp>
    </p:spTree>
    <p:extLst>
      <p:ext uri="{BB962C8B-B14F-4D97-AF65-F5344CB8AC3E}">
        <p14:creationId xmlns:p14="http://schemas.microsoft.com/office/powerpoint/2010/main" val="3257994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071386-EDDC-4BAE-AD8E-FB8ECC43042F}" type="datetimeFigureOut">
              <a:rPr lang="es-ES" smtClean="0"/>
              <a:t>15/03/2017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6E0852-E654-4E4D-B653-58793E3C3303}" type="slidenum">
              <a:rPr lang="es-ES" smtClean="0"/>
              <a:t>‹Nº›</a:t>
            </a:fld>
            <a:endParaRPr lang="es-ES"/>
          </a:p>
        </p:txBody>
      </p:sp>
    </p:spTree>
    <p:extLst>
      <p:ext uri="{BB962C8B-B14F-4D97-AF65-F5344CB8AC3E}">
        <p14:creationId xmlns:p14="http://schemas.microsoft.com/office/powerpoint/2010/main" val="3253021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335" y="0"/>
            <a:ext cx="4465329" cy="6858000"/>
          </a:xfrm>
          <a:prstGeom prst="rect">
            <a:avLst/>
          </a:prstGeom>
        </p:spPr>
      </p:pic>
    </p:spTree>
    <p:extLst>
      <p:ext uri="{BB962C8B-B14F-4D97-AF65-F5344CB8AC3E}">
        <p14:creationId xmlns:p14="http://schemas.microsoft.com/office/powerpoint/2010/main" val="2658325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500042"/>
            <a:ext cx="8215370" cy="5991384"/>
          </a:xfrm>
          <a:prstGeom prst="rect">
            <a:avLst/>
          </a:prstGeom>
          <a:noFill/>
        </p:spPr>
        <p:txBody>
          <a:bodyPr wrap="square" rtlCol="0">
            <a:spAutoFit/>
          </a:bodyPr>
          <a:lstStyle/>
          <a:p>
            <a:pPr>
              <a:spcAft>
                <a:spcPts val="2000"/>
              </a:spcAft>
            </a:pPr>
            <a:r>
              <a:rPr lang="es-ES" sz="2800" i="1" dirty="0">
                <a:latin typeface="Garamond" pitchFamily="18" charset="0"/>
              </a:rPr>
              <a:t>Tráfico de enfermedades, en sentido </a:t>
            </a:r>
            <a:r>
              <a:rPr lang="es-ES" sz="2800" i="1" dirty="0" smtClean="0">
                <a:latin typeface="Garamond" pitchFamily="18" charset="0"/>
              </a:rPr>
              <a:t>estrecho</a:t>
            </a:r>
          </a:p>
          <a:p>
            <a:pPr>
              <a:spcAft>
                <a:spcPts val="2000"/>
              </a:spcAft>
            </a:pPr>
            <a:r>
              <a:rPr lang="en-US" sz="2800" i="1" dirty="0" err="1" smtClean="0">
                <a:latin typeface="Garamond" pitchFamily="18" charset="0"/>
              </a:rPr>
              <a:t>Tesis</a:t>
            </a:r>
            <a:endParaRPr lang="en-US" sz="2800" i="1" dirty="0" smtClean="0">
              <a:latin typeface="Garamond" pitchFamily="18" charset="0"/>
            </a:endParaRPr>
          </a:p>
          <a:p>
            <a:pPr lvl="1" algn="just">
              <a:spcBef>
                <a:spcPts val="1200"/>
              </a:spcBef>
              <a:spcAft>
                <a:spcPts val="1200"/>
              </a:spcAft>
            </a:pPr>
            <a:r>
              <a:rPr lang="en-US" sz="2800" dirty="0" smtClean="0">
                <a:latin typeface="Garamond" pitchFamily="18" charset="0"/>
              </a:rPr>
              <a:t>La </a:t>
            </a:r>
            <a:r>
              <a:rPr lang="en-US" sz="2800" dirty="0" err="1" smtClean="0">
                <a:latin typeface="Garamond" pitchFamily="18" charset="0"/>
              </a:rPr>
              <a:t>publicidad</a:t>
            </a:r>
            <a:r>
              <a:rPr lang="en-US" sz="2800" dirty="0" smtClean="0">
                <a:latin typeface="Garamond" pitchFamily="18" charset="0"/>
              </a:rPr>
              <a:t> </a:t>
            </a:r>
            <a:r>
              <a:rPr lang="en-US" sz="2800" dirty="0" err="1" smtClean="0">
                <a:latin typeface="Garamond" pitchFamily="18" charset="0"/>
              </a:rPr>
              <a:t>farmacéutica</a:t>
            </a:r>
            <a:r>
              <a:rPr lang="en-US" sz="2800" dirty="0" smtClean="0">
                <a:latin typeface="Garamond" pitchFamily="18" charset="0"/>
              </a:rPr>
              <a:t> </a:t>
            </a:r>
            <a:r>
              <a:rPr lang="en-US" sz="2800" dirty="0" err="1" smtClean="0">
                <a:latin typeface="Garamond" pitchFamily="18" charset="0"/>
              </a:rPr>
              <a:t>puede</a:t>
            </a:r>
            <a:r>
              <a:rPr lang="en-US" sz="2800" dirty="0" smtClean="0">
                <a:latin typeface="Garamond" pitchFamily="18" charset="0"/>
              </a:rPr>
              <a:t> </a:t>
            </a:r>
            <a:r>
              <a:rPr lang="en-US" sz="2800" dirty="0" err="1" smtClean="0">
                <a:latin typeface="Garamond" pitchFamily="18" charset="0"/>
              </a:rPr>
              <a:t>explotar</a:t>
            </a:r>
            <a:r>
              <a:rPr lang="en-US" sz="2800" dirty="0" smtClean="0">
                <a:latin typeface="Garamond" pitchFamily="18" charset="0"/>
              </a:rPr>
              <a:t> </a:t>
            </a:r>
            <a:r>
              <a:rPr lang="en-US" sz="2800" dirty="0" err="1" smtClean="0">
                <a:latin typeface="Garamond" pitchFamily="18" charset="0"/>
              </a:rPr>
              <a:t>comercialmente</a:t>
            </a:r>
            <a:r>
              <a:rPr lang="en-US" sz="2800" dirty="0" smtClean="0">
                <a:latin typeface="Garamond" pitchFamily="18" charset="0"/>
              </a:rPr>
              <a:t> </a:t>
            </a:r>
            <a:r>
              <a:rPr lang="en-US" sz="2800" dirty="0" err="1" smtClean="0">
                <a:latin typeface="Garamond" pitchFamily="18" charset="0"/>
              </a:rPr>
              <a:t>una</a:t>
            </a:r>
            <a:r>
              <a:rPr lang="en-US" sz="2800" dirty="0" smtClean="0">
                <a:latin typeface="Garamond" pitchFamily="18" charset="0"/>
              </a:rPr>
              <a:t> </a:t>
            </a:r>
            <a:r>
              <a:rPr lang="en-US" sz="2800" dirty="0" err="1" smtClean="0">
                <a:latin typeface="Garamond" pitchFamily="18" charset="0"/>
              </a:rPr>
              <a:t>enfermedad</a:t>
            </a:r>
            <a:r>
              <a:rPr lang="en-US" sz="2800" dirty="0" smtClean="0">
                <a:latin typeface="Garamond" pitchFamily="18" charset="0"/>
              </a:rPr>
              <a:t> </a:t>
            </a:r>
            <a:r>
              <a:rPr lang="en-US" sz="2800" dirty="0" err="1" smtClean="0">
                <a:latin typeface="Garamond" pitchFamily="18" charset="0"/>
              </a:rPr>
              <a:t>cuando</a:t>
            </a:r>
            <a:r>
              <a:rPr lang="en-US" sz="2800" dirty="0" smtClean="0">
                <a:latin typeface="Garamond" pitchFamily="18" charset="0"/>
              </a:rPr>
              <a:t> </a:t>
            </a:r>
            <a:r>
              <a:rPr lang="en-US" sz="2800" dirty="0" err="1" smtClean="0">
                <a:latin typeface="Garamond" pitchFamily="18" charset="0"/>
              </a:rPr>
              <a:t>su</a:t>
            </a:r>
            <a:r>
              <a:rPr lang="en-US" sz="2800" dirty="0" smtClean="0">
                <a:latin typeface="Garamond" pitchFamily="18" charset="0"/>
              </a:rPr>
              <a:t> </a:t>
            </a:r>
            <a:r>
              <a:rPr lang="en-US" sz="2800" dirty="0" err="1" smtClean="0">
                <a:latin typeface="Garamond" pitchFamily="18" charset="0"/>
              </a:rPr>
              <a:t>mejor</a:t>
            </a:r>
            <a:r>
              <a:rPr lang="en-US" sz="2800" dirty="0" smtClean="0">
                <a:latin typeface="Garamond" pitchFamily="18" charset="0"/>
              </a:rPr>
              <a:t> </a:t>
            </a:r>
            <a:r>
              <a:rPr lang="en-US" sz="2800" dirty="0" err="1" smtClean="0">
                <a:latin typeface="Garamond" pitchFamily="18" charset="0"/>
              </a:rPr>
              <a:t>definición</a:t>
            </a:r>
            <a:r>
              <a:rPr lang="en-US" sz="2800" dirty="0" smtClean="0">
                <a:latin typeface="Garamond" pitchFamily="18" charset="0"/>
              </a:rPr>
              <a:t> </a:t>
            </a:r>
            <a:r>
              <a:rPr lang="en-US" sz="2800" dirty="0" err="1" smtClean="0">
                <a:latin typeface="Garamond" pitchFamily="18" charset="0"/>
              </a:rPr>
              <a:t>provien</a:t>
            </a:r>
            <a:r>
              <a:rPr lang="en-US" sz="2800" dirty="0" err="1" smtClean="0">
                <a:latin typeface="Garamond" pitchFamily="18" charset="0"/>
              </a:rPr>
              <a:t>e</a:t>
            </a:r>
            <a:r>
              <a:rPr lang="en-US" sz="2800" dirty="0" smtClean="0">
                <a:latin typeface="Garamond" pitchFamily="18" charset="0"/>
              </a:rPr>
              <a:t> del </a:t>
            </a:r>
            <a:r>
              <a:rPr lang="en-US" sz="2800" dirty="0" err="1" smtClean="0">
                <a:latin typeface="Garamond" pitchFamily="18" charset="0"/>
              </a:rPr>
              <a:t>éxito</a:t>
            </a:r>
            <a:r>
              <a:rPr lang="en-US" sz="2800" dirty="0" smtClean="0">
                <a:latin typeface="Garamond" pitchFamily="18" charset="0"/>
              </a:rPr>
              <a:t> de un </a:t>
            </a:r>
            <a:r>
              <a:rPr lang="en-US" sz="2800" dirty="0" err="1" smtClean="0">
                <a:latin typeface="Garamond" pitchFamily="18" charset="0"/>
              </a:rPr>
              <a:t>tratamiento</a:t>
            </a:r>
            <a:r>
              <a:rPr lang="en-US" sz="2800" dirty="0" smtClean="0">
                <a:latin typeface="Garamond" pitchFamily="18" charset="0"/>
              </a:rPr>
              <a:t> </a:t>
            </a:r>
            <a:r>
              <a:rPr lang="en-US" sz="2800" dirty="0" err="1" smtClean="0">
                <a:latin typeface="Garamond" pitchFamily="18" charset="0"/>
              </a:rPr>
              <a:t>en</a:t>
            </a:r>
            <a:r>
              <a:rPr lang="en-US" sz="2800" dirty="0" smtClean="0">
                <a:latin typeface="Garamond" pitchFamily="18" charset="0"/>
              </a:rPr>
              <a:t> un </a:t>
            </a:r>
            <a:r>
              <a:rPr lang="en-US" sz="2800" dirty="0" err="1" smtClean="0">
                <a:latin typeface="Garamond" pitchFamily="18" charset="0"/>
              </a:rPr>
              <a:t>ensayo</a:t>
            </a:r>
            <a:r>
              <a:rPr lang="en-US" sz="2800" dirty="0" smtClean="0">
                <a:latin typeface="Garamond" pitchFamily="18" charset="0"/>
              </a:rPr>
              <a:t> </a:t>
            </a:r>
            <a:r>
              <a:rPr lang="en-US" sz="2800" dirty="0" err="1" smtClean="0">
                <a:latin typeface="Garamond" pitchFamily="18" charset="0"/>
              </a:rPr>
              <a:t>clínico</a:t>
            </a:r>
            <a:endParaRPr lang="en-US" sz="2800" dirty="0" smtClean="0">
              <a:latin typeface="Garamond" pitchFamily="18" charset="0"/>
            </a:endParaRPr>
          </a:p>
          <a:p>
            <a:pPr lvl="1" algn="just">
              <a:spcBef>
                <a:spcPts val="1200"/>
              </a:spcBef>
              <a:spcAft>
                <a:spcPts val="1200"/>
              </a:spcAft>
            </a:pPr>
            <a:r>
              <a:rPr lang="en-US" sz="2800" i="1" dirty="0" smtClean="0">
                <a:latin typeface="Garamond" pitchFamily="18" charset="0"/>
              </a:rPr>
              <a:t>¿</a:t>
            </a:r>
            <a:r>
              <a:rPr lang="en-US" sz="2800" i="1" dirty="0" err="1" smtClean="0">
                <a:latin typeface="Garamond" pitchFamily="18" charset="0"/>
              </a:rPr>
              <a:t>Cómo</a:t>
            </a:r>
            <a:r>
              <a:rPr lang="en-US" sz="2800" i="1" dirty="0" smtClean="0">
                <a:latin typeface="Garamond" pitchFamily="18" charset="0"/>
              </a:rPr>
              <a:t>?</a:t>
            </a:r>
            <a:endParaRPr lang="en-US" sz="2800" i="1" dirty="0" smtClean="0">
              <a:latin typeface="Garamond" pitchFamily="18" charset="0"/>
            </a:endParaRPr>
          </a:p>
          <a:p>
            <a:pPr lvl="1" algn="just">
              <a:spcBef>
                <a:spcPts val="1200"/>
              </a:spcBef>
              <a:spcAft>
                <a:spcPts val="1200"/>
              </a:spcAft>
            </a:pPr>
            <a:r>
              <a:rPr lang="en-US" sz="2800" dirty="0" smtClean="0">
                <a:latin typeface="Garamond" pitchFamily="18" charset="0"/>
              </a:rPr>
              <a:t>Dos </a:t>
            </a:r>
            <a:r>
              <a:rPr lang="en-US" sz="2800" dirty="0" err="1" smtClean="0">
                <a:latin typeface="Garamond" pitchFamily="18" charset="0"/>
              </a:rPr>
              <a:t>formas</a:t>
            </a:r>
            <a:r>
              <a:rPr lang="en-US" sz="2800" dirty="0" smtClean="0">
                <a:latin typeface="Garamond" pitchFamily="18" charset="0"/>
              </a:rPr>
              <a:t> de </a:t>
            </a:r>
            <a:r>
              <a:rPr lang="en-US" sz="2800" dirty="0" err="1" smtClean="0">
                <a:latin typeface="Garamond" pitchFamily="18" charset="0"/>
              </a:rPr>
              <a:t>manipular</a:t>
            </a:r>
            <a:r>
              <a:rPr lang="en-US" sz="2800" dirty="0" smtClean="0">
                <a:latin typeface="Garamond" pitchFamily="18" charset="0"/>
              </a:rPr>
              <a:t> la </a:t>
            </a:r>
            <a:r>
              <a:rPr lang="en-US" sz="2800" dirty="0" err="1" smtClean="0">
                <a:latin typeface="Garamond" pitchFamily="18" charset="0"/>
              </a:rPr>
              <a:t>definición</a:t>
            </a:r>
            <a:r>
              <a:rPr lang="en-US" sz="2800" dirty="0" smtClean="0">
                <a:latin typeface="Garamond" pitchFamily="18" charset="0"/>
              </a:rPr>
              <a:t> de la </a:t>
            </a:r>
            <a:r>
              <a:rPr lang="en-US" sz="2800" dirty="0" err="1" smtClean="0">
                <a:latin typeface="Garamond" pitchFamily="18" charset="0"/>
              </a:rPr>
              <a:t>población</a:t>
            </a:r>
            <a:r>
              <a:rPr lang="en-US" sz="2800" dirty="0" smtClean="0">
                <a:latin typeface="Garamond" pitchFamily="18" charset="0"/>
              </a:rPr>
              <a:t> del </a:t>
            </a:r>
            <a:r>
              <a:rPr lang="en-US" sz="2800" dirty="0" err="1" smtClean="0">
                <a:latin typeface="Garamond" pitchFamily="18" charset="0"/>
              </a:rPr>
              <a:t>ensayo</a:t>
            </a:r>
            <a:r>
              <a:rPr lang="en-US" sz="2800" dirty="0" smtClean="0">
                <a:latin typeface="Garamond" pitchFamily="18" charset="0"/>
              </a:rPr>
              <a:t>: </a:t>
            </a:r>
            <a:r>
              <a:rPr lang="en-US" sz="2800" i="1" dirty="0" err="1" smtClean="0">
                <a:latin typeface="Garamond" pitchFamily="18" charset="0"/>
              </a:rPr>
              <a:t>fuerte</a:t>
            </a:r>
            <a:r>
              <a:rPr lang="en-US" sz="2800" i="1" dirty="0" smtClean="0">
                <a:latin typeface="Garamond" pitchFamily="18" charset="0"/>
              </a:rPr>
              <a:t> &amp; </a:t>
            </a:r>
            <a:r>
              <a:rPr lang="en-US" sz="2800" i="1" dirty="0" err="1" smtClean="0">
                <a:latin typeface="Garamond" pitchFamily="18" charset="0"/>
              </a:rPr>
              <a:t>débil</a:t>
            </a:r>
            <a:endParaRPr lang="en-US" sz="2800" dirty="0" smtClean="0">
              <a:latin typeface="Garamond" pitchFamily="18" charset="0"/>
            </a:endParaRPr>
          </a:p>
          <a:p>
            <a:pPr lvl="1" algn="just">
              <a:spcBef>
                <a:spcPts val="1200"/>
              </a:spcBef>
              <a:spcAft>
                <a:spcPts val="1200"/>
              </a:spcAft>
            </a:pPr>
            <a:r>
              <a:rPr lang="en-US" sz="2800" dirty="0">
                <a:latin typeface="Garamond" pitchFamily="18" charset="0"/>
              </a:rPr>
              <a:t>	</a:t>
            </a:r>
            <a:endParaRPr lang="es-ES" sz="2800" dirty="0">
              <a:latin typeface="Garamond" pitchFamily="18" charset="0"/>
            </a:endParaRPr>
          </a:p>
        </p:txBody>
      </p:sp>
    </p:spTree>
    <p:extLst>
      <p:ext uri="{BB962C8B-B14F-4D97-AF65-F5344CB8AC3E}">
        <p14:creationId xmlns:p14="http://schemas.microsoft.com/office/powerpoint/2010/main" val="3174673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500042"/>
            <a:ext cx="8215370" cy="1949252"/>
          </a:xfrm>
          <a:prstGeom prst="rect">
            <a:avLst/>
          </a:prstGeom>
          <a:noFill/>
        </p:spPr>
        <p:txBody>
          <a:bodyPr wrap="square" rtlCol="0">
            <a:spAutoFit/>
          </a:bodyPr>
          <a:lstStyle/>
          <a:p>
            <a:pPr>
              <a:spcAft>
                <a:spcPts val="2000"/>
              </a:spcAft>
            </a:pPr>
            <a:r>
              <a:rPr lang="es-ES" sz="2800" i="1" dirty="0">
                <a:latin typeface="Garamond" pitchFamily="18" charset="0"/>
              </a:rPr>
              <a:t>Tráfico de enfermedades, en sentido estrecho</a:t>
            </a:r>
          </a:p>
          <a:p>
            <a:pPr lvl="1" algn="just">
              <a:spcAft>
                <a:spcPts val="1200"/>
              </a:spcAft>
            </a:pPr>
            <a:endParaRPr lang="en-US" sz="2800" dirty="0" smtClean="0">
              <a:latin typeface="Garamond" pitchFamily="18" charset="0"/>
            </a:endParaRPr>
          </a:p>
          <a:p>
            <a:pPr lvl="1" algn="just">
              <a:spcBef>
                <a:spcPts val="1200"/>
              </a:spcBef>
              <a:spcAft>
                <a:spcPts val="1200"/>
              </a:spcAft>
            </a:pPr>
            <a:r>
              <a:rPr lang="en-US" sz="2800" dirty="0">
                <a:latin typeface="Garamond" pitchFamily="18" charset="0"/>
              </a:rPr>
              <a:t>	</a:t>
            </a:r>
            <a:endParaRPr lang="es-ES" sz="2800" dirty="0">
              <a:latin typeface="Garamond" pitchFamily="18" charset="0"/>
            </a:endParaRPr>
          </a:p>
        </p:txBody>
      </p:sp>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0404" y="1628800"/>
            <a:ext cx="6673964"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1108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500042"/>
            <a:ext cx="8215370" cy="2534027"/>
          </a:xfrm>
          <a:prstGeom prst="rect">
            <a:avLst/>
          </a:prstGeom>
          <a:noFill/>
        </p:spPr>
        <p:txBody>
          <a:bodyPr wrap="square" rtlCol="0">
            <a:spAutoFit/>
          </a:bodyPr>
          <a:lstStyle/>
          <a:p>
            <a:pPr>
              <a:spcAft>
                <a:spcPts val="2000"/>
              </a:spcAft>
            </a:pPr>
            <a:r>
              <a:rPr lang="es-ES" sz="2800" i="1" dirty="0">
                <a:latin typeface="Garamond" pitchFamily="18" charset="0"/>
              </a:rPr>
              <a:t>Tráfico de enfermedades, en sentido estrecho</a:t>
            </a:r>
          </a:p>
          <a:p>
            <a:pPr lvl="1" algn="just">
              <a:spcAft>
                <a:spcPts val="1200"/>
              </a:spcAft>
            </a:pPr>
            <a:r>
              <a:rPr lang="es-ES" sz="2800" dirty="0" smtClean="0">
                <a:latin typeface="Garamond" panose="02020404030301010803" pitchFamily="18" charset="0"/>
                <a:cs typeface="Times New Roman" pitchFamily="18" charset="0"/>
              </a:rPr>
              <a:t>H</a:t>
            </a:r>
            <a:r>
              <a:rPr lang="es-ES" sz="2800" baseline="-25000" dirty="0" smtClean="0">
                <a:latin typeface="Garamond" panose="02020404030301010803" pitchFamily="18" charset="0"/>
                <a:cs typeface="Times New Roman" pitchFamily="18" charset="0"/>
              </a:rPr>
              <a:t>0 </a:t>
            </a:r>
            <a:r>
              <a:rPr lang="es-ES" sz="2800" dirty="0">
                <a:latin typeface="Garamond" panose="02020404030301010803" pitchFamily="18" charset="0"/>
                <a:cs typeface="Times New Roman" pitchFamily="18" charset="0"/>
              </a:rPr>
              <a:t>: </a:t>
            </a:r>
            <a:r>
              <a:rPr lang="en-US" sz="2800" dirty="0" smtClean="0">
                <a:latin typeface="Garamond" panose="02020404030301010803" pitchFamily="18" charset="0"/>
                <a:cs typeface="Times New Roman" pitchFamily="18" charset="0"/>
              </a:rPr>
              <a:t>no hay </a:t>
            </a:r>
            <a:r>
              <a:rPr lang="en-US" sz="2800" dirty="0" err="1" smtClean="0">
                <a:latin typeface="Garamond" panose="02020404030301010803" pitchFamily="18" charset="0"/>
                <a:cs typeface="Times New Roman" pitchFamily="18" charset="0"/>
              </a:rPr>
              <a:t>diferencia</a:t>
            </a:r>
            <a:r>
              <a:rPr lang="en-US" sz="2800" dirty="0" smtClean="0">
                <a:latin typeface="Garamond" panose="02020404030301010803" pitchFamily="18" charset="0"/>
                <a:cs typeface="Times New Roman" pitchFamily="18" charset="0"/>
              </a:rPr>
              <a:t> entre </a:t>
            </a:r>
            <a:r>
              <a:rPr lang="en-US" sz="2800" dirty="0" err="1" smtClean="0">
                <a:latin typeface="Garamond" panose="02020404030301010803" pitchFamily="18" charset="0"/>
                <a:cs typeface="Times New Roman" pitchFamily="18" charset="0"/>
              </a:rPr>
              <a:t>tratamientos</a:t>
            </a:r>
            <a:endParaRPr lang="en-US" sz="2800" dirty="0">
              <a:latin typeface="Garamond" panose="02020404030301010803" pitchFamily="18" charset="0"/>
              <a:cs typeface="Times New Roman" pitchFamily="18" charset="0"/>
            </a:endParaRPr>
          </a:p>
          <a:p>
            <a:pPr lvl="1" algn="just">
              <a:spcAft>
                <a:spcPts val="1200"/>
              </a:spcAft>
            </a:pPr>
            <a:endParaRPr lang="en-US" sz="2800" dirty="0" smtClean="0">
              <a:latin typeface="Garamond" pitchFamily="18" charset="0"/>
            </a:endParaRPr>
          </a:p>
          <a:p>
            <a:pPr lvl="1" algn="just">
              <a:spcBef>
                <a:spcPts val="1200"/>
              </a:spcBef>
              <a:spcAft>
                <a:spcPts val="1200"/>
              </a:spcAft>
            </a:pPr>
            <a:r>
              <a:rPr lang="en-US" sz="2800" dirty="0">
                <a:latin typeface="Garamond" pitchFamily="18" charset="0"/>
              </a:rPr>
              <a:t>	</a:t>
            </a:r>
            <a:endParaRPr lang="es-ES" sz="2800" dirty="0">
              <a:latin typeface="Garamond" pitchFamily="18" charset="0"/>
            </a:endParaRPr>
          </a:p>
        </p:txBody>
      </p:sp>
      <p:pic>
        <p:nvPicPr>
          <p:cNvPr id="5" name="Picture 2" descr="http://upload.wikimedia.org/wikipedia/en/0/00/P-value_Grap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060848"/>
            <a:ext cx="5927724" cy="3913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659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500042"/>
            <a:ext cx="8215370" cy="3980577"/>
          </a:xfrm>
          <a:prstGeom prst="rect">
            <a:avLst/>
          </a:prstGeom>
          <a:noFill/>
        </p:spPr>
        <p:txBody>
          <a:bodyPr wrap="square" rtlCol="0">
            <a:spAutoFit/>
          </a:bodyPr>
          <a:lstStyle/>
          <a:p>
            <a:pPr>
              <a:spcAft>
                <a:spcPts val="2000"/>
              </a:spcAft>
            </a:pPr>
            <a:r>
              <a:rPr lang="es-ES" sz="2800" i="1" dirty="0">
                <a:latin typeface="Garamond" pitchFamily="18" charset="0"/>
              </a:rPr>
              <a:t>Tráfico de enfermedades, en sentido estrecho</a:t>
            </a:r>
          </a:p>
          <a:p>
            <a:pPr lvl="1" algn="just">
              <a:spcAft>
                <a:spcPts val="1200"/>
              </a:spcAft>
            </a:pPr>
            <a:r>
              <a:rPr lang="en-US" sz="2800" dirty="0" err="1" smtClean="0">
                <a:latin typeface="Garamond" pitchFamily="18" charset="0"/>
              </a:rPr>
              <a:t>En</a:t>
            </a:r>
            <a:r>
              <a:rPr lang="en-US" sz="2800" dirty="0" smtClean="0">
                <a:latin typeface="Garamond" pitchFamily="18" charset="0"/>
              </a:rPr>
              <a:t> un </a:t>
            </a:r>
            <a:r>
              <a:rPr lang="en-US" sz="2800" dirty="0" err="1" smtClean="0">
                <a:latin typeface="Garamond" pitchFamily="18" charset="0"/>
              </a:rPr>
              <a:t>ensayo</a:t>
            </a:r>
            <a:r>
              <a:rPr lang="en-US" sz="2800" dirty="0" smtClean="0">
                <a:latin typeface="Garamond" pitchFamily="18" charset="0"/>
              </a:rPr>
              <a:t> </a:t>
            </a:r>
            <a:r>
              <a:rPr lang="en-US" sz="2800" dirty="0" err="1" smtClean="0">
                <a:latin typeface="Garamond" pitchFamily="18" charset="0"/>
              </a:rPr>
              <a:t>frecuentista</a:t>
            </a:r>
            <a:r>
              <a:rPr lang="en-US" sz="2800" dirty="0" smtClean="0">
                <a:latin typeface="Garamond" pitchFamily="18" charset="0"/>
              </a:rPr>
              <a:t> las </a:t>
            </a:r>
            <a:r>
              <a:rPr lang="en-US" sz="2800" dirty="0" err="1" smtClean="0">
                <a:latin typeface="Garamond" pitchFamily="18" charset="0"/>
              </a:rPr>
              <a:t>probabilidades</a:t>
            </a:r>
            <a:r>
              <a:rPr lang="en-US" sz="2800" dirty="0" smtClean="0">
                <a:latin typeface="Garamond" pitchFamily="18" charset="0"/>
              </a:rPr>
              <a:t> son </a:t>
            </a:r>
            <a:r>
              <a:rPr lang="en-US" sz="2800" dirty="0" err="1" smtClean="0">
                <a:latin typeface="Garamond" pitchFamily="18" charset="0"/>
              </a:rPr>
              <a:t>indisociables</a:t>
            </a:r>
            <a:r>
              <a:rPr lang="en-US" sz="2800" dirty="0" smtClean="0">
                <a:latin typeface="Garamond" pitchFamily="18" charset="0"/>
              </a:rPr>
              <a:t> del </a:t>
            </a:r>
            <a:r>
              <a:rPr lang="en-US" sz="2800" dirty="0" err="1" smtClean="0">
                <a:latin typeface="Garamond" pitchFamily="18" charset="0"/>
              </a:rPr>
              <a:t>diseño</a:t>
            </a:r>
            <a:r>
              <a:rPr lang="en-US" sz="2800" dirty="0" smtClean="0">
                <a:latin typeface="Garamond" pitchFamily="18" charset="0"/>
              </a:rPr>
              <a:t> experimental</a:t>
            </a:r>
            <a:endParaRPr lang="en-US" sz="2800" dirty="0" smtClean="0">
              <a:latin typeface="Garamond" pitchFamily="18" charset="0"/>
            </a:endParaRPr>
          </a:p>
          <a:p>
            <a:pPr lvl="1" algn="just">
              <a:spcBef>
                <a:spcPts val="1200"/>
              </a:spcBef>
              <a:spcAft>
                <a:spcPts val="1200"/>
              </a:spcAft>
            </a:pPr>
            <a:r>
              <a:rPr lang="en-US" sz="2800" dirty="0" smtClean="0">
                <a:latin typeface="Garamond" pitchFamily="18" charset="0"/>
              </a:rPr>
              <a:t>└ </a:t>
            </a:r>
            <a:r>
              <a:rPr lang="en-US" sz="2800" i="1" dirty="0" err="1" smtClean="0">
                <a:latin typeface="Garamond" pitchFamily="18" charset="0"/>
              </a:rPr>
              <a:t>Nuestra</a:t>
            </a:r>
            <a:r>
              <a:rPr lang="en-US" sz="2800" i="1" dirty="0" smtClean="0">
                <a:latin typeface="Garamond" pitchFamily="18" charset="0"/>
              </a:rPr>
              <a:t> </a:t>
            </a:r>
            <a:r>
              <a:rPr lang="en-US" sz="2800" i="1" dirty="0" err="1" smtClean="0">
                <a:latin typeface="Garamond" pitchFamily="18" charset="0"/>
              </a:rPr>
              <a:t>evidencia</a:t>
            </a:r>
            <a:r>
              <a:rPr lang="en-US" sz="2800" i="1" dirty="0" smtClean="0">
                <a:latin typeface="Garamond" pitchFamily="18" charset="0"/>
              </a:rPr>
              <a:t> </a:t>
            </a:r>
            <a:r>
              <a:rPr lang="en-US" sz="2800" i="1" dirty="0" err="1" smtClean="0">
                <a:latin typeface="Garamond" pitchFamily="18" charset="0"/>
              </a:rPr>
              <a:t>es</a:t>
            </a:r>
            <a:r>
              <a:rPr lang="en-US" sz="2800" i="1" dirty="0" smtClean="0">
                <a:latin typeface="Garamond" pitchFamily="18" charset="0"/>
              </a:rPr>
              <a:t> </a:t>
            </a:r>
            <a:r>
              <a:rPr lang="en-US" sz="2800" i="1" dirty="0" err="1" smtClean="0">
                <a:latin typeface="Garamond" pitchFamily="18" charset="0"/>
              </a:rPr>
              <a:t>válida</a:t>
            </a:r>
            <a:r>
              <a:rPr lang="en-US" sz="2800" i="1" dirty="0" smtClean="0">
                <a:latin typeface="Garamond" pitchFamily="18" charset="0"/>
              </a:rPr>
              <a:t> </a:t>
            </a:r>
            <a:r>
              <a:rPr lang="en-US" sz="2800" i="1" dirty="0" err="1" smtClean="0">
                <a:latin typeface="Garamond" pitchFamily="18" charset="0"/>
              </a:rPr>
              <a:t>sólo</a:t>
            </a:r>
            <a:r>
              <a:rPr lang="en-US" sz="2800" i="1" dirty="0" smtClean="0">
                <a:latin typeface="Garamond" pitchFamily="18" charset="0"/>
              </a:rPr>
              <a:t> para la </a:t>
            </a:r>
            <a:r>
              <a:rPr lang="en-US" sz="2800" i="1" dirty="0" err="1" smtClean="0">
                <a:latin typeface="Garamond" pitchFamily="18" charset="0"/>
              </a:rPr>
              <a:t>población</a:t>
            </a:r>
            <a:r>
              <a:rPr lang="en-US" sz="2800" i="1" dirty="0" smtClean="0">
                <a:latin typeface="Garamond" pitchFamily="18" charset="0"/>
              </a:rPr>
              <a:t> del </a:t>
            </a:r>
            <a:r>
              <a:rPr lang="en-US" sz="2800" i="1" dirty="0" err="1" smtClean="0">
                <a:latin typeface="Garamond" pitchFamily="18" charset="0"/>
              </a:rPr>
              <a:t>ensayo</a:t>
            </a:r>
            <a:endParaRPr lang="en-US" sz="2800" i="1" dirty="0" smtClean="0">
              <a:latin typeface="Garamond" pitchFamily="18" charset="0"/>
            </a:endParaRPr>
          </a:p>
          <a:p>
            <a:pPr lvl="2" algn="just">
              <a:spcBef>
                <a:spcPts val="1200"/>
              </a:spcBef>
              <a:spcAft>
                <a:spcPts val="1200"/>
              </a:spcAft>
            </a:pPr>
            <a:r>
              <a:rPr lang="en-US" sz="2800" dirty="0" err="1" smtClean="0">
                <a:latin typeface="Garamond" pitchFamily="18" charset="0"/>
              </a:rPr>
              <a:t>Fuera</a:t>
            </a:r>
            <a:r>
              <a:rPr lang="en-US" sz="2800" dirty="0" smtClean="0">
                <a:latin typeface="Garamond" pitchFamily="18" charset="0"/>
              </a:rPr>
              <a:t> de </a:t>
            </a:r>
            <a:r>
              <a:rPr lang="en-US" sz="2800" dirty="0" err="1" smtClean="0">
                <a:latin typeface="Garamond" pitchFamily="18" charset="0"/>
              </a:rPr>
              <a:t>esta</a:t>
            </a:r>
            <a:r>
              <a:rPr lang="en-US" sz="2800" dirty="0" smtClean="0">
                <a:latin typeface="Garamond" pitchFamily="18" charset="0"/>
              </a:rPr>
              <a:t> </a:t>
            </a:r>
            <a:r>
              <a:rPr lang="en-US" sz="2800" dirty="0" err="1" smtClean="0">
                <a:latin typeface="Garamond" pitchFamily="18" charset="0"/>
              </a:rPr>
              <a:t>clase</a:t>
            </a:r>
            <a:r>
              <a:rPr lang="en-US" sz="2800" dirty="0" smtClean="0">
                <a:latin typeface="Garamond" pitchFamily="18" charset="0"/>
              </a:rPr>
              <a:t> de </a:t>
            </a:r>
            <a:r>
              <a:rPr lang="en-US" sz="2800" dirty="0" err="1" smtClean="0">
                <a:latin typeface="Garamond" pitchFamily="18" charset="0"/>
              </a:rPr>
              <a:t>referencia</a:t>
            </a:r>
            <a:r>
              <a:rPr lang="en-US" sz="2800" dirty="0" smtClean="0">
                <a:latin typeface="Garamond" pitchFamily="18" charset="0"/>
              </a:rPr>
              <a:t>, el </a:t>
            </a:r>
            <a:r>
              <a:rPr lang="en-US" sz="2800" dirty="0" err="1" smtClean="0">
                <a:latin typeface="Garamond" pitchFamily="18" charset="0"/>
              </a:rPr>
              <a:t>ensayo</a:t>
            </a:r>
            <a:r>
              <a:rPr lang="en-US" sz="2800" dirty="0" smtClean="0">
                <a:latin typeface="Garamond" pitchFamily="18" charset="0"/>
              </a:rPr>
              <a:t> no </a:t>
            </a:r>
            <a:r>
              <a:rPr lang="en-US" sz="2800" dirty="0" err="1" smtClean="0">
                <a:latin typeface="Garamond" pitchFamily="18" charset="0"/>
              </a:rPr>
              <a:t>nos</a:t>
            </a:r>
            <a:r>
              <a:rPr lang="en-US" sz="2800" dirty="0" smtClean="0">
                <a:latin typeface="Garamond" pitchFamily="18" charset="0"/>
              </a:rPr>
              <a:t> </a:t>
            </a:r>
            <a:r>
              <a:rPr lang="en-US" sz="2800" dirty="0" err="1" smtClean="0">
                <a:latin typeface="Garamond" pitchFamily="18" charset="0"/>
              </a:rPr>
              <a:t>permite</a:t>
            </a:r>
            <a:r>
              <a:rPr lang="en-US" sz="2800" dirty="0" smtClean="0">
                <a:latin typeface="Garamond" pitchFamily="18" charset="0"/>
              </a:rPr>
              <a:t> </a:t>
            </a:r>
            <a:r>
              <a:rPr lang="en-US" sz="2800" dirty="0" err="1" smtClean="0">
                <a:latin typeface="Garamond" pitchFamily="18" charset="0"/>
              </a:rPr>
              <a:t>extrapolar</a:t>
            </a:r>
            <a:r>
              <a:rPr lang="en-US" sz="2800" dirty="0" smtClean="0">
                <a:latin typeface="Garamond" pitchFamily="18" charset="0"/>
              </a:rPr>
              <a:t> </a:t>
            </a:r>
            <a:r>
              <a:rPr lang="en-US" sz="2800" dirty="0" err="1" smtClean="0">
                <a:latin typeface="Garamond" pitchFamily="18" charset="0"/>
              </a:rPr>
              <a:t>sus</a:t>
            </a:r>
            <a:r>
              <a:rPr lang="en-US" sz="2800" dirty="0" smtClean="0">
                <a:latin typeface="Garamond" pitchFamily="18" charset="0"/>
              </a:rPr>
              <a:t> </a:t>
            </a:r>
            <a:r>
              <a:rPr lang="en-US" sz="2800" dirty="0" err="1" smtClean="0">
                <a:latin typeface="Garamond" pitchFamily="18" charset="0"/>
              </a:rPr>
              <a:t>conclusiones</a:t>
            </a:r>
            <a:r>
              <a:rPr lang="en-US" sz="2800" dirty="0" smtClean="0">
                <a:latin typeface="Garamond" pitchFamily="18" charset="0"/>
              </a:rPr>
              <a:t> con </a:t>
            </a:r>
            <a:r>
              <a:rPr lang="en-US" sz="2800" dirty="0" err="1" smtClean="0">
                <a:latin typeface="Garamond" pitchFamily="18" charset="0"/>
              </a:rPr>
              <a:t>garantías</a:t>
            </a:r>
            <a:r>
              <a:rPr lang="en-US" sz="2800" dirty="0" smtClean="0">
                <a:latin typeface="Garamond" pitchFamily="18" charset="0"/>
              </a:rPr>
              <a:t> </a:t>
            </a:r>
            <a:r>
              <a:rPr lang="en-US" sz="2800" dirty="0" err="1" smtClean="0">
                <a:latin typeface="Garamond" pitchFamily="18" charset="0"/>
              </a:rPr>
              <a:t>probabilísticas</a:t>
            </a:r>
            <a:r>
              <a:rPr lang="en-US" sz="2800" dirty="0" smtClean="0">
                <a:latin typeface="Garamond" pitchFamily="18" charset="0"/>
              </a:rPr>
              <a:t>.</a:t>
            </a:r>
            <a:endParaRPr lang="es-ES" sz="2800" dirty="0">
              <a:latin typeface="Garamond" pitchFamily="18" charset="0"/>
            </a:endParaRPr>
          </a:p>
        </p:txBody>
      </p:sp>
    </p:spTree>
    <p:extLst>
      <p:ext uri="{BB962C8B-B14F-4D97-AF65-F5344CB8AC3E}">
        <p14:creationId xmlns:p14="http://schemas.microsoft.com/office/powerpoint/2010/main" val="2038277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500042"/>
            <a:ext cx="8215370" cy="5257850"/>
          </a:xfrm>
          <a:prstGeom prst="rect">
            <a:avLst/>
          </a:prstGeom>
          <a:noFill/>
        </p:spPr>
        <p:txBody>
          <a:bodyPr wrap="square" rtlCol="0">
            <a:spAutoFit/>
          </a:bodyPr>
          <a:lstStyle/>
          <a:p>
            <a:pPr>
              <a:spcAft>
                <a:spcPts val="2000"/>
              </a:spcAft>
            </a:pPr>
            <a:r>
              <a:rPr lang="es-ES" sz="2800" i="1" dirty="0">
                <a:latin typeface="Garamond" pitchFamily="18" charset="0"/>
              </a:rPr>
              <a:t>Tráfico de enfermedades, en sentido estrecho</a:t>
            </a:r>
          </a:p>
          <a:p>
            <a:pPr lvl="1" algn="just">
              <a:spcAft>
                <a:spcPts val="1200"/>
              </a:spcAft>
            </a:pPr>
            <a:r>
              <a:rPr lang="en-US" sz="2800" dirty="0" smtClean="0">
                <a:latin typeface="Garamond" pitchFamily="18" charset="0"/>
              </a:rPr>
              <a:t>Los </a:t>
            </a:r>
            <a:r>
              <a:rPr lang="en-US" sz="2800" dirty="0" err="1" smtClean="0">
                <a:latin typeface="Garamond" pitchFamily="18" charset="0"/>
              </a:rPr>
              <a:t>criterios</a:t>
            </a:r>
            <a:r>
              <a:rPr lang="en-US" sz="2800" dirty="0" smtClean="0">
                <a:latin typeface="Garamond" pitchFamily="18" charset="0"/>
              </a:rPr>
              <a:t> de </a:t>
            </a:r>
            <a:r>
              <a:rPr lang="en-US" sz="2800" dirty="0" err="1" smtClean="0">
                <a:latin typeface="Garamond" pitchFamily="18" charset="0"/>
              </a:rPr>
              <a:t>selección</a:t>
            </a:r>
            <a:r>
              <a:rPr lang="en-US" sz="2800" dirty="0" smtClean="0">
                <a:latin typeface="Garamond" pitchFamily="18" charset="0"/>
              </a:rPr>
              <a:t> de </a:t>
            </a:r>
            <a:r>
              <a:rPr lang="en-US" sz="2800" dirty="0" err="1" smtClean="0">
                <a:latin typeface="Garamond" pitchFamily="18" charset="0"/>
              </a:rPr>
              <a:t>pacientes</a:t>
            </a:r>
            <a:r>
              <a:rPr lang="en-US" sz="2800" dirty="0" smtClean="0">
                <a:latin typeface="Garamond" pitchFamily="18" charset="0"/>
              </a:rPr>
              <a:t>:</a:t>
            </a:r>
            <a:endParaRPr lang="en-US" sz="2800" dirty="0" smtClean="0">
              <a:latin typeface="Garamond" pitchFamily="18" charset="0"/>
            </a:endParaRPr>
          </a:p>
          <a:p>
            <a:pPr marL="971550" lvl="1" indent="-514350" algn="just">
              <a:spcBef>
                <a:spcPts val="1200"/>
              </a:spcBef>
              <a:spcAft>
                <a:spcPts val="1200"/>
              </a:spcAft>
              <a:buAutoNum type="alphaLcParenR"/>
            </a:pPr>
            <a:r>
              <a:rPr lang="en-US" sz="2800" dirty="0" err="1" smtClean="0">
                <a:latin typeface="Garamond" pitchFamily="18" charset="0"/>
              </a:rPr>
              <a:t>Consideraciones</a:t>
            </a:r>
            <a:r>
              <a:rPr lang="en-US" sz="2800" dirty="0" smtClean="0">
                <a:latin typeface="Garamond" pitchFamily="18" charset="0"/>
              </a:rPr>
              <a:t> </a:t>
            </a:r>
            <a:r>
              <a:rPr lang="en-US" sz="2800" dirty="0" err="1" smtClean="0">
                <a:latin typeface="Garamond" pitchFamily="18" charset="0"/>
              </a:rPr>
              <a:t>biológicas</a:t>
            </a:r>
            <a:r>
              <a:rPr lang="en-US" sz="2800" dirty="0" smtClean="0">
                <a:latin typeface="Garamond" pitchFamily="18" charset="0"/>
              </a:rPr>
              <a:t> </a:t>
            </a:r>
            <a:r>
              <a:rPr lang="en-US" sz="2800" dirty="0">
                <a:latin typeface="Garamond" pitchFamily="18" charset="0"/>
              </a:rPr>
              <a:t>→ </a:t>
            </a:r>
            <a:r>
              <a:rPr lang="en-US" sz="2800" dirty="0" err="1" smtClean="0">
                <a:latin typeface="Garamond" pitchFamily="18" charset="0"/>
              </a:rPr>
              <a:t>homogeneidad</a:t>
            </a:r>
            <a:endParaRPr lang="en-US" sz="2800" dirty="0" smtClean="0">
              <a:latin typeface="Garamond" pitchFamily="18" charset="0"/>
            </a:endParaRPr>
          </a:p>
          <a:p>
            <a:pPr marL="971550" lvl="1" indent="-514350" algn="just">
              <a:spcBef>
                <a:spcPts val="1200"/>
              </a:spcBef>
              <a:spcAft>
                <a:spcPts val="1200"/>
              </a:spcAft>
              <a:buAutoNum type="alphaLcParenR"/>
            </a:pPr>
            <a:r>
              <a:rPr lang="en-US" sz="2800" dirty="0" err="1" smtClean="0">
                <a:latin typeface="Garamond" pitchFamily="18" charset="0"/>
              </a:rPr>
              <a:t>Consideraciones</a:t>
            </a:r>
            <a:r>
              <a:rPr lang="en-US" sz="2800" dirty="0" smtClean="0">
                <a:latin typeface="Garamond" pitchFamily="18" charset="0"/>
              </a:rPr>
              <a:t> </a:t>
            </a:r>
            <a:r>
              <a:rPr lang="en-US" sz="2800" dirty="0" err="1" smtClean="0">
                <a:latin typeface="Garamond" pitchFamily="18" charset="0"/>
              </a:rPr>
              <a:t>clínicas</a:t>
            </a:r>
            <a:r>
              <a:rPr lang="en-US" sz="2800" dirty="0" smtClean="0">
                <a:latin typeface="Garamond" pitchFamily="18" charset="0"/>
              </a:rPr>
              <a:t>→ </a:t>
            </a:r>
            <a:r>
              <a:rPr lang="en-US" sz="2800" dirty="0" err="1" smtClean="0">
                <a:latin typeface="Garamond" pitchFamily="18" charset="0"/>
              </a:rPr>
              <a:t>heterogeneidad</a:t>
            </a:r>
            <a:endParaRPr lang="en-US" sz="2800" dirty="0" smtClean="0">
              <a:latin typeface="Garamond" pitchFamily="18" charset="0"/>
            </a:endParaRPr>
          </a:p>
          <a:p>
            <a:pPr lvl="1" algn="just">
              <a:spcBef>
                <a:spcPts val="1200"/>
              </a:spcBef>
              <a:spcAft>
                <a:spcPts val="3000"/>
              </a:spcAft>
            </a:pPr>
            <a:r>
              <a:rPr lang="en-US" sz="2800" dirty="0" smtClean="0">
                <a:latin typeface="Garamond" pitchFamily="18" charset="0"/>
              </a:rPr>
              <a:t>└ </a:t>
            </a:r>
            <a:r>
              <a:rPr lang="en-US" sz="2800" dirty="0" smtClean="0">
                <a:latin typeface="Garamond" pitchFamily="18" charset="0"/>
              </a:rPr>
              <a:t>El TE </a:t>
            </a:r>
            <a:r>
              <a:rPr lang="en-US" sz="2800" dirty="0" err="1" smtClean="0">
                <a:latin typeface="Garamond" pitchFamily="18" charset="0"/>
              </a:rPr>
              <a:t>ocurre</a:t>
            </a:r>
            <a:r>
              <a:rPr lang="en-US" sz="2800" dirty="0" smtClean="0">
                <a:latin typeface="Garamond" pitchFamily="18" charset="0"/>
              </a:rPr>
              <a:t> </a:t>
            </a:r>
            <a:r>
              <a:rPr lang="en-US" sz="2800" dirty="0" err="1" smtClean="0">
                <a:latin typeface="Garamond" pitchFamily="18" charset="0"/>
              </a:rPr>
              <a:t>cuando</a:t>
            </a:r>
            <a:r>
              <a:rPr lang="en-US" sz="2800" dirty="0" smtClean="0">
                <a:latin typeface="Garamond" pitchFamily="18" charset="0"/>
              </a:rPr>
              <a:t> </a:t>
            </a:r>
            <a:r>
              <a:rPr lang="en-US" sz="2800" dirty="0" err="1" smtClean="0">
                <a:latin typeface="Garamond" pitchFamily="18" charset="0"/>
              </a:rPr>
              <a:t>predominan</a:t>
            </a:r>
            <a:r>
              <a:rPr lang="en-US" sz="2800" dirty="0" smtClean="0">
                <a:latin typeface="Garamond" pitchFamily="18" charset="0"/>
              </a:rPr>
              <a:t> </a:t>
            </a:r>
            <a:r>
              <a:rPr lang="en-US" sz="2800" dirty="0" err="1" smtClean="0">
                <a:latin typeface="Garamond" pitchFamily="18" charset="0"/>
              </a:rPr>
              <a:t>estas</a:t>
            </a:r>
            <a:r>
              <a:rPr lang="en-US" sz="2800" dirty="0" smtClean="0">
                <a:latin typeface="Garamond" pitchFamily="18" charset="0"/>
              </a:rPr>
              <a:t> </a:t>
            </a:r>
            <a:r>
              <a:rPr lang="en-US" sz="2800" dirty="0" err="1" smtClean="0">
                <a:latin typeface="Garamond" pitchFamily="18" charset="0"/>
              </a:rPr>
              <a:t>últimas</a:t>
            </a:r>
            <a:r>
              <a:rPr lang="en-US" sz="2800" dirty="0" smtClean="0">
                <a:latin typeface="Garamond" pitchFamily="18" charset="0"/>
              </a:rPr>
              <a:t>: </a:t>
            </a:r>
            <a:r>
              <a:rPr lang="en-US" sz="2800" dirty="0" err="1" smtClean="0">
                <a:latin typeface="Garamond" pitchFamily="18" charset="0"/>
              </a:rPr>
              <a:t>una</a:t>
            </a:r>
            <a:r>
              <a:rPr lang="en-US" sz="2800" dirty="0" smtClean="0">
                <a:latin typeface="Garamond" pitchFamily="18" charset="0"/>
              </a:rPr>
              <a:t> </a:t>
            </a:r>
            <a:r>
              <a:rPr lang="en-US" sz="2800" dirty="0" err="1" smtClean="0">
                <a:latin typeface="Garamond" pitchFamily="18" charset="0"/>
              </a:rPr>
              <a:t>enfermedad</a:t>
            </a:r>
            <a:r>
              <a:rPr lang="en-US" sz="2800" dirty="0" smtClean="0">
                <a:latin typeface="Garamond" pitchFamily="18" charset="0"/>
              </a:rPr>
              <a:t> </a:t>
            </a:r>
            <a:r>
              <a:rPr lang="en-US" sz="2800" dirty="0" err="1" smtClean="0">
                <a:latin typeface="Garamond" pitchFamily="18" charset="0"/>
              </a:rPr>
              <a:t>existe</a:t>
            </a:r>
            <a:r>
              <a:rPr lang="en-US" sz="2800" dirty="0" smtClean="0">
                <a:latin typeface="Garamond" pitchFamily="18" charset="0"/>
              </a:rPr>
              <a:t> </a:t>
            </a:r>
            <a:r>
              <a:rPr lang="en-US" sz="2800" dirty="0" err="1" smtClean="0">
                <a:latin typeface="Garamond" pitchFamily="18" charset="0"/>
              </a:rPr>
              <a:t>si</a:t>
            </a:r>
            <a:r>
              <a:rPr lang="en-US" sz="2800" dirty="0" smtClean="0">
                <a:latin typeface="Garamond" pitchFamily="18" charset="0"/>
              </a:rPr>
              <a:t> </a:t>
            </a:r>
            <a:r>
              <a:rPr lang="en-US" sz="2800" dirty="0" err="1" smtClean="0">
                <a:latin typeface="Garamond" pitchFamily="18" charset="0"/>
              </a:rPr>
              <a:t>podamos</a:t>
            </a:r>
            <a:r>
              <a:rPr lang="en-US" sz="2800" dirty="0" smtClean="0">
                <a:latin typeface="Garamond" pitchFamily="18" charset="0"/>
              </a:rPr>
              <a:t> </a:t>
            </a:r>
            <a:r>
              <a:rPr lang="en-US" sz="2800" dirty="0" err="1" smtClean="0">
                <a:latin typeface="Garamond" pitchFamily="18" charset="0"/>
              </a:rPr>
              <a:t>curarla</a:t>
            </a:r>
            <a:r>
              <a:rPr lang="en-US" sz="2800" dirty="0" smtClean="0">
                <a:latin typeface="Garamond" pitchFamily="18" charset="0"/>
              </a:rPr>
              <a:t>, </a:t>
            </a:r>
            <a:r>
              <a:rPr lang="en-US" sz="2800" dirty="0" err="1" smtClean="0">
                <a:latin typeface="Garamond" pitchFamily="18" charset="0"/>
              </a:rPr>
              <a:t>aunque</a:t>
            </a:r>
            <a:r>
              <a:rPr lang="en-US" sz="2800" dirty="0" smtClean="0">
                <a:latin typeface="Garamond" pitchFamily="18" charset="0"/>
              </a:rPr>
              <a:t> no </a:t>
            </a:r>
            <a:r>
              <a:rPr lang="en-US" sz="2800" dirty="0" err="1" smtClean="0">
                <a:latin typeface="Garamond" pitchFamily="18" charset="0"/>
              </a:rPr>
              <a:t>sepamos</a:t>
            </a:r>
            <a:r>
              <a:rPr lang="en-US" sz="2800" dirty="0" smtClean="0">
                <a:latin typeface="Garamond" pitchFamily="18" charset="0"/>
              </a:rPr>
              <a:t> </a:t>
            </a:r>
            <a:r>
              <a:rPr lang="en-US" sz="2800" dirty="0" err="1" smtClean="0">
                <a:latin typeface="Garamond" pitchFamily="18" charset="0"/>
              </a:rPr>
              <a:t>bien</a:t>
            </a:r>
            <a:r>
              <a:rPr lang="en-US" sz="2800" dirty="0" smtClean="0">
                <a:latin typeface="Garamond" pitchFamily="18" charset="0"/>
              </a:rPr>
              <a:t> </a:t>
            </a:r>
            <a:r>
              <a:rPr lang="en-US" sz="2800" dirty="0" err="1" smtClean="0">
                <a:latin typeface="Garamond" pitchFamily="18" charset="0"/>
              </a:rPr>
              <a:t>cómo</a:t>
            </a:r>
            <a:endParaRPr lang="en-US" sz="2800" dirty="0" smtClean="0">
              <a:latin typeface="Garamond" pitchFamily="18" charset="0"/>
            </a:endParaRPr>
          </a:p>
          <a:p>
            <a:pPr lvl="1" algn="just">
              <a:spcBef>
                <a:spcPts val="1200"/>
              </a:spcBef>
              <a:spcAft>
                <a:spcPts val="1200"/>
              </a:spcAft>
            </a:pPr>
            <a:r>
              <a:rPr lang="en-US" sz="2800" dirty="0">
                <a:latin typeface="Garamond" pitchFamily="18" charset="0"/>
              </a:rPr>
              <a:t>	</a:t>
            </a:r>
            <a:endParaRPr lang="es-ES" sz="2800" dirty="0">
              <a:latin typeface="Garamond" pitchFamily="18" charset="0"/>
            </a:endParaRPr>
          </a:p>
        </p:txBody>
      </p:sp>
    </p:spTree>
    <p:extLst>
      <p:ext uri="{BB962C8B-B14F-4D97-AF65-F5344CB8AC3E}">
        <p14:creationId xmlns:p14="http://schemas.microsoft.com/office/powerpoint/2010/main" val="3691147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500042"/>
            <a:ext cx="8215370" cy="6063198"/>
          </a:xfrm>
          <a:prstGeom prst="rect">
            <a:avLst/>
          </a:prstGeom>
          <a:noFill/>
        </p:spPr>
        <p:txBody>
          <a:bodyPr wrap="square" rtlCol="0">
            <a:spAutoFit/>
          </a:bodyPr>
          <a:lstStyle/>
          <a:p>
            <a:pPr lvl="1" algn="just">
              <a:spcAft>
                <a:spcPts val="1200"/>
              </a:spcAft>
            </a:pPr>
            <a:endParaRPr lang="en-US" sz="2800" dirty="0" smtClean="0">
              <a:latin typeface="Garamond" pitchFamily="18" charset="0"/>
            </a:endParaRPr>
          </a:p>
          <a:p>
            <a:pPr lvl="1" algn="just">
              <a:spcAft>
                <a:spcPts val="1200"/>
              </a:spcAft>
            </a:pPr>
            <a:r>
              <a:rPr lang="en-US" sz="2800" dirty="0" err="1" smtClean="0">
                <a:latin typeface="Garamond" pitchFamily="18" charset="0"/>
              </a:rPr>
              <a:t>Desde</a:t>
            </a:r>
            <a:r>
              <a:rPr lang="en-US" sz="2800" dirty="0" smtClean="0">
                <a:latin typeface="Garamond" pitchFamily="18" charset="0"/>
              </a:rPr>
              <a:t> </a:t>
            </a:r>
            <a:r>
              <a:rPr lang="en-US" sz="2800" dirty="0" err="1" smtClean="0">
                <a:latin typeface="Garamond" pitchFamily="18" charset="0"/>
              </a:rPr>
              <a:t>los</a:t>
            </a:r>
            <a:r>
              <a:rPr lang="en-US" sz="2800" dirty="0" smtClean="0">
                <a:latin typeface="Garamond" pitchFamily="18" charset="0"/>
              </a:rPr>
              <a:t> </a:t>
            </a:r>
            <a:r>
              <a:rPr lang="en-US" sz="2800" dirty="0" err="1" smtClean="0">
                <a:latin typeface="Garamond" pitchFamily="18" charset="0"/>
              </a:rPr>
              <a:t>años</a:t>
            </a:r>
            <a:r>
              <a:rPr lang="en-US" sz="2800" dirty="0" smtClean="0">
                <a:latin typeface="Garamond" pitchFamily="18" charset="0"/>
              </a:rPr>
              <a:t> 1950, </a:t>
            </a:r>
            <a:r>
              <a:rPr lang="en-US" sz="2800" dirty="0" err="1" smtClean="0">
                <a:latin typeface="Garamond" pitchFamily="18" charset="0"/>
              </a:rPr>
              <a:t>los</a:t>
            </a:r>
            <a:r>
              <a:rPr lang="en-US" sz="2800" dirty="0" smtClean="0">
                <a:latin typeface="Garamond" pitchFamily="18" charset="0"/>
              </a:rPr>
              <a:t> </a:t>
            </a:r>
            <a:r>
              <a:rPr lang="en-US" sz="2800" dirty="0" err="1" smtClean="0">
                <a:latin typeface="Garamond" pitchFamily="18" charset="0"/>
              </a:rPr>
              <a:t>ensayos</a:t>
            </a:r>
            <a:r>
              <a:rPr lang="en-US" sz="2800" dirty="0" smtClean="0">
                <a:latin typeface="Garamond" pitchFamily="18" charset="0"/>
              </a:rPr>
              <a:t> </a:t>
            </a:r>
            <a:r>
              <a:rPr lang="en-US" sz="2800" dirty="0" err="1" smtClean="0">
                <a:latin typeface="Garamond" pitchFamily="18" charset="0"/>
              </a:rPr>
              <a:t>clínicos</a:t>
            </a:r>
            <a:r>
              <a:rPr lang="en-US" sz="2800" dirty="0" smtClean="0">
                <a:latin typeface="Garamond" pitchFamily="18" charset="0"/>
              </a:rPr>
              <a:t> </a:t>
            </a:r>
            <a:r>
              <a:rPr lang="en-US" sz="2800" dirty="0" err="1" smtClean="0">
                <a:latin typeface="Garamond" pitchFamily="18" charset="0"/>
              </a:rPr>
              <a:t>nos</a:t>
            </a:r>
            <a:r>
              <a:rPr lang="en-US" sz="2800" dirty="0" smtClean="0">
                <a:latin typeface="Garamond" pitchFamily="18" charset="0"/>
              </a:rPr>
              <a:t> </a:t>
            </a:r>
            <a:r>
              <a:rPr lang="en-US" sz="2800" dirty="0" err="1" smtClean="0">
                <a:latin typeface="Garamond" pitchFamily="18" charset="0"/>
              </a:rPr>
              <a:t>han</a:t>
            </a:r>
            <a:r>
              <a:rPr lang="en-US" sz="2800" dirty="0" smtClean="0">
                <a:latin typeface="Garamond" pitchFamily="18" charset="0"/>
              </a:rPr>
              <a:t> </a:t>
            </a:r>
            <a:r>
              <a:rPr lang="en-US" sz="2800" dirty="0" err="1" smtClean="0">
                <a:latin typeface="Garamond" pitchFamily="18" charset="0"/>
              </a:rPr>
              <a:t>proporcionado</a:t>
            </a:r>
            <a:r>
              <a:rPr lang="en-US" sz="2800" dirty="0" smtClean="0">
                <a:latin typeface="Garamond" pitchFamily="18" charset="0"/>
              </a:rPr>
              <a:t> </a:t>
            </a:r>
            <a:r>
              <a:rPr lang="en-US" sz="2800" dirty="0" err="1" smtClean="0">
                <a:latin typeface="Garamond" pitchFamily="18" charset="0"/>
              </a:rPr>
              <a:t>una</a:t>
            </a:r>
            <a:r>
              <a:rPr lang="en-US" sz="2800" dirty="0" smtClean="0">
                <a:latin typeface="Garamond" pitchFamily="18" charset="0"/>
              </a:rPr>
              <a:t> </a:t>
            </a:r>
            <a:r>
              <a:rPr lang="en-US" sz="2800" dirty="0" err="1" smtClean="0">
                <a:latin typeface="Garamond" pitchFamily="18" charset="0"/>
              </a:rPr>
              <a:t>definición</a:t>
            </a:r>
            <a:r>
              <a:rPr lang="en-US" sz="2800" dirty="0" smtClean="0">
                <a:latin typeface="Garamond" pitchFamily="18" charset="0"/>
              </a:rPr>
              <a:t> </a:t>
            </a:r>
            <a:r>
              <a:rPr lang="en-US" sz="2800" dirty="0" err="1" smtClean="0">
                <a:latin typeface="Garamond" pitchFamily="18" charset="0"/>
              </a:rPr>
              <a:t>operativa</a:t>
            </a:r>
            <a:r>
              <a:rPr lang="en-US" sz="2800" dirty="0" smtClean="0">
                <a:latin typeface="Garamond" pitchFamily="18" charset="0"/>
              </a:rPr>
              <a:t> de </a:t>
            </a:r>
            <a:r>
              <a:rPr lang="en-US" sz="2800" i="1" dirty="0" err="1" smtClean="0">
                <a:latin typeface="Garamond" pitchFamily="18" charset="0"/>
              </a:rPr>
              <a:t>enfermedad</a:t>
            </a:r>
            <a:r>
              <a:rPr lang="en-US" sz="2800" dirty="0" smtClean="0">
                <a:latin typeface="Garamond" pitchFamily="18" charset="0"/>
              </a:rPr>
              <a:t>:</a:t>
            </a:r>
            <a:endParaRPr lang="en-US" sz="2800" dirty="0" smtClean="0">
              <a:latin typeface="Garamond" pitchFamily="18" charset="0"/>
            </a:endParaRPr>
          </a:p>
          <a:p>
            <a:pPr marL="1371600" lvl="2" indent="-457200" algn="just">
              <a:spcAft>
                <a:spcPts val="1200"/>
              </a:spcAft>
              <a:buFont typeface="Wingdings" panose="05000000000000000000" pitchFamily="2" charset="2"/>
              <a:buChar char="ü"/>
            </a:pPr>
            <a:r>
              <a:rPr lang="en-US" sz="2800" dirty="0" err="1" smtClean="0">
                <a:latin typeface="Garamond" pitchFamily="18" charset="0"/>
              </a:rPr>
              <a:t>Identificamos</a:t>
            </a:r>
            <a:r>
              <a:rPr lang="en-US" sz="2800" dirty="0" smtClean="0">
                <a:latin typeface="Garamond" pitchFamily="18" charset="0"/>
              </a:rPr>
              <a:t> </a:t>
            </a:r>
            <a:r>
              <a:rPr lang="en-US" sz="2800" dirty="0" err="1" smtClean="0">
                <a:latin typeface="Garamond" pitchFamily="18" charset="0"/>
              </a:rPr>
              <a:t>una</a:t>
            </a:r>
            <a:r>
              <a:rPr lang="en-US" sz="2800" dirty="0" smtClean="0">
                <a:latin typeface="Garamond" pitchFamily="18" charset="0"/>
              </a:rPr>
              <a:t> </a:t>
            </a:r>
            <a:r>
              <a:rPr lang="en-US" sz="2800" dirty="0" err="1" smtClean="0">
                <a:latin typeface="Garamond" pitchFamily="18" charset="0"/>
              </a:rPr>
              <a:t>enfermedad</a:t>
            </a:r>
            <a:r>
              <a:rPr lang="en-US" sz="2800" dirty="0" smtClean="0">
                <a:latin typeface="Garamond" pitchFamily="18" charset="0"/>
              </a:rPr>
              <a:t> </a:t>
            </a:r>
            <a:r>
              <a:rPr lang="en-US" sz="2800" dirty="0" err="1" smtClean="0">
                <a:latin typeface="Garamond" pitchFamily="18" charset="0"/>
              </a:rPr>
              <a:t>si</a:t>
            </a:r>
            <a:r>
              <a:rPr lang="en-US" sz="2800" dirty="0" smtClean="0">
                <a:latin typeface="Garamond" pitchFamily="18" charset="0"/>
              </a:rPr>
              <a:t> </a:t>
            </a:r>
            <a:r>
              <a:rPr lang="en-US" sz="2800" dirty="0" err="1" smtClean="0">
                <a:latin typeface="Garamond" pitchFamily="18" charset="0"/>
              </a:rPr>
              <a:t>somos</a:t>
            </a:r>
            <a:r>
              <a:rPr lang="en-US" sz="2800" dirty="0" smtClean="0">
                <a:latin typeface="Garamond" pitchFamily="18" charset="0"/>
              </a:rPr>
              <a:t> </a:t>
            </a:r>
            <a:r>
              <a:rPr lang="en-US" sz="2800" dirty="0" err="1" smtClean="0">
                <a:latin typeface="Garamond" pitchFamily="18" charset="0"/>
              </a:rPr>
              <a:t>capaces</a:t>
            </a:r>
            <a:r>
              <a:rPr lang="en-US" sz="2800" dirty="0" smtClean="0">
                <a:latin typeface="Garamond" pitchFamily="18" charset="0"/>
              </a:rPr>
              <a:t> de </a:t>
            </a:r>
            <a:r>
              <a:rPr lang="en-US" sz="2800" dirty="0" err="1" smtClean="0">
                <a:latin typeface="Garamond" pitchFamily="18" charset="0"/>
              </a:rPr>
              <a:t>curarla</a:t>
            </a:r>
            <a:r>
              <a:rPr lang="en-US" sz="2800" dirty="0" smtClean="0">
                <a:latin typeface="Garamond" pitchFamily="18" charset="0"/>
              </a:rPr>
              <a:t> </a:t>
            </a:r>
            <a:r>
              <a:rPr lang="en-US" sz="2800" dirty="0" err="1" smtClean="0">
                <a:latin typeface="Garamond" pitchFamily="18" charset="0"/>
              </a:rPr>
              <a:t>en</a:t>
            </a:r>
            <a:r>
              <a:rPr lang="en-US" sz="2800" dirty="0" smtClean="0">
                <a:latin typeface="Garamond" pitchFamily="18" charset="0"/>
              </a:rPr>
              <a:t> un </a:t>
            </a:r>
            <a:r>
              <a:rPr lang="en-US" sz="2800" dirty="0" err="1" smtClean="0">
                <a:latin typeface="Garamond" pitchFamily="18" charset="0"/>
              </a:rPr>
              <a:t>ensayo</a:t>
            </a:r>
            <a:r>
              <a:rPr lang="en-US" sz="2800" dirty="0" smtClean="0">
                <a:latin typeface="Garamond" pitchFamily="18" charset="0"/>
              </a:rPr>
              <a:t> </a:t>
            </a:r>
            <a:r>
              <a:rPr lang="en-US" sz="2800" dirty="0" err="1" smtClean="0">
                <a:latin typeface="Garamond" pitchFamily="18" charset="0"/>
              </a:rPr>
              <a:t>clínico</a:t>
            </a:r>
            <a:r>
              <a:rPr lang="en-US" sz="2800" dirty="0" smtClean="0">
                <a:latin typeface="Garamond" pitchFamily="18" charset="0"/>
              </a:rPr>
              <a:t> </a:t>
            </a:r>
            <a:r>
              <a:rPr lang="en-US" sz="2800" dirty="0" err="1" smtClean="0">
                <a:latin typeface="Garamond" pitchFamily="18" charset="0"/>
              </a:rPr>
              <a:t>aplicando</a:t>
            </a:r>
            <a:r>
              <a:rPr lang="en-US" sz="2800" dirty="0" smtClean="0">
                <a:latin typeface="Garamond" pitchFamily="18" charset="0"/>
              </a:rPr>
              <a:t> un </a:t>
            </a:r>
            <a:r>
              <a:rPr lang="en-US" sz="2800" dirty="0" err="1" smtClean="0">
                <a:latin typeface="Garamond" pitchFamily="18" charset="0"/>
              </a:rPr>
              <a:t>tratamiento</a:t>
            </a:r>
            <a:r>
              <a:rPr lang="en-US" sz="2800" dirty="0" smtClean="0">
                <a:latin typeface="Garamond" pitchFamily="18" charset="0"/>
              </a:rPr>
              <a:t> </a:t>
            </a:r>
            <a:r>
              <a:rPr lang="en-US" sz="2800" dirty="0" err="1" smtClean="0">
                <a:latin typeface="Garamond" pitchFamily="18" charset="0"/>
              </a:rPr>
              <a:t>sobre</a:t>
            </a:r>
            <a:r>
              <a:rPr lang="en-US" sz="2800" dirty="0" smtClean="0">
                <a:latin typeface="Garamond" pitchFamily="18" charset="0"/>
              </a:rPr>
              <a:t> un </a:t>
            </a:r>
            <a:r>
              <a:rPr lang="en-US" sz="2800" dirty="0" err="1" smtClean="0">
                <a:latin typeface="Garamond" pitchFamily="18" charset="0"/>
              </a:rPr>
              <a:t>grupo</a:t>
            </a:r>
            <a:r>
              <a:rPr lang="en-US" sz="2800" dirty="0" smtClean="0">
                <a:latin typeface="Garamond" pitchFamily="18" charset="0"/>
              </a:rPr>
              <a:t> de </a:t>
            </a:r>
            <a:r>
              <a:rPr lang="en-US" sz="2800" dirty="0" err="1" smtClean="0">
                <a:latin typeface="Garamond" pitchFamily="18" charset="0"/>
              </a:rPr>
              <a:t>pacientes</a:t>
            </a:r>
            <a:r>
              <a:rPr lang="en-US" sz="2800" dirty="0" smtClean="0">
                <a:latin typeface="Garamond" pitchFamily="18" charset="0"/>
              </a:rPr>
              <a:t> </a:t>
            </a:r>
            <a:endParaRPr lang="en-US" sz="2800" dirty="0" smtClean="0">
              <a:latin typeface="Garamond" pitchFamily="18" charset="0"/>
            </a:endParaRPr>
          </a:p>
          <a:p>
            <a:pPr lvl="3" algn="just">
              <a:spcBef>
                <a:spcPts val="1200"/>
              </a:spcBef>
              <a:spcAft>
                <a:spcPts val="1200"/>
              </a:spcAft>
            </a:pPr>
            <a:r>
              <a:rPr lang="en-US" sz="2800" dirty="0" smtClean="0">
                <a:latin typeface="Garamond" pitchFamily="18" charset="0"/>
              </a:rPr>
              <a:t>→ </a:t>
            </a:r>
            <a:r>
              <a:rPr lang="en-US" sz="2800" dirty="0" smtClean="0">
                <a:latin typeface="Garamond" pitchFamily="18" charset="0"/>
              </a:rPr>
              <a:t>El </a:t>
            </a:r>
            <a:r>
              <a:rPr lang="en-US" sz="2800" dirty="0" err="1" smtClean="0">
                <a:latin typeface="Garamond" pitchFamily="18" charset="0"/>
              </a:rPr>
              <a:t>mecanismo</a:t>
            </a:r>
            <a:r>
              <a:rPr lang="en-US" sz="2800" dirty="0" smtClean="0">
                <a:latin typeface="Garamond" pitchFamily="18" charset="0"/>
              </a:rPr>
              <a:t> causal </a:t>
            </a:r>
            <a:r>
              <a:rPr lang="en-US" sz="2800" dirty="0" err="1" smtClean="0">
                <a:latin typeface="Garamond" pitchFamily="18" charset="0"/>
              </a:rPr>
              <a:t>subyacente</a:t>
            </a:r>
            <a:r>
              <a:rPr lang="en-US" sz="2800" dirty="0" smtClean="0">
                <a:latin typeface="Garamond" pitchFamily="18" charset="0"/>
              </a:rPr>
              <a:t> </a:t>
            </a:r>
            <a:r>
              <a:rPr lang="en-US" sz="2800" dirty="0" err="1" smtClean="0">
                <a:latin typeface="Garamond" pitchFamily="18" charset="0"/>
              </a:rPr>
              <a:t>puede</a:t>
            </a:r>
            <a:r>
              <a:rPr lang="en-US" sz="2800" dirty="0" smtClean="0">
                <a:latin typeface="Garamond" pitchFamily="18" charset="0"/>
              </a:rPr>
              <a:t> </a:t>
            </a:r>
            <a:r>
              <a:rPr lang="en-US" sz="2800" dirty="0" err="1" smtClean="0">
                <a:latin typeface="Garamond" pitchFamily="18" charset="0"/>
              </a:rPr>
              <a:t>sernos</a:t>
            </a:r>
            <a:r>
              <a:rPr lang="en-US" sz="2800" dirty="0" smtClean="0">
                <a:latin typeface="Garamond" pitchFamily="18" charset="0"/>
              </a:rPr>
              <a:t> </a:t>
            </a:r>
            <a:r>
              <a:rPr lang="en-US" sz="2800" dirty="0" err="1" smtClean="0">
                <a:latin typeface="Garamond" pitchFamily="18" charset="0"/>
              </a:rPr>
              <a:t>desconocido</a:t>
            </a:r>
            <a:endParaRPr lang="en-US" sz="2800" dirty="0" smtClean="0">
              <a:latin typeface="Garamond" pitchFamily="18" charset="0"/>
            </a:endParaRPr>
          </a:p>
          <a:p>
            <a:pPr lvl="3" algn="just">
              <a:spcBef>
                <a:spcPts val="1200"/>
              </a:spcBef>
              <a:spcAft>
                <a:spcPts val="1200"/>
              </a:spcAft>
            </a:pPr>
            <a:r>
              <a:rPr lang="en-US" sz="2800" dirty="0" smtClean="0">
                <a:latin typeface="Garamond" pitchFamily="18" charset="0"/>
              </a:rPr>
              <a:t>→ </a:t>
            </a:r>
            <a:r>
              <a:rPr lang="en-US" sz="2800" dirty="0" smtClean="0">
                <a:latin typeface="Garamond" pitchFamily="18" charset="0"/>
              </a:rPr>
              <a:t>El </a:t>
            </a:r>
            <a:r>
              <a:rPr lang="en-US" sz="2800" dirty="0" err="1" smtClean="0">
                <a:latin typeface="Garamond" pitchFamily="18" charset="0"/>
              </a:rPr>
              <a:t>ensayo</a:t>
            </a:r>
            <a:r>
              <a:rPr lang="en-US" sz="2800" dirty="0" smtClean="0">
                <a:latin typeface="Garamond" pitchFamily="18" charset="0"/>
              </a:rPr>
              <a:t> </a:t>
            </a:r>
            <a:r>
              <a:rPr lang="en-US" sz="2800" dirty="0" err="1" smtClean="0">
                <a:latin typeface="Garamond" pitchFamily="18" charset="0"/>
              </a:rPr>
              <a:t>nos</a:t>
            </a:r>
            <a:r>
              <a:rPr lang="en-US" sz="2800" dirty="0" smtClean="0">
                <a:latin typeface="Garamond" pitchFamily="18" charset="0"/>
              </a:rPr>
              <a:t> </a:t>
            </a:r>
            <a:r>
              <a:rPr lang="en-US" sz="2800" dirty="0" err="1" smtClean="0">
                <a:latin typeface="Garamond" pitchFamily="18" charset="0"/>
              </a:rPr>
              <a:t>permite</a:t>
            </a:r>
            <a:r>
              <a:rPr lang="en-US" sz="2800" dirty="0" smtClean="0">
                <a:latin typeface="Garamond" pitchFamily="18" charset="0"/>
              </a:rPr>
              <a:t> </a:t>
            </a:r>
            <a:r>
              <a:rPr lang="en-US" sz="2800" dirty="0" err="1" smtClean="0">
                <a:latin typeface="Garamond" pitchFamily="18" charset="0"/>
              </a:rPr>
              <a:t>evaluar</a:t>
            </a:r>
            <a:r>
              <a:rPr lang="en-US" sz="2800" dirty="0" smtClean="0">
                <a:latin typeface="Garamond" pitchFamily="18" charset="0"/>
              </a:rPr>
              <a:t> la </a:t>
            </a:r>
            <a:r>
              <a:rPr lang="en-US" sz="2800" dirty="0" err="1" smtClean="0">
                <a:latin typeface="Garamond" pitchFamily="18" charset="0"/>
              </a:rPr>
              <a:t>seguridad</a:t>
            </a:r>
            <a:r>
              <a:rPr lang="en-US" sz="2800" dirty="0" smtClean="0">
                <a:latin typeface="Garamond" pitchFamily="18" charset="0"/>
              </a:rPr>
              <a:t> y </a:t>
            </a:r>
            <a:r>
              <a:rPr lang="en-US" sz="2800" dirty="0" err="1" smtClean="0">
                <a:latin typeface="Garamond" pitchFamily="18" charset="0"/>
              </a:rPr>
              <a:t>eficacia</a:t>
            </a:r>
            <a:r>
              <a:rPr lang="en-US" sz="2800" dirty="0" smtClean="0">
                <a:latin typeface="Garamond" pitchFamily="18" charset="0"/>
              </a:rPr>
              <a:t> del </a:t>
            </a:r>
            <a:r>
              <a:rPr lang="en-US" sz="2800" dirty="0" err="1" smtClean="0">
                <a:latin typeface="Garamond" pitchFamily="18" charset="0"/>
              </a:rPr>
              <a:t>tratamiento</a:t>
            </a:r>
            <a:endParaRPr lang="en-US" sz="2800" dirty="0" smtClean="0">
              <a:latin typeface="Garamond" pitchFamily="18" charset="0"/>
            </a:endParaRPr>
          </a:p>
          <a:p>
            <a:pPr lvl="2" algn="just">
              <a:spcBef>
                <a:spcPts val="1200"/>
              </a:spcBef>
              <a:spcAft>
                <a:spcPts val="1200"/>
              </a:spcAft>
            </a:pPr>
            <a:endParaRPr lang="en-US" sz="2800" dirty="0" smtClean="0">
              <a:latin typeface="Garamond" pitchFamily="18" charset="0"/>
            </a:endParaRPr>
          </a:p>
        </p:txBody>
      </p:sp>
    </p:spTree>
    <p:extLst>
      <p:ext uri="{BB962C8B-B14F-4D97-AF65-F5344CB8AC3E}">
        <p14:creationId xmlns:p14="http://schemas.microsoft.com/office/powerpoint/2010/main" val="1745544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500042"/>
            <a:ext cx="8215370" cy="5888792"/>
          </a:xfrm>
          <a:prstGeom prst="rect">
            <a:avLst/>
          </a:prstGeom>
          <a:noFill/>
        </p:spPr>
        <p:txBody>
          <a:bodyPr wrap="square" rtlCol="0">
            <a:spAutoFit/>
          </a:bodyPr>
          <a:lstStyle/>
          <a:p>
            <a:pPr>
              <a:spcAft>
                <a:spcPts val="2000"/>
              </a:spcAft>
            </a:pPr>
            <a:r>
              <a:rPr lang="es-ES" sz="2800" i="1" dirty="0">
                <a:latin typeface="Garamond" pitchFamily="18" charset="0"/>
              </a:rPr>
              <a:t>Tráfico de enfermedades, en sentido estrecho</a:t>
            </a:r>
            <a:endParaRPr lang="es-ES" sz="2800" dirty="0">
              <a:latin typeface="Garamond" pitchFamily="18" charset="0"/>
            </a:endParaRPr>
          </a:p>
          <a:p>
            <a:pPr lvl="1" algn="just">
              <a:spcAft>
                <a:spcPts val="1200"/>
              </a:spcAft>
            </a:pPr>
            <a:r>
              <a:rPr lang="en-US" sz="2800" dirty="0" smtClean="0">
                <a:latin typeface="Garamond" pitchFamily="18" charset="0"/>
              </a:rPr>
              <a:t>¿</a:t>
            </a:r>
            <a:r>
              <a:rPr lang="en-US" sz="2800" dirty="0" err="1" smtClean="0">
                <a:latin typeface="Garamond" pitchFamily="18" charset="0"/>
              </a:rPr>
              <a:t>Cómo</a:t>
            </a:r>
            <a:r>
              <a:rPr lang="en-US" sz="2800" dirty="0" smtClean="0">
                <a:latin typeface="Garamond" pitchFamily="18" charset="0"/>
              </a:rPr>
              <a:t> </a:t>
            </a:r>
            <a:r>
              <a:rPr lang="en-US" sz="2800" dirty="0" err="1" smtClean="0">
                <a:latin typeface="Garamond" pitchFamily="18" charset="0"/>
              </a:rPr>
              <a:t>explotar</a:t>
            </a:r>
            <a:r>
              <a:rPr lang="en-US" sz="2800" dirty="0" smtClean="0">
                <a:latin typeface="Garamond" pitchFamily="18" charset="0"/>
              </a:rPr>
              <a:t> </a:t>
            </a:r>
            <a:r>
              <a:rPr lang="en-US" sz="2800" dirty="0" err="1" smtClean="0">
                <a:latin typeface="Garamond" pitchFamily="18" charset="0"/>
              </a:rPr>
              <a:t>comercialmente</a:t>
            </a:r>
            <a:r>
              <a:rPr lang="en-US" sz="2800" dirty="0" smtClean="0">
                <a:latin typeface="Garamond" pitchFamily="18" charset="0"/>
              </a:rPr>
              <a:t> la </a:t>
            </a:r>
            <a:r>
              <a:rPr lang="en-US" sz="2800" dirty="0" err="1" smtClean="0">
                <a:latin typeface="Garamond" pitchFamily="18" charset="0"/>
              </a:rPr>
              <a:t>población</a:t>
            </a:r>
            <a:r>
              <a:rPr lang="en-US" sz="2800" dirty="0" smtClean="0">
                <a:latin typeface="Garamond" pitchFamily="18" charset="0"/>
              </a:rPr>
              <a:t> de un </a:t>
            </a:r>
            <a:r>
              <a:rPr lang="en-US" sz="2800" dirty="0" err="1" smtClean="0">
                <a:latin typeface="Garamond" pitchFamily="18" charset="0"/>
              </a:rPr>
              <a:t>ensayo</a:t>
            </a:r>
            <a:r>
              <a:rPr lang="en-US" sz="2800" dirty="0" smtClean="0">
                <a:latin typeface="Garamond" pitchFamily="18" charset="0"/>
              </a:rPr>
              <a:t>?</a:t>
            </a:r>
            <a:endParaRPr lang="en-US" sz="2800" dirty="0" smtClean="0">
              <a:latin typeface="Garamond" pitchFamily="18" charset="0"/>
            </a:endParaRPr>
          </a:p>
          <a:p>
            <a:pPr marL="971550" lvl="1" indent="-514350" algn="just">
              <a:spcBef>
                <a:spcPts val="1200"/>
              </a:spcBef>
              <a:spcAft>
                <a:spcPts val="1200"/>
              </a:spcAft>
              <a:buAutoNum type="alphaLcParenBoth"/>
            </a:pPr>
            <a:r>
              <a:rPr lang="en-US" sz="2800" dirty="0" err="1" smtClean="0">
                <a:latin typeface="Garamond" pitchFamily="18" charset="0"/>
              </a:rPr>
              <a:t>Necesitamos</a:t>
            </a:r>
            <a:r>
              <a:rPr lang="en-US" sz="2800" dirty="0" smtClean="0">
                <a:latin typeface="Garamond" pitchFamily="18" charset="0"/>
              </a:rPr>
              <a:t> un </a:t>
            </a:r>
            <a:r>
              <a:rPr lang="en-US" sz="2800" dirty="0" err="1" smtClean="0">
                <a:latin typeface="Garamond" pitchFamily="18" charset="0"/>
              </a:rPr>
              <a:t>medicamento</a:t>
            </a:r>
            <a:r>
              <a:rPr lang="en-US" sz="2800" dirty="0" smtClean="0">
                <a:latin typeface="Garamond" pitchFamily="18" charset="0"/>
              </a:rPr>
              <a:t> que </a:t>
            </a:r>
            <a:r>
              <a:rPr lang="en-US" sz="2800" dirty="0" err="1" smtClean="0">
                <a:latin typeface="Garamond" pitchFamily="18" charset="0"/>
              </a:rPr>
              <a:t>funcione</a:t>
            </a:r>
            <a:r>
              <a:rPr lang="en-US" sz="2800" dirty="0" smtClean="0">
                <a:latin typeface="Garamond" pitchFamily="18" charset="0"/>
              </a:rPr>
              <a:t> </a:t>
            </a:r>
            <a:r>
              <a:rPr lang="en-US" sz="2800" dirty="0" err="1" smtClean="0">
                <a:latin typeface="Garamond" pitchFamily="18" charset="0"/>
              </a:rPr>
              <a:t>sobre</a:t>
            </a:r>
            <a:r>
              <a:rPr lang="en-US" sz="2800" dirty="0" smtClean="0">
                <a:latin typeface="Garamond" pitchFamily="18" charset="0"/>
              </a:rPr>
              <a:t> </a:t>
            </a:r>
            <a:r>
              <a:rPr lang="en-US" sz="2800" dirty="0" err="1" smtClean="0">
                <a:latin typeface="Garamond" pitchFamily="18" charset="0"/>
              </a:rPr>
              <a:t>una</a:t>
            </a:r>
            <a:r>
              <a:rPr lang="en-US" sz="2800" dirty="0" smtClean="0">
                <a:latin typeface="Garamond" pitchFamily="18" charset="0"/>
              </a:rPr>
              <a:t> </a:t>
            </a:r>
            <a:r>
              <a:rPr lang="en-US" sz="2800" dirty="0" err="1" smtClean="0">
                <a:latin typeface="Garamond" pitchFamily="18" charset="0"/>
              </a:rPr>
              <a:t>población</a:t>
            </a:r>
            <a:r>
              <a:rPr lang="en-US" sz="2800" dirty="0" smtClean="0">
                <a:latin typeface="Garamond" pitchFamily="18" charset="0"/>
              </a:rPr>
              <a:t> dada para </a:t>
            </a:r>
            <a:r>
              <a:rPr lang="en-US" sz="2800" dirty="0" err="1" smtClean="0">
                <a:latin typeface="Garamond" pitchFamily="18" charset="0"/>
              </a:rPr>
              <a:t>obtener</a:t>
            </a:r>
            <a:r>
              <a:rPr lang="en-US" sz="2800" dirty="0" smtClean="0">
                <a:latin typeface="Garamond" pitchFamily="18" charset="0"/>
              </a:rPr>
              <a:t> la </a:t>
            </a:r>
            <a:r>
              <a:rPr lang="en-US" sz="2800" dirty="0" err="1" smtClean="0">
                <a:latin typeface="Garamond" pitchFamily="18" charset="0"/>
              </a:rPr>
              <a:t>aprobación</a:t>
            </a:r>
            <a:r>
              <a:rPr lang="en-US" sz="2800" dirty="0" smtClean="0">
                <a:latin typeface="Garamond" pitchFamily="18" charset="0"/>
              </a:rPr>
              <a:t> del </a:t>
            </a:r>
            <a:r>
              <a:rPr lang="en-US" sz="2800" dirty="0" err="1" smtClean="0">
                <a:latin typeface="Garamond" pitchFamily="18" charset="0"/>
              </a:rPr>
              <a:t>regulador</a:t>
            </a:r>
            <a:r>
              <a:rPr lang="en-US" sz="2800" dirty="0" smtClean="0">
                <a:latin typeface="Garamond" pitchFamily="18" charset="0"/>
              </a:rPr>
              <a:t> </a:t>
            </a:r>
            <a:r>
              <a:rPr lang="en-US" sz="2800" dirty="0" smtClean="0">
                <a:latin typeface="Garamond" pitchFamily="18" charset="0"/>
              </a:rPr>
              <a:t>(</a:t>
            </a:r>
            <a:r>
              <a:rPr lang="en-US" sz="2800" dirty="0" err="1" smtClean="0">
                <a:latin typeface="Garamond" pitchFamily="18" charset="0"/>
              </a:rPr>
              <a:t>acceso</a:t>
            </a:r>
            <a:r>
              <a:rPr lang="en-US" sz="2800" dirty="0" smtClean="0">
                <a:latin typeface="Garamond" pitchFamily="18" charset="0"/>
              </a:rPr>
              <a:t> al </a:t>
            </a:r>
            <a:r>
              <a:rPr lang="en-US" sz="2800" dirty="0" err="1" smtClean="0">
                <a:latin typeface="Garamond" pitchFamily="18" charset="0"/>
              </a:rPr>
              <a:t>mercado</a:t>
            </a:r>
            <a:r>
              <a:rPr lang="en-US" sz="2800" dirty="0" smtClean="0">
                <a:latin typeface="Garamond" pitchFamily="18" charset="0"/>
              </a:rPr>
              <a:t>).</a:t>
            </a:r>
            <a:endParaRPr lang="en-US" sz="2800" dirty="0" smtClean="0">
              <a:latin typeface="Garamond" pitchFamily="18" charset="0"/>
            </a:endParaRPr>
          </a:p>
          <a:p>
            <a:pPr marL="971550" lvl="1" indent="-514350" algn="just">
              <a:spcBef>
                <a:spcPts val="1200"/>
              </a:spcBef>
              <a:spcAft>
                <a:spcPts val="1200"/>
              </a:spcAft>
              <a:buAutoNum type="alphaLcParenBoth"/>
            </a:pPr>
            <a:r>
              <a:rPr lang="en-US" sz="2800" dirty="0" err="1" smtClean="0">
                <a:latin typeface="Garamond" pitchFamily="18" charset="0"/>
              </a:rPr>
              <a:t>Cuanto</a:t>
            </a:r>
            <a:r>
              <a:rPr lang="en-US" sz="2800" dirty="0" smtClean="0">
                <a:latin typeface="Garamond" pitchFamily="18" charset="0"/>
              </a:rPr>
              <a:t> mayor la </a:t>
            </a:r>
            <a:r>
              <a:rPr lang="en-US" sz="2800" dirty="0" err="1" smtClean="0">
                <a:latin typeface="Garamond" pitchFamily="18" charset="0"/>
              </a:rPr>
              <a:t>población</a:t>
            </a:r>
            <a:r>
              <a:rPr lang="en-US" sz="2800" dirty="0" smtClean="0">
                <a:latin typeface="Garamond" pitchFamily="18" charset="0"/>
              </a:rPr>
              <a:t>, </a:t>
            </a:r>
            <a:r>
              <a:rPr lang="en-US" sz="2800" dirty="0" err="1" smtClean="0">
                <a:latin typeface="Garamond" pitchFamily="18" charset="0"/>
              </a:rPr>
              <a:t>mayores</a:t>
            </a:r>
            <a:r>
              <a:rPr lang="en-US" sz="2800" dirty="0" smtClean="0">
                <a:latin typeface="Garamond" pitchFamily="18" charset="0"/>
              </a:rPr>
              <a:t> </a:t>
            </a:r>
            <a:r>
              <a:rPr lang="en-US" sz="2800" dirty="0" err="1" smtClean="0">
                <a:latin typeface="Garamond" pitchFamily="18" charset="0"/>
              </a:rPr>
              <a:t>serán</a:t>
            </a:r>
            <a:r>
              <a:rPr lang="en-US" sz="2800" dirty="0" smtClean="0">
                <a:latin typeface="Garamond" pitchFamily="18" charset="0"/>
              </a:rPr>
              <a:t> las </a:t>
            </a:r>
            <a:r>
              <a:rPr lang="en-US" sz="2800" dirty="0" err="1" smtClean="0">
                <a:latin typeface="Garamond" pitchFamily="18" charset="0"/>
              </a:rPr>
              <a:t>ventas</a:t>
            </a:r>
            <a:endParaRPr lang="en-US" sz="2800" dirty="0" smtClean="0">
              <a:latin typeface="Garamond" pitchFamily="18" charset="0"/>
            </a:endParaRPr>
          </a:p>
          <a:p>
            <a:pPr lvl="1" algn="just">
              <a:spcBef>
                <a:spcPts val="1200"/>
              </a:spcBef>
              <a:spcAft>
                <a:spcPts val="1200"/>
              </a:spcAft>
            </a:pPr>
            <a:endParaRPr lang="en-US" sz="2800" dirty="0" smtClean="0">
              <a:latin typeface="Garamond" pitchFamily="18" charset="0"/>
            </a:endParaRPr>
          </a:p>
          <a:p>
            <a:pPr lvl="1" algn="just">
              <a:spcBef>
                <a:spcPts val="1200"/>
              </a:spcBef>
              <a:spcAft>
                <a:spcPts val="1200"/>
              </a:spcAft>
            </a:pPr>
            <a:r>
              <a:rPr lang="en-US" sz="2800" dirty="0">
                <a:latin typeface="Garamond" pitchFamily="18" charset="0"/>
              </a:rPr>
              <a:t>	</a:t>
            </a:r>
            <a:endParaRPr lang="es-ES" sz="2800" dirty="0">
              <a:latin typeface="Garamond" pitchFamily="18" charset="0"/>
            </a:endParaRPr>
          </a:p>
        </p:txBody>
      </p:sp>
    </p:spTree>
    <p:extLst>
      <p:ext uri="{BB962C8B-B14F-4D97-AF65-F5344CB8AC3E}">
        <p14:creationId xmlns:p14="http://schemas.microsoft.com/office/powerpoint/2010/main" val="3422576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500042"/>
            <a:ext cx="8215370" cy="4031873"/>
          </a:xfrm>
          <a:prstGeom prst="rect">
            <a:avLst/>
          </a:prstGeom>
          <a:noFill/>
        </p:spPr>
        <p:txBody>
          <a:bodyPr wrap="square" rtlCol="0">
            <a:spAutoFit/>
          </a:bodyPr>
          <a:lstStyle/>
          <a:p>
            <a:pPr lvl="1" algn="just">
              <a:spcAft>
                <a:spcPts val="1200"/>
              </a:spcAft>
            </a:pPr>
            <a:r>
              <a:rPr lang="en-US" sz="2800" dirty="0" smtClean="0">
                <a:latin typeface="Garamond" pitchFamily="18" charset="0"/>
              </a:rPr>
              <a:t>Dos </a:t>
            </a:r>
            <a:r>
              <a:rPr lang="en-US" sz="2800" dirty="0" err="1" smtClean="0">
                <a:latin typeface="Garamond" pitchFamily="18" charset="0"/>
              </a:rPr>
              <a:t>formas</a:t>
            </a:r>
            <a:r>
              <a:rPr lang="en-US" sz="2800" dirty="0" smtClean="0">
                <a:latin typeface="Garamond" pitchFamily="18" charset="0"/>
              </a:rPr>
              <a:t> de </a:t>
            </a:r>
            <a:r>
              <a:rPr lang="en-US" sz="2800" dirty="0" err="1" smtClean="0">
                <a:latin typeface="Garamond" pitchFamily="18" charset="0"/>
              </a:rPr>
              <a:t>explotar</a:t>
            </a:r>
            <a:r>
              <a:rPr lang="en-US" sz="2800" dirty="0" smtClean="0">
                <a:latin typeface="Garamond" pitchFamily="18" charset="0"/>
              </a:rPr>
              <a:t> las </a:t>
            </a:r>
            <a:r>
              <a:rPr lang="en-US" sz="2800" dirty="0" err="1" smtClean="0">
                <a:latin typeface="Garamond" pitchFamily="18" charset="0"/>
              </a:rPr>
              <a:t>enfermedades</a:t>
            </a:r>
            <a:r>
              <a:rPr lang="en-US" sz="2800" dirty="0" smtClean="0">
                <a:latin typeface="Garamond" pitchFamily="18" charset="0"/>
              </a:rPr>
              <a:t> </a:t>
            </a:r>
            <a:r>
              <a:rPr lang="en-US" sz="2800" dirty="0" err="1" smtClean="0">
                <a:latin typeface="Garamond" pitchFamily="18" charset="0"/>
              </a:rPr>
              <a:t>definidas</a:t>
            </a:r>
            <a:r>
              <a:rPr lang="en-US" sz="2800" dirty="0" smtClean="0">
                <a:latin typeface="Garamond" pitchFamily="18" charset="0"/>
              </a:rPr>
              <a:t> a </a:t>
            </a:r>
            <a:r>
              <a:rPr lang="en-US" sz="2800" dirty="0" err="1" smtClean="0">
                <a:latin typeface="Garamond" pitchFamily="18" charset="0"/>
              </a:rPr>
              <a:t>través</a:t>
            </a:r>
            <a:r>
              <a:rPr lang="en-US" sz="2800" dirty="0" smtClean="0">
                <a:latin typeface="Garamond" pitchFamily="18" charset="0"/>
              </a:rPr>
              <a:t> del </a:t>
            </a:r>
            <a:r>
              <a:rPr lang="en-US" sz="2800" dirty="0" err="1" smtClean="0">
                <a:latin typeface="Garamond" pitchFamily="18" charset="0"/>
              </a:rPr>
              <a:t>éxito</a:t>
            </a:r>
            <a:r>
              <a:rPr lang="en-US" sz="2800" dirty="0" smtClean="0">
                <a:latin typeface="Garamond" pitchFamily="18" charset="0"/>
              </a:rPr>
              <a:t> </a:t>
            </a:r>
            <a:r>
              <a:rPr lang="en-US" sz="2800" dirty="0" err="1" smtClean="0">
                <a:latin typeface="Garamond" pitchFamily="18" charset="0"/>
              </a:rPr>
              <a:t>en</a:t>
            </a:r>
            <a:r>
              <a:rPr lang="en-US" sz="2800" dirty="0" smtClean="0">
                <a:latin typeface="Garamond" pitchFamily="18" charset="0"/>
              </a:rPr>
              <a:t> un </a:t>
            </a:r>
            <a:r>
              <a:rPr lang="en-US" sz="2800" dirty="0" err="1" smtClean="0">
                <a:latin typeface="Garamond" pitchFamily="18" charset="0"/>
              </a:rPr>
              <a:t>ensayo</a:t>
            </a:r>
            <a:r>
              <a:rPr lang="en-US" sz="2800" dirty="0" smtClean="0">
                <a:latin typeface="Garamond" pitchFamily="18" charset="0"/>
              </a:rPr>
              <a:t> </a:t>
            </a:r>
            <a:r>
              <a:rPr lang="en-US" sz="2800" dirty="0" err="1" smtClean="0">
                <a:latin typeface="Garamond" pitchFamily="18" charset="0"/>
              </a:rPr>
              <a:t>clínico</a:t>
            </a:r>
            <a:endParaRPr lang="en-US" sz="2800" dirty="0" smtClean="0">
              <a:latin typeface="Garamond" pitchFamily="18" charset="0"/>
            </a:endParaRPr>
          </a:p>
          <a:p>
            <a:pPr marL="971550" lvl="1" indent="-514350" algn="just">
              <a:spcBef>
                <a:spcPts val="1200"/>
              </a:spcBef>
              <a:spcAft>
                <a:spcPts val="1200"/>
              </a:spcAft>
              <a:buAutoNum type="arabicParenR"/>
            </a:pPr>
            <a:r>
              <a:rPr lang="en-US" sz="2800" i="1" dirty="0" err="1" smtClean="0">
                <a:latin typeface="Garamond" pitchFamily="18" charset="0"/>
              </a:rPr>
              <a:t>Débil</a:t>
            </a:r>
            <a:endParaRPr lang="en-US" sz="2800" dirty="0" smtClean="0">
              <a:latin typeface="Garamond" pitchFamily="18" charset="0"/>
            </a:endParaRPr>
          </a:p>
          <a:p>
            <a:pPr lvl="2" algn="just">
              <a:spcBef>
                <a:spcPts val="1200"/>
              </a:spcBef>
              <a:spcAft>
                <a:spcPts val="1200"/>
              </a:spcAft>
            </a:pPr>
            <a:r>
              <a:rPr lang="en-US" sz="2800" dirty="0" err="1" smtClean="0">
                <a:latin typeface="Garamond" pitchFamily="18" charset="0"/>
              </a:rPr>
              <a:t>Promocionar</a:t>
            </a:r>
            <a:r>
              <a:rPr lang="en-US" sz="2800" dirty="0" smtClean="0">
                <a:latin typeface="Garamond" pitchFamily="18" charset="0"/>
              </a:rPr>
              <a:t> la </a:t>
            </a:r>
            <a:r>
              <a:rPr lang="en-US" sz="2800" dirty="0" err="1" smtClean="0">
                <a:latin typeface="Garamond" pitchFamily="18" charset="0"/>
              </a:rPr>
              <a:t>prescripción</a:t>
            </a:r>
            <a:r>
              <a:rPr lang="en-US" sz="2800" dirty="0" smtClean="0">
                <a:latin typeface="Garamond" pitchFamily="18" charset="0"/>
              </a:rPr>
              <a:t> de un </a:t>
            </a:r>
            <a:r>
              <a:rPr lang="en-US" sz="2800" dirty="0" err="1" smtClean="0">
                <a:latin typeface="Garamond" pitchFamily="18" charset="0"/>
              </a:rPr>
              <a:t>medicamento</a:t>
            </a:r>
            <a:r>
              <a:rPr lang="en-US" sz="2800" dirty="0" smtClean="0">
                <a:latin typeface="Garamond" pitchFamily="18" charset="0"/>
              </a:rPr>
              <a:t>, </a:t>
            </a:r>
            <a:r>
              <a:rPr lang="en-US" sz="2800" dirty="0" err="1" smtClean="0">
                <a:latin typeface="Garamond" pitchFamily="18" charset="0"/>
              </a:rPr>
              <a:t>una</a:t>
            </a:r>
            <a:r>
              <a:rPr lang="en-US" sz="2800" dirty="0" smtClean="0">
                <a:latin typeface="Garamond" pitchFamily="18" charset="0"/>
              </a:rPr>
              <a:t> </a:t>
            </a:r>
            <a:r>
              <a:rPr lang="en-US" sz="2800" dirty="0" err="1" smtClean="0">
                <a:latin typeface="Garamond" pitchFamily="18" charset="0"/>
              </a:rPr>
              <a:t>vez</a:t>
            </a:r>
            <a:r>
              <a:rPr lang="en-US" sz="2800" dirty="0" smtClean="0">
                <a:latin typeface="Garamond" pitchFamily="18" charset="0"/>
              </a:rPr>
              <a:t> </a:t>
            </a:r>
            <a:r>
              <a:rPr lang="en-US" sz="2800" dirty="0" err="1" smtClean="0">
                <a:latin typeface="Garamond" pitchFamily="18" charset="0"/>
              </a:rPr>
              <a:t>aprobado</a:t>
            </a:r>
            <a:r>
              <a:rPr lang="en-US" sz="2800" dirty="0" smtClean="0">
                <a:latin typeface="Garamond" pitchFamily="18" charset="0"/>
              </a:rPr>
              <a:t>, para </a:t>
            </a:r>
            <a:r>
              <a:rPr lang="en-US" sz="2800" dirty="0" err="1" smtClean="0">
                <a:latin typeface="Garamond" pitchFamily="18" charset="0"/>
              </a:rPr>
              <a:t>usos</a:t>
            </a:r>
            <a:r>
              <a:rPr lang="en-US" sz="2800" dirty="0" smtClean="0">
                <a:latin typeface="Garamond" pitchFamily="18" charset="0"/>
              </a:rPr>
              <a:t> </a:t>
            </a:r>
            <a:r>
              <a:rPr lang="en-US" sz="2800" dirty="0" err="1" smtClean="0">
                <a:latin typeface="Garamond" pitchFamily="18" charset="0"/>
              </a:rPr>
              <a:t>sobre</a:t>
            </a:r>
            <a:r>
              <a:rPr lang="en-US" sz="2800" dirty="0" smtClean="0">
                <a:latin typeface="Garamond" pitchFamily="18" charset="0"/>
              </a:rPr>
              <a:t> </a:t>
            </a:r>
            <a:r>
              <a:rPr lang="en-US" sz="2800" dirty="0" err="1" smtClean="0">
                <a:latin typeface="Garamond" pitchFamily="18" charset="0"/>
              </a:rPr>
              <a:t>poblaciones</a:t>
            </a:r>
            <a:r>
              <a:rPr lang="en-US" sz="2800" dirty="0" smtClean="0">
                <a:latin typeface="Garamond" pitchFamily="18" charset="0"/>
              </a:rPr>
              <a:t> no </a:t>
            </a:r>
            <a:r>
              <a:rPr lang="en-US" sz="2800" dirty="0" err="1" smtClean="0">
                <a:latin typeface="Garamond" pitchFamily="18" charset="0"/>
              </a:rPr>
              <a:t>estudiadas</a:t>
            </a:r>
            <a:r>
              <a:rPr lang="en-US" sz="2800" dirty="0" smtClean="0">
                <a:latin typeface="Garamond" pitchFamily="18" charset="0"/>
              </a:rPr>
              <a:t> </a:t>
            </a:r>
            <a:r>
              <a:rPr lang="en-US" sz="2800" dirty="0" err="1" smtClean="0">
                <a:latin typeface="Garamond" pitchFamily="18" charset="0"/>
              </a:rPr>
              <a:t>en</a:t>
            </a:r>
            <a:r>
              <a:rPr lang="en-US" sz="2800" dirty="0" smtClean="0">
                <a:latin typeface="Garamond" pitchFamily="18" charset="0"/>
              </a:rPr>
              <a:t> el </a:t>
            </a:r>
            <a:r>
              <a:rPr lang="en-US" sz="2800" dirty="0" err="1" smtClean="0">
                <a:latin typeface="Garamond" pitchFamily="18" charset="0"/>
              </a:rPr>
              <a:t>ensayo</a:t>
            </a:r>
            <a:endParaRPr lang="en-US" sz="2800" dirty="0" smtClean="0">
              <a:latin typeface="Garamond" pitchFamily="18" charset="0"/>
            </a:endParaRPr>
          </a:p>
          <a:p>
            <a:pPr lvl="2" algn="just">
              <a:spcBef>
                <a:spcPts val="1200"/>
              </a:spcBef>
              <a:spcAft>
                <a:spcPts val="1200"/>
              </a:spcAft>
            </a:pPr>
            <a:r>
              <a:rPr lang="en-US" sz="2800" dirty="0" smtClean="0">
                <a:latin typeface="Garamond" pitchFamily="18" charset="0"/>
              </a:rPr>
              <a:t>→ “</a:t>
            </a:r>
            <a:r>
              <a:rPr lang="en-US" sz="2800" dirty="0" err="1" smtClean="0">
                <a:latin typeface="Garamond" pitchFamily="18" charset="0"/>
              </a:rPr>
              <a:t>Débil</a:t>
            </a:r>
            <a:r>
              <a:rPr lang="en-US" sz="2800" dirty="0" smtClean="0">
                <a:latin typeface="Garamond" pitchFamily="18" charset="0"/>
              </a:rPr>
              <a:t>”: no </a:t>
            </a:r>
            <a:r>
              <a:rPr lang="en-US" sz="2800" dirty="0" err="1" smtClean="0">
                <a:latin typeface="Garamond" pitchFamily="18" charset="0"/>
              </a:rPr>
              <a:t>afecta</a:t>
            </a:r>
            <a:r>
              <a:rPr lang="en-US" sz="2800" dirty="0" smtClean="0">
                <a:latin typeface="Garamond" pitchFamily="18" charset="0"/>
              </a:rPr>
              <a:t> al </a:t>
            </a:r>
            <a:r>
              <a:rPr lang="en-US" sz="2800" dirty="0" err="1" smtClean="0">
                <a:latin typeface="Garamond" pitchFamily="18" charset="0"/>
              </a:rPr>
              <a:t>propio</a:t>
            </a:r>
            <a:r>
              <a:rPr lang="en-US" sz="2800" dirty="0" smtClean="0">
                <a:latin typeface="Garamond" pitchFamily="18" charset="0"/>
              </a:rPr>
              <a:t> </a:t>
            </a:r>
            <a:r>
              <a:rPr lang="en-US" sz="2800" dirty="0" err="1" smtClean="0">
                <a:latin typeface="Garamond" pitchFamily="18" charset="0"/>
              </a:rPr>
              <a:t>ensayo</a:t>
            </a:r>
            <a:endParaRPr lang="en-US" sz="2800" dirty="0" smtClean="0">
              <a:latin typeface="Garamond" pitchFamily="18" charset="0"/>
            </a:endParaRPr>
          </a:p>
        </p:txBody>
      </p:sp>
    </p:spTree>
    <p:extLst>
      <p:ext uri="{BB962C8B-B14F-4D97-AF65-F5344CB8AC3E}">
        <p14:creationId xmlns:p14="http://schemas.microsoft.com/office/powerpoint/2010/main" val="794203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500042"/>
            <a:ext cx="8215370" cy="3724096"/>
          </a:xfrm>
          <a:prstGeom prst="rect">
            <a:avLst/>
          </a:prstGeom>
          <a:noFill/>
        </p:spPr>
        <p:txBody>
          <a:bodyPr wrap="square" rtlCol="0">
            <a:spAutoFit/>
          </a:bodyPr>
          <a:lstStyle/>
          <a:p>
            <a:pPr lvl="1" algn="just">
              <a:spcAft>
                <a:spcPts val="1200"/>
              </a:spcAft>
            </a:pPr>
            <a:r>
              <a:rPr lang="en-US" sz="2800" dirty="0" smtClean="0">
                <a:latin typeface="Garamond" pitchFamily="18" charset="0"/>
              </a:rPr>
              <a:t>Dos </a:t>
            </a:r>
            <a:r>
              <a:rPr lang="en-US" sz="2800" dirty="0" err="1" smtClean="0">
                <a:latin typeface="Garamond" pitchFamily="18" charset="0"/>
              </a:rPr>
              <a:t>formas</a:t>
            </a:r>
            <a:r>
              <a:rPr lang="en-US" sz="2800" dirty="0" smtClean="0">
                <a:latin typeface="Garamond" pitchFamily="18" charset="0"/>
              </a:rPr>
              <a:t> de </a:t>
            </a:r>
            <a:r>
              <a:rPr lang="en-US" sz="2800" dirty="0" err="1" smtClean="0">
                <a:latin typeface="Garamond" pitchFamily="18" charset="0"/>
              </a:rPr>
              <a:t>explotar</a:t>
            </a:r>
            <a:r>
              <a:rPr lang="en-US" sz="2800" dirty="0" smtClean="0">
                <a:latin typeface="Garamond" pitchFamily="18" charset="0"/>
              </a:rPr>
              <a:t> las </a:t>
            </a:r>
            <a:r>
              <a:rPr lang="en-US" sz="2800" dirty="0" err="1" smtClean="0">
                <a:latin typeface="Garamond" pitchFamily="18" charset="0"/>
              </a:rPr>
              <a:t>enfermedades</a:t>
            </a:r>
            <a:r>
              <a:rPr lang="en-US" sz="2800" dirty="0" smtClean="0">
                <a:latin typeface="Garamond" pitchFamily="18" charset="0"/>
              </a:rPr>
              <a:t> </a:t>
            </a:r>
            <a:r>
              <a:rPr lang="en-US" sz="2800" dirty="0" err="1" smtClean="0">
                <a:latin typeface="Garamond" pitchFamily="18" charset="0"/>
              </a:rPr>
              <a:t>definidas</a:t>
            </a:r>
            <a:r>
              <a:rPr lang="en-US" sz="2800" dirty="0" smtClean="0">
                <a:latin typeface="Garamond" pitchFamily="18" charset="0"/>
              </a:rPr>
              <a:t> a </a:t>
            </a:r>
            <a:r>
              <a:rPr lang="en-US" sz="2800" dirty="0" err="1" smtClean="0">
                <a:latin typeface="Garamond" pitchFamily="18" charset="0"/>
              </a:rPr>
              <a:t>través</a:t>
            </a:r>
            <a:r>
              <a:rPr lang="en-US" sz="2800" dirty="0" smtClean="0">
                <a:latin typeface="Garamond" pitchFamily="18" charset="0"/>
              </a:rPr>
              <a:t> del </a:t>
            </a:r>
            <a:r>
              <a:rPr lang="en-US" sz="2800" dirty="0" err="1" smtClean="0">
                <a:latin typeface="Garamond" pitchFamily="18" charset="0"/>
              </a:rPr>
              <a:t>éxito</a:t>
            </a:r>
            <a:r>
              <a:rPr lang="en-US" sz="2800" dirty="0" smtClean="0">
                <a:latin typeface="Garamond" pitchFamily="18" charset="0"/>
              </a:rPr>
              <a:t> </a:t>
            </a:r>
            <a:r>
              <a:rPr lang="en-US" sz="2800" dirty="0" err="1" smtClean="0">
                <a:latin typeface="Garamond" pitchFamily="18" charset="0"/>
              </a:rPr>
              <a:t>en</a:t>
            </a:r>
            <a:r>
              <a:rPr lang="en-US" sz="2800" dirty="0" smtClean="0">
                <a:latin typeface="Garamond" pitchFamily="18" charset="0"/>
              </a:rPr>
              <a:t> un </a:t>
            </a:r>
            <a:r>
              <a:rPr lang="en-US" sz="2800" dirty="0" err="1" smtClean="0">
                <a:latin typeface="Garamond" pitchFamily="18" charset="0"/>
              </a:rPr>
              <a:t>ensayo</a:t>
            </a:r>
            <a:r>
              <a:rPr lang="en-US" sz="2800" dirty="0" smtClean="0">
                <a:latin typeface="Garamond" pitchFamily="18" charset="0"/>
              </a:rPr>
              <a:t> </a:t>
            </a:r>
            <a:r>
              <a:rPr lang="en-US" sz="2800" dirty="0" err="1" smtClean="0">
                <a:latin typeface="Garamond" pitchFamily="18" charset="0"/>
              </a:rPr>
              <a:t>clínico</a:t>
            </a:r>
            <a:endParaRPr lang="en-US" sz="2800" dirty="0" smtClean="0">
              <a:latin typeface="Garamond" pitchFamily="18" charset="0"/>
            </a:endParaRPr>
          </a:p>
          <a:p>
            <a:pPr marL="971550" lvl="1" indent="-514350" algn="just">
              <a:spcBef>
                <a:spcPts val="1200"/>
              </a:spcBef>
              <a:spcAft>
                <a:spcPts val="1200"/>
              </a:spcAft>
              <a:buAutoNum type="arabicParenR"/>
            </a:pPr>
            <a:r>
              <a:rPr lang="en-US" sz="2800" i="1" dirty="0" err="1" smtClean="0">
                <a:latin typeface="Garamond" pitchFamily="18" charset="0"/>
              </a:rPr>
              <a:t>Fuerte</a:t>
            </a:r>
            <a:endParaRPr lang="en-US" sz="2800" dirty="0" smtClean="0">
              <a:latin typeface="Garamond" pitchFamily="18" charset="0"/>
            </a:endParaRPr>
          </a:p>
          <a:p>
            <a:pPr lvl="2" algn="just">
              <a:spcBef>
                <a:spcPts val="1200"/>
              </a:spcBef>
              <a:spcAft>
                <a:spcPts val="1200"/>
              </a:spcAft>
            </a:pPr>
            <a:r>
              <a:rPr lang="en-US" sz="2800" dirty="0" err="1" smtClean="0">
                <a:latin typeface="Garamond" pitchFamily="18" charset="0"/>
              </a:rPr>
              <a:t>Buscar</a:t>
            </a:r>
            <a:r>
              <a:rPr lang="en-US" sz="2800" dirty="0" smtClean="0">
                <a:latin typeface="Garamond" pitchFamily="18" charset="0"/>
              </a:rPr>
              <a:t> el mayor </a:t>
            </a:r>
            <a:r>
              <a:rPr lang="en-US" sz="2800" dirty="0" err="1" smtClean="0">
                <a:latin typeface="Garamond" pitchFamily="18" charset="0"/>
              </a:rPr>
              <a:t>grupo</a:t>
            </a:r>
            <a:r>
              <a:rPr lang="en-US" sz="2800" dirty="0" smtClean="0">
                <a:latin typeface="Garamond" pitchFamily="18" charset="0"/>
              </a:rPr>
              <a:t> de </a:t>
            </a:r>
            <a:r>
              <a:rPr lang="en-US" sz="2800" dirty="0" err="1" smtClean="0">
                <a:latin typeface="Garamond" pitchFamily="18" charset="0"/>
              </a:rPr>
              <a:t>pacientes</a:t>
            </a:r>
            <a:r>
              <a:rPr lang="en-US" sz="2800" dirty="0" smtClean="0">
                <a:latin typeface="Garamond" pitchFamily="18" charset="0"/>
              </a:rPr>
              <a:t> </a:t>
            </a:r>
            <a:r>
              <a:rPr lang="en-US" sz="2800" dirty="0" err="1" smtClean="0">
                <a:latin typeface="Garamond" pitchFamily="18" charset="0"/>
              </a:rPr>
              <a:t>donde</a:t>
            </a:r>
            <a:r>
              <a:rPr lang="en-US" sz="2800" dirty="0" smtClean="0">
                <a:latin typeface="Garamond" pitchFamily="18" charset="0"/>
              </a:rPr>
              <a:t> se </a:t>
            </a:r>
            <a:r>
              <a:rPr lang="en-US" sz="2800" dirty="0" err="1" smtClean="0">
                <a:latin typeface="Garamond" pitchFamily="18" charset="0"/>
              </a:rPr>
              <a:t>pueda</a:t>
            </a:r>
            <a:r>
              <a:rPr lang="en-US" sz="2800" dirty="0" smtClean="0">
                <a:latin typeface="Garamond" pitchFamily="18" charset="0"/>
              </a:rPr>
              <a:t> </a:t>
            </a:r>
            <a:r>
              <a:rPr lang="en-US" sz="2800" dirty="0" err="1" smtClean="0">
                <a:latin typeface="Garamond" pitchFamily="18" charset="0"/>
              </a:rPr>
              <a:t>encontrar</a:t>
            </a:r>
            <a:r>
              <a:rPr lang="en-US" sz="2800" dirty="0" smtClean="0">
                <a:latin typeface="Garamond" pitchFamily="18" charset="0"/>
              </a:rPr>
              <a:t> </a:t>
            </a:r>
            <a:r>
              <a:rPr lang="en-US" sz="2800" dirty="0" err="1" smtClean="0">
                <a:latin typeface="Garamond" pitchFamily="18" charset="0"/>
              </a:rPr>
              <a:t>una</a:t>
            </a:r>
            <a:r>
              <a:rPr lang="en-US" sz="2800" dirty="0" smtClean="0">
                <a:latin typeface="Garamond" pitchFamily="18" charset="0"/>
              </a:rPr>
              <a:t> </a:t>
            </a:r>
            <a:r>
              <a:rPr lang="en-US" sz="2800" dirty="0" err="1" smtClean="0">
                <a:latin typeface="Garamond" pitchFamily="18" charset="0"/>
              </a:rPr>
              <a:t>diferencia</a:t>
            </a:r>
            <a:r>
              <a:rPr lang="en-US" sz="2800" dirty="0" smtClean="0">
                <a:latin typeface="Garamond" pitchFamily="18" charset="0"/>
              </a:rPr>
              <a:t> </a:t>
            </a:r>
            <a:r>
              <a:rPr lang="en-US" sz="2800" dirty="0" err="1" smtClean="0">
                <a:latin typeface="Garamond" pitchFamily="18" charset="0"/>
              </a:rPr>
              <a:t>estadísticamente</a:t>
            </a:r>
            <a:r>
              <a:rPr lang="en-US" sz="2800" dirty="0" smtClean="0">
                <a:latin typeface="Garamond" pitchFamily="18" charset="0"/>
              </a:rPr>
              <a:t> </a:t>
            </a:r>
            <a:r>
              <a:rPr lang="en-US" sz="2800" dirty="0" err="1" smtClean="0">
                <a:latin typeface="Garamond" pitchFamily="18" charset="0"/>
              </a:rPr>
              <a:t>significativa</a:t>
            </a:r>
            <a:r>
              <a:rPr lang="en-US" sz="2800" dirty="0" smtClean="0">
                <a:latin typeface="Garamond" pitchFamily="18" charset="0"/>
              </a:rPr>
              <a:t> entre </a:t>
            </a:r>
            <a:r>
              <a:rPr lang="en-US" sz="2800" dirty="0" err="1" smtClean="0">
                <a:latin typeface="Garamond" pitchFamily="18" charset="0"/>
              </a:rPr>
              <a:t>tratamientos</a:t>
            </a:r>
            <a:r>
              <a:rPr lang="en-US" sz="2800" dirty="0" smtClean="0">
                <a:latin typeface="Garamond" pitchFamily="18" charset="0"/>
              </a:rPr>
              <a:t> (con </a:t>
            </a:r>
            <a:r>
              <a:rPr lang="en-US" sz="2800" dirty="0" err="1" smtClean="0">
                <a:latin typeface="Garamond" pitchFamily="18" charset="0"/>
              </a:rPr>
              <a:t>independencia</a:t>
            </a:r>
            <a:r>
              <a:rPr lang="en-US" sz="2800" dirty="0" smtClean="0">
                <a:latin typeface="Garamond" pitchFamily="18" charset="0"/>
              </a:rPr>
              <a:t> de </a:t>
            </a:r>
            <a:r>
              <a:rPr lang="en-US" sz="2800" dirty="0" err="1" smtClean="0">
                <a:latin typeface="Garamond" pitchFamily="18" charset="0"/>
              </a:rPr>
              <a:t>consideraciones</a:t>
            </a:r>
            <a:r>
              <a:rPr lang="en-US" sz="2800" dirty="0" smtClean="0">
                <a:latin typeface="Garamond" pitchFamily="18" charset="0"/>
              </a:rPr>
              <a:t> </a:t>
            </a:r>
            <a:r>
              <a:rPr lang="en-US" sz="2800" dirty="0" err="1" smtClean="0">
                <a:latin typeface="Garamond" pitchFamily="18" charset="0"/>
              </a:rPr>
              <a:t>clínicas</a:t>
            </a:r>
            <a:r>
              <a:rPr lang="en-US" sz="2800" dirty="0" smtClean="0">
                <a:latin typeface="Garamond" pitchFamily="18" charset="0"/>
              </a:rPr>
              <a:t>)</a:t>
            </a:r>
            <a:endParaRPr lang="en-US" sz="2800" dirty="0" smtClean="0">
              <a:latin typeface="Garamond" pitchFamily="18" charset="0"/>
            </a:endParaRPr>
          </a:p>
        </p:txBody>
      </p:sp>
    </p:spTree>
    <p:extLst>
      <p:ext uri="{BB962C8B-B14F-4D97-AF65-F5344CB8AC3E}">
        <p14:creationId xmlns:p14="http://schemas.microsoft.com/office/powerpoint/2010/main" val="36140561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500042"/>
            <a:ext cx="8215370" cy="4996240"/>
          </a:xfrm>
          <a:prstGeom prst="rect">
            <a:avLst/>
          </a:prstGeom>
          <a:noFill/>
        </p:spPr>
        <p:txBody>
          <a:bodyPr wrap="square" rtlCol="0">
            <a:spAutoFit/>
          </a:bodyPr>
          <a:lstStyle/>
          <a:p>
            <a:pPr>
              <a:spcAft>
                <a:spcPts val="2000"/>
              </a:spcAft>
            </a:pPr>
            <a:r>
              <a:rPr lang="es-ES" sz="2800" i="1" dirty="0" smtClean="0">
                <a:latin typeface="Garamond" pitchFamily="18" charset="0"/>
              </a:rPr>
              <a:t>La estadística, por sí </a:t>
            </a:r>
            <a:r>
              <a:rPr lang="es-ES" sz="2800" i="1" dirty="0" err="1" smtClean="0">
                <a:latin typeface="Garamond" pitchFamily="18" charset="0"/>
              </a:rPr>
              <a:t>sóla</a:t>
            </a:r>
            <a:r>
              <a:rPr lang="es-ES" sz="2800" i="1" dirty="0" smtClean="0">
                <a:latin typeface="Garamond" pitchFamily="18" charset="0"/>
              </a:rPr>
              <a:t>, no nos permitirá corregirlo</a:t>
            </a:r>
            <a:endParaRPr lang="es-ES" sz="2800" i="1" dirty="0" smtClean="0">
              <a:latin typeface="Garamond" pitchFamily="18" charset="0"/>
            </a:endParaRPr>
          </a:p>
          <a:p>
            <a:pPr lvl="1" algn="just">
              <a:spcAft>
                <a:spcPts val="1200"/>
              </a:spcAft>
            </a:pPr>
            <a:endParaRPr lang="en-US" sz="2800" dirty="0">
              <a:latin typeface="Garamond" pitchFamily="18" charset="0"/>
            </a:endParaRPr>
          </a:p>
          <a:p>
            <a:pPr marL="971550" lvl="1" indent="-514350" algn="just">
              <a:spcAft>
                <a:spcPts val="1200"/>
              </a:spcAft>
              <a:buFont typeface="+mj-lt"/>
              <a:buAutoNum type="arabicParenR"/>
            </a:pPr>
            <a:r>
              <a:rPr lang="en-US" sz="2800" dirty="0" smtClean="0">
                <a:latin typeface="Garamond" pitchFamily="18" charset="0"/>
              </a:rPr>
              <a:t>TE </a:t>
            </a:r>
            <a:r>
              <a:rPr lang="en-US" sz="2800" dirty="0" err="1" smtClean="0">
                <a:latin typeface="Garamond" pitchFamily="18" charset="0"/>
              </a:rPr>
              <a:t>débil</a:t>
            </a:r>
            <a:r>
              <a:rPr lang="en-US" sz="2800" dirty="0" smtClean="0">
                <a:latin typeface="Garamond" pitchFamily="18" charset="0"/>
              </a:rPr>
              <a:t> [</a:t>
            </a:r>
            <a:r>
              <a:rPr lang="en-US" sz="2800" i="1" dirty="0" smtClean="0">
                <a:latin typeface="Garamond" pitchFamily="18" charset="0"/>
              </a:rPr>
              <a:t>off-label </a:t>
            </a:r>
            <a:r>
              <a:rPr lang="en-US" sz="2800" i="1" dirty="0" smtClean="0">
                <a:latin typeface="Garamond" pitchFamily="18" charset="0"/>
              </a:rPr>
              <a:t>prescription</a:t>
            </a:r>
            <a:r>
              <a:rPr lang="en-US" sz="2800" dirty="0" smtClean="0">
                <a:latin typeface="Garamond" pitchFamily="18" charset="0"/>
              </a:rPr>
              <a:t>]</a:t>
            </a:r>
          </a:p>
          <a:p>
            <a:pPr lvl="2" algn="just">
              <a:spcAft>
                <a:spcPts val="1200"/>
              </a:spcAft>
            </a:pPr>
            <a:r>
              <a:rPr lang="en-US" sz="2800" dirty="0" smtClean="0">
                <a:latin typeface="Garamond" pitchFamily="18" charset="0"/>
              </a:rPr>
              <a:t>→ </a:t>
            </a:r>
            <a:r>
              <a:rPr lang="en-US" sz="2800" dirty="0" err="1" smtClean="0">
                <a:latin typeface="Garamond" pitchFamily="18" charset="0"/>
              </a:rPr>
              <a:t>Significación</a:t>
            </a:r>
            <a:r>
              <a:rPr lang="en-US" sz="2800" dirty="0" smtClean="0">
                <a:latin typeface="Garamond" pitchFamily="18" charset="0"/>
              </a:rPr>
              <a:t> </a:t>
            </a:r>
            <a:r>
              <a:rPr lang="en-US" sz="2800" dirty="0" err="1" smtClean="0">
                <a:latin typeface="Garamond" pitchFamily="18" charset="0"/>
              </a:rPr>
              <a:t>estadística</a:t>
            </a:r>
            <a:r>
              <a:rPr lang="en-US" sz="2800" dirty="0" smtClean="0">
                <a:latin typeface="Garamond" pitchFamily="18" charset="0"/>
              </a:rPr>
              <a:t> vs. </a:t>
            </a:r>
            <a:r>
              <a:rPr lang="en-US" sz="2800" dirty="0" err="1" smtClean="0">
                <a:latin typeface="Garamond" pitchFamily="18" charset="0"/>
              </a:rPr>
              <a:t>significación</a:t>
            </a:r>
            <a:r>
              <a:rPr lang="en-US" sz="2800" dirty="0" smtClean="0">
                <a:latin typeface="Garamond" pitchFamily="18" charset="0"/>
              </a:rPr>
              <a:t> </a:t>
            </a:r>
            <a:r>
              <a:rPr lang="en-US" sz="2800" dirty="0" err="1" smtClean="0">
                <a:latin typeface="Garamond" pitchFamily="18" charset="0"/>
              </a:rPr>
              <a:t>clínica</a:t>
            </a:r>
            <a:endParaRPr lang="en-US" sz="2800" dirty="0" smtClean="0">
              <a:latin typeface="Garamond" pitchFamily="18" charset="0"/>
            </a:endParaRPr>
          </a:p>
          <a:p>
            <a:pPr lvl="3" algn="just">
              <a:spcAft>
                <a:spcPts val="1200"/>
              </a:spcAft>
            </a:pPr>
            <a:r>
              <a:rPr lang="en-US" sz="2800" dirty="0" err="1" smtClean="0">
                <a:latin typeface="Garamond" pitchFamily="18" charset="0"/>
              </a:rPr>
              <a:t>Encontrar</a:t>
            </a:r>
            <a:r>
              <a:rPr lang="en-US" sz="2800" dirty="0" smtClean="0">
                <a:latin typeface="Garamond" pitchFamily="18" charset="0"/>
              </a:rPr>
              <a:t> un </a:t>
            </a:r>
            <a:r>
              <a:rPr lang="en-US" sz="2800" dirty="0" err="1" smtClean="0">
                <a:latin typeface="Garamond" pitchFamily="18" charset="0"/>
              </a:rPr>
              <a:t>grupo</a:t>
            </a:r>
            <a:r>
              <a:rPr lang="en-US" sz="2800" dirty="0" smtClean="0">
                <a:latin typeface="Garamond" pitchFamily="18" charset="0"/>
              </a:rPr>
              <a:t> de </a:t>
            </a:r>
            <a:r>
              <a:rPr lang="en-US" sz="2800" dirty="0" err="1" smtClean="0">
                <a:latin typeface="Garamond" pitchFamily="18" charset="0"/>
              </a:rPr>
              <a:t>paciente</a:t>
            </a:r>
            <a:r>
              <a:rPr lang="en-US" sz="2800" dirty="0" err="1" smtClean="0">
                <a:latin typeface="Garamond" pitchFamily="18" charset="0"/>
              </a:rPr>
              <a:t>s</a:t>
            </a:r>
            <a:r>
              <a:rPr lang="en-US" sz="2800" dirty="0" smtClean="0">
                <a:latin typeface="Garamond" pitchFamily="18" charset="0"/>
              </a:rPr>
              <a:t> </a:t>
            </a:r>
            <a:r>
              <a:rPr lang="en-US" sz="2800" dirty="0" err="1" smtClean="0">
                <a:latin typeface="Garamond" pitchFamily="18" charset="0"/>
              </a:rPr>
              <a:t>sobre</a:t>
            </a:r>
            <a:r>
              <a:rPr lang="en-US" sz="2800" dirty="0" smtClean="0">
                <a:latin typeface="Garamond" pitchFamily="18" charset="0"/>
              </a:rPr>
              <a:t> </a:t>
            </a:r>
            <a:r>
              <a:rPr lang="en-US" sz="2800" dirty="0" err="1" smtClean="0">
                <a:latin typeface="Garamond" pitchFamily="18" charset="0"/>
              </a:rPr>
              <a:t>los</a:t>
            </a:r>
            <a:r>
              <a:rPr lang="en-US" sz="2800" dirty="0" smtClean="0">
                <a:latin typeface="Garamond" pitchFamily="18" charset="0"/>
              </a:rPr>
              <a:t> que un </a:t>
            </a:r>
            <a:r>
              <a:rPr lang="en-US" sz="2800" dirty="0" err="1" smtClean="0">
                <a:latin typeface="Garamond" pitchFamily="18" charset="0"/>
              </a:rPr>
              <a:t>tratamiento</a:t>
            </a:r>
            <a:r>
              <a:rPr lang="en-US" sz="2800" dirty="0" smtClean="0">
                <a:latin typeface="Garamond" pitchFamily="18" charset="0"/>
              </a:rPr>
              <a:t> </a:t>
            </a:r>
            <a:r>
              <a:rPr lang="en-US" sz="2800" dirty="0" err="1" smtClean="0">
                <a:latin typeface="Garamond" pitchFamily="18" charset="0"/>
              </a:rPr>
              <a:t>pueda</a:t>
            </a:r>
            <a:r>
              <a:rPr lang="en-US" sz="2800" dirty="0" smtClean="0">
                <a:latin typeface="Garamond" pitchFamily="18" charset="0"/>
              </a:rPr>
              <a:t> </a:t>
            </a:r>
            <a:r>
              <a:rPr lang="en-US" sz="2800" dirty="0" err="1" smtClean="0">
                <a:latin typeface="Garamond" pitchFamily="18" charset="0"/>
              </a:rPr>
              <a:t>lograr</a:t>
            </a:r>
            <a:r>
              <a:rPr lang="en-US" sz="2800" dirty="0" smtClean="0">
                <a:latin typeface="Garamond" pitchFamily="18" charset="0"/>
              </a:rPr>
              <a:t> un </a:t>
            </a:r>
            <a:r>
              <a:rPr lang="en-US" sz="2800" dirty="0" err="1" smtClean="0">
                <a:latin typeface="Garamond" pitchFamily="18" charset="0"/>
              </a:rPr>
              <a:t>resultado</a:t>
            </a:r>
            <a:r>
              <a:rPr lang="en-US" sz="2800" dirty="0" smtClean="0">
                <a:latin typeface="Garamond" pitchFamily="18" charset="0"/>
              </a:rPr>
              <a:t> </a:t>
            </a:r>
            <a:r>
              <a:rPr lang="en-US" sz="2800" dirty="0" err="1" smtClean="0">
                <a:latin typeface="Garamond" pitchFamily="18" charset="0"/>
              </a:rPr>
              <a:t>estadísticamente</a:t>
            </a:r>
            <a:r>
              <a:rPr lang="en-US" sz="2800" dirty="0" smtClean="0">
                <a:latin typeface="Garamond" pitchFamily="18" charset="0"/>
              </a:rPr>
              <a:t> </a:t>
            </a:r>
            <a:r>
              <a:rPr lang="en-US" sz="2800" dirty="0" err="1" smtClean="0">
                <a:latin typeface="Garamond" pitchFamily="18" charset="0"/>
              </a:rPr>
              <a:t>positivo</a:t>
            </a:r>
            <a:r>
              <a:rPr lang="en-US" sz="2800" dirty="0" smtClean="0">
                <a:latin typeface="Garamond" pitchFamily="18" charset="0"/>
              </a:rPr>
              <a:t> </a:t>
            </a:r>
            <a:r>
              <a:rPr lang="en-US" sz="2800" dirty="0" err="1" smtClean="0">
                <a:latin typeface="Garamond" pitchFamily="18" charset="0"/>
              </a:rPr>
              <a:t>en</a:t>
            </a:r>
            <a:r>
              <a:rPr lang="en-US" sz="2800" dirty="0" smtClean="0">
                <a:latin typeface="Garamond" pitchFamily="18" charset="0"/>
              </a:rPr>
              <a:t> un </a:t>
            </a:r>
            <a:r>
              <a:rPr lang="en-US" sz="2800" dirty="0" err="1" smtClean="0">
                <a:latin typeface="Garamond" pitchFamily="18" charset="0"/>
              </a:rPr>
              <a:t>ensayo</a:t>
            </a:r>
            <a:r>
              <a:rPr lang="en-US" sz="2800" dirty="0" smtClean="0">
                <a:latin typeface="Garamond" pitchFamily="18" charset="0"/>
              </a:rPr>
              <a:t> no </a:t>
            </a:r>
            <a:r>
              <a:rPr lang="en-US" sz="2800" dirty="0" err="1" smtClean="0">
                <a:latin typeface="Garamond" pitchFamily="18" charset="0"/>
              </a:rPr>
              <a:t>nos</a:t>
            </a:r>
            <a:r>
              <a:rPr lang="en-US" sz="2800" dirty="0" smtClean="0">
                <a:latin typeface="Garamond" pitchFamily="18" charset="0"/>
              </a:rPr>
              <a:t> </a:t>
            </a:r>
            <a:r>
              <a:rPr lang="en-US" sz="2800" dirty="0" err="1" smtClean="0">
                <a:latin typeface="Garamond" pitchFamily="18" charset="0"/>
              </a:rPr>
              <a:t>garantiza</a:t>
            </a:r>
            <a:r>
              <a:rPr lang="en-US" sz="2800" dirty="0" smtClean="0">
                <a:latin typeface="Garamond" pitchFamily="18" charset="0"/>
              </a:rPr>
              <a:t> </a:t>
            </a:r>
            <a:r>
              <a:rPr lang="en-US" sz="2800" dirty="0" err="1" smtClean="0">
                <a:latin typeface="Garamond" pitchFamily="18" charset="0"/>
              </a:rPr>
              <a:t>su</a:t>
            </a:r>
            <a:r>
              <a:rPr lang="en-US" sz="2800" dirty="0" smtClean="0">
                <a:latin typeface="Garamond" pitchFamily="18" charset="0"/>
              </a:rPr>
              <a:t> </a:t>
            </a:r>
            <a:r>
              <a:rPr lang="en-US" sz="2800" dirty="0" err="1" smtClean="0">
                <a:latin typeface="Garamond" pitchFamily="18" charset="0"/>
              </a:rPr>
              <a:t>relevancia</a:t>
            </a:r>
            <a:r>
              <a:rPr lang="en-US" sz="2800" dirty="0" smtClean="0">
                <a:latin typeface="Garamond" pitchFamily="18" charset="0"/>
              </a:rPr>
              <a:t> </a:t>
            </a:r>
            <a:r>
              <a:rPr lang="en-US" sz="2800" dirty="0" err="1" smtClean="0">
                <a:latin typeface="Garamond" pitchFamily="18" charset="0"/>
              </a:rPr>
              <a:t>clínica</a:t>
            </a:r>
            <a:endParaRPr lang="en-US" sz="2800" dirty="0" smtClean="0">
              <a:latin typeface="Garamond" pitchFamily="18" charset="0"/>
            </a:endParaRPr>
          </a:p>
          <a:p>
            <a:pPr lvl="2" algn="just">
              <a:spcBef>
                <a:spcPts val="1200"/>
              </a:spcBef>
              <a:spcAft>
                <a:spcPts val="1200"/>
              </a:spcAft>
            </a:pPr>
            <a:endParaRPr lang="en-US" sz="2800" dirty="0" smtClean="0">
              <a:latin typeface="Garamond" pitchFamily="18" charset="0"/>
            </a:endParaRPr>
          </a:p>
        </p:txBody>
      </p:sp>
    </p:spTree>
    <p:extLst>
      <p:ext uri="{BB962C8B-B14F-4D97-AF65-F5344CB8AC3E}">
        <p14:creationId xmlns:p14="http://schemas.microsoft.com/office/powerpoint/2010/main" val="3097461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692696"/>
            <a:ext cx="7848872" cy="3806170"/>
          </a:xfrm>
          <a:prstGeom prst="rect">
            <a:avLst/>
          </a:prstGeom>
          <a:noFill/>
        </p:spPr>
        <p:txBody>
          <a:bodyPr wrap="square" rtlCol="0">
            <a:spAutoFit/>
          </a:bodyPr>
          <a:lstStyle/>
          <a:p>
            <a:pPr lvl="1" algn="just">
              <a:spcBef>
                <a:spcPts val="600"/>
              </a:spcBef>
              <a:spcAft>
                <a:spcPts val="600"/>
              </a:spcAft>
            </a:pPr>
            <a:r>
              <a:rPr lang="es-ES" sz="2800" i="1" dirty="0" smtClean="0">
                <a:latin typeface="Times New Roman" pitchFamily="18" charset="0"/>
                <a:cs typeface="Times New Roman" pitchFamily="18" charset="0"/>
              </a:rPr>
              <a:t>Plan del curso</a:t>
            </a:r>
          </a:p>
          <a:p>
            <a:pPr lvl="1" algn="just">
              <a:spcBef>
                <a:spcPts val="2000"/>
              </a:spcBef>
              <a:spcAft>
                <a:spcPts val="600"/>
              </a:spcAft>
            </a:pPr>
            <a:r>
              <a:rPr lang="es-ES" sz="2800" dirty="0" smtClean="0">
                <a:latin typeface="Times New Roman" pitchFamily="18" charset="0"/>
                <a:cs typeface="Times New Roman" pitchFamily="18" charset="0"/>
              </a:rPr>
              <a:t>Sesión 1 </a:t>
            </a:r>
          </a:p>
          <a:p>
            <a:pPr marL="914400" lvl="1" indent="-457200" algn="just">
              <a:spcBef>
                <a:spcPts val="600"/>
              </a:spcBef>
              <a:spcAft>
                <a:spcPts val="600"/>
              </a:spcAft>
              <a:buFont typeface="Wingdings" panose="05000000000000000000" pitchFamily="2" charset="2"/>
              <a:buChar char="ü"/>
            </a:pPr>
            <a:r>
              <a:rPr lang="es-ES" sz="2800" dirty="0" smtClean="0">
                <a:latin typeface="Times New Roman" pitchFamily="18" charset="0"/>
                <a:cs typeface="Times New Roman" pitchFamily="18" charset="0"/>
              </a:rPr>
              <a:t>¿Qué son los ensayos clínicos? </a:t>
            </a:r>
          </a:p>
          <a:p>
            <a:pPr marL="914400" lvl="1" indent="-457200" algn="just">
              <a:spcBef>
                <a:spcPts val="600"/>
              </a:spcBef>
              <a:spcAft>
                <a:spcPts val="600"/>
              </a:spcAft>
              <a:buFont typeface="Wingdings" panose="05000000000000000000" pitchFamily="2" charset="2"/>
              <a:buChar char="ü"/>
            </a:pPr>
            <a:r>
              <a:rPr lang="es-ES" sz="2800" dirty="0" smtClean="0">
                <a:latin typeface="Times New Roman" pitchFamily="18" charset="0"/>
                <a:cs typeface="Times New Roman" pitchFamily="18" charset="0"/>
              </a:rPr>
              <a:t>Fundamentos probabilísticos</a:t>
            </a:r>
          </a:p>
          <a:p>
            <a:pPr lvl="1" algn="just">
              <a:spcBef>
                <a:spcPts val="2000"/>
              </a:spcBef>
              <a:spcAft>
                <a:spcPts val="600"/>
              </a:spcAft>
            </a:pPr>
            <a:r>
              <a:rPr lang="es-ES" sz="2800" dirty="0" smtClean="0">
                <a:latin typeface="Times New Roman" pitchFamily="18" charset="0"/>
                <a:cs typeface="Times New Roman" pitchFamily="18" charset="0"/>
              </a:rPr>
              <a:t>Sesión 2</a:t>
            </a:r>
          </a:p>
          <a:p>
            <a:pPr marL="914400" lvl="1" indent="-457200" algn="just">
              <a:spcBef>
                <a:spcPts val="600"/>
              </a:spcBef>
              <a:spcAft>
                <a:spcPts val="600"/>
              </a:spcAft>
              <a:buFont typeface="Wingdings" panose="05000000000000000000" pitchFamily="2" charset="2"/>
              <a:buChar char="ü"/>
            </a:pPr>
            <a:r>
              <a:rPr lang="es-ES" sz="2800" dirty="0" smtClean="0">
                <a:latin typeface="Times New Roman" pitchFamily="18" charset="0"/>
                <a:cs typeface="Times New Roman" pitchFamily="18" charset="0"/>
              </a:rPr>
              <a:t>Historia y sociología: conflictos de intereses</a:t>
            </a: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5753690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500042"/>
            <a:ext cx="8215370" cy="4565352"/>
          </a:xfrm>
          <a:prstGeom prst="rect">
            <a:avLst/>
          </a:prstGeom>
          <a:noFill/>
        </p:spPr>
        <p:txBody>
          <a:bodyPr wrap="square" rtlCol="0">
            <a:spAutoFit/>
          </a:bodyPr>
          <a:lstStyle/>
          <a:p>
            <a:pPr>
              <a:spcAft>
                <a:spcPts val="2000"/>
              </a:spcAft>
            </a:pPr>
            <a:r>
              <a:rPr lang="es-ES" sz="2800" i="1" dirty="0" smtClean="0">
                <a:latin typeface="Garamond" pitchFamily="18" charset="0"/>
              </a:rPr>
              <a:t>La estadística, por sí </a:t>
            </a:r>
            <a:r>
              <a:rPr lang="es-ES" sz="2800" i="1" dirty="0" err="1" smtClean="0">
                <a:latin typeface="Garamond" pitchFamily="18" charset="0"/>
              </a:rPr>
              <a:t>sóla</a:t>
            </a:r>
            <a:r>
              <a:rPr lang="es-ES" sz="2800" i="1" dirty="0" smtClean="0">
                <a:latin typeface="Garamond" pitchFamily="18" charset="0"/>
              </a:rPr>
              <a:t>, no nos permitirá corregirlo</a:t>
            </a:r>
            <a:endParaRPr lang="es-ES" sz="2800" i="1" dirty="0" smtClean="0">
              <a:latin typeface="Garamond" pitchFamily="18" charset="0"/>
            </a:endParaRPr>
          </a:p>
          <a:p>
            <a:pPr lvl="1" algn="just">
              <a:spcAft>
                <a:spcPts val="1200"/>
              </a:spcAft>
            </a:pPr>
            <a:endParaRPr lang="en-US" sz="2800" dirty="0">
              <a:latin typeface="Garamond" pitchFamily="18" charset="0"/>
            </a:endParaRPr>
          </a:p>
          <a:p>
            <a:pPr marL="971550" lvl="1" indent="-514350" algn="just">
              <a:spcAft>
                <a:spcPts val="1200"/>
              </a:spcAft>
              <a:buFont typeface="+mj-lt"/>
              <a:buAutoNum type="arabicParenR"/>
            </a:pPr>
            <a:r>
              <a:rPr lang="en-US" sz="2800" dirty="0" smtClean="0">
                <a:latin typeface="Garamond" pitchFamily="18" charset="0"/>
              </a:rPr>
              <a:t>TE </a:t>
            </a:r>
            <a:r>
              <a:rPr lang="en-US" sz="2800" dirty="0" err="1" smtClean="0">
                <a:latin typeface="Garamond" pitchFamily="18" charset="0"/>
              </a:rPr>
              <a:t>fuerte</a:t>
            </a:r>
            <a:endParaRPr lang="en-US" sz="2800" dirty="0" smtClean="0">
              <a:latin typeface="Garamond" pitchFamily="18" charset="0"/>
            </a:endParaRPr>
          </a:p>
          <a:p>
            <a:pPr lvl="2" algn="just">
              <a:spcAft>
                <a:spcPts val="1200"/>
              </a:spcAft>
            </a:pPr>
            <a:r>
              <a:rPr lang="en-US" sz="2800" dirty="0" smtClean="0">
                <a:latin typeface="Garamond" pitchFamily="18" charset="0"/>
              </a:rPr>
              <a:t>→ </a:t>
            </a:r>
            <a:r>
              <a:rPr lang="en-US" sz="2800" dirty="0" smtClean="0">
                <a:latin typeface="Garamond" pitchFamily="18" charset="0"/>
              </a:rPr>
              <a:t>El </a:t>
            </a:r>
            <a:r>
              <a:rPr lang="en-US" sz="2800" dirty="0" err="1" smtClean="0">
                <a:latin typeface="Garamond" pitchFamily="18" charset="0"/>
              </a:rPr>
              <a:t>problema</a:t>
            </a:r>
            <a:r>
              <a:rPr lang="en-US" sz="2800" dirty="0" smtClean="0">
                <a:latin typeface="Garamond" pitchFamily="18" charset="0"/>
              </a:rPr>
              <a:t> de la </a:t>
            </a:r>
            <a:r>
              <a:rPr lang="en-US" sz="2800" dirty="0" err="1" smtClean="0">
                <a:latin typeface="Garamond" pitchFamily="18" charset="0"/>
              </a:rPr>
              <a:t>clase</a:t>
            </a:r>
            <a:r>
              <a:rPr lang="en-US" sz="2800" dirty="0" smtClean="0">
                <a:latin typeface="Garamond" pitchFamily="18" charset="0"/>
              </a:rPr>
              <a:t> de </a:t>
            </a:r>
            <a:r>
              <a:rPr lang="en-US" sz="2800" dirty="0" err="1" smtClean="0">
                <a:latin typeface="Garamond" pitchFamily="18" charset="0"/>
              </a:rPr>
              <a:t>referencia</a:t>
            </a:r>
            <a:r>
              <a:rPr lang="en-US" sz="2800" dirty="0" smtClean="0">
                <a:latin typeface="Garamond" pitchFamily="18" charset="0"/>
              </a:rPr>
              <a:t> </a:t>
            </a:r>
            <a:endParaRPr lang="en-US" sz="2800" dirty="0" smtClean="0">
              <a:latin typeface="Garamond" pitchFamily="18" charset="0"/>
            </a:endParaRPr>
          </a:p>
          <a:p>
            <a:pPr lvl="3" algn="just">
              <a:spcAft>
                <a:spcPts val="1200"/>
              </a:spcAft>
            </a:pPr>
            <a:r>
              <a:rPr lang="en-US" sz="2800" dirty="0" smtClean="0">
                <a:latin typeface="Garamond" pitchFamily="18" charset="0"/>
              </a:rPr>
              <a:t>No hay un </a:t>
            </a:r>
            <a:r>
              <a:rPr lang="en-US" sz="2800" dirty="0" err="1" smtClean="0">
                <a:latin typeface="Garamond" pitchFamily="18" charset="0"/>
              </a:rPr>
              <a:t>método</a:t>
            </a:r>
            <a:r>
              <a:rPr lang="en-US" sz="2800" dirty="0" smtClean="0">
                <a:latin typeface="Garamond" pitchFamily="18" charset="0"/>
              </a:rPr>
              <a:t> </a:t>
            </a:r>
            <a:r>
              <a:rPr lang="en-US" sz="2800" dirty="0" err="1" smtClean="0">
                <a:latin typeface="Garamond" pitchFamily="18" charset="0"/>
              </a:rPr>
              <a:t>estadístico</a:t>
            </a:r>
            <a:r>
              <a:rPr lang="en-US" sz="2800" dirty="0" smtClean="0">
                <a:latin typeface="Garamond" pitchFamily="18" charset="0"/>
              </a:rPr>
              <a:t> para </a:t>
            </a:r>
            <a:r>
              <a:rPr lang="en-US" sz="2800" dirty="0" err="1" smtClean="0">
                <a:latin typeface="Garamond" pitchFamily="18" charset="0"/>
              </a:rPr>
              <a:t>identificar</a:t>
            </a:r>
            <a:r>
              <a:rPr lang="en-US" sz="2800" dirty="0" smtClean="0">
                <a:latin typeface="Garamond" pitchFamily="18" charset="0"/>
              </a:rPr>
              <a:t> a </a:t>
            </a:r>
            <a:r>
              <a:rPr lang="en-US" sz="2800" dirty="0" err="1" smtClean="0">
                <a:latin typeface="Garamond" pitchFamily="18" charset="0"/>
              </a:rPr>
              <a:t>qué</a:t>
            </a:r>
            <a:r>
              <a:rPr lang="en-US" sz="2800" dirty="0" smtClean="0">
                <a:latin typeface="Garamond" pitchFamily="18" charset="0"/>
              </a:rPr>
              <a:t> </a:t>
            </a:r>
            <a:r>
              <a:rPr lang="en-US" sz="2800" dirty="0" err="1" smtClean="0">
                <a:latin typeface="Garamond" pitchFamily="18" charset="0"/>
              </a:rPr>
              <a:t>clase</a:t>
            </a:r>
            <a:r>
              <a:rPr lang="en-US" sz="2800" dirty="0" smtClean="0">
                <a:latin typeface="Garamond" pitchFamily="18" charset="0"/>
              </a:rPr>
              <a:t> de </a:t>
            </a:r>
            <a:r>
              <a:rPr lang="en-US" sz="2800" dirty="0" err="1" smtClean="0">
                <a:latin typeface="Garamond" pitchFamily="18" charset="0"/>
              </a:rPr>
              <a:t>referencia</a:t>
            </a:r>
            <a:r>
              <a:rPr lang="en-US" sz="2800" dirty="0" smtClean="0">
                <a:latin typeface="Garamond" pitchFamily="18" charset="0"/>
              </a:rPr>
              <a:t> </a:t>
            </a:r>
            <a:r>
              <a:rPr lang="en-US" sz="2800" dirty="0" err="1" smtClean="0">
                <a:latin typeface="Garamond" pitchFamily="18" charset="0"/>
              </a:rPr>
              <a:t>pertenece</a:t>
            </a:r>
            <a:r>
              <a:rPr lang="en-US" sz="2800" dirty="0" smtClean="0">
                <a:latin typeface="Garamond" pitchFamily="18" charset="0"/>
              </a:rPr>
              <a:t> un </a:t>
            </a:r>
            <a:r>
              <a:rPr lang="en-US" sz="2800" dirty="0" err="1" smtClean="0">
                <a:latin typeface="Garamond" pitchFamily="18" charset="0"/>
              </a:rPr>
              <a:t>paciente</a:t>
            </a:r>
            <a:r>
              <a:rPr lang="en-US" sz="2800" dirty="0" smtClean="0">
                <a:latin typeface="Garamond" pitchFamily="18" charset="0"/>
              </a:rPr>
              <a:t> </a:t>
            </a:r>
            <a:r>
              <a:rPr lang="en-US" sz="2800" dirty="0" err="1" smtClean="0">
                <a:latin typeface="Garamond" pitchFamily="18" charset="0"/>
              </a:rPr>
              <a:t>concreto</a:t>
            </a:r>
            <a:endParaRPr lang="en-US" sz="2800" dirty="0" smtClean="0">
              <a:latin typeface="Garamond" pitchFamily="18" charset="0"/>
            </a:endParaRPr>
          </a:p>
          <a:p>
            <a:pPr lvl="2" algn="just">
              <a:spcBef>
                <a:spcPts val="1200"/>
              </a:spcBef>
              <a:spcAft>
                <a:spcPts val="1200"/>
              </a:spcAft>
            </a:pPr>
            <a:endParaRPr lang="en-US" sz="2800" dirty="0" smtClean="0">
              <a:latin typeface="Garamond" pitchFamily="18" charset="0"/>
            </a:endParaRPr>
          </a:p>
        </p:txBody>
      </p:sp>
    </p:spTree>
    <p:extLst>
      <p:ext uri="{BB962C8B-B14F-4D97-AF65-F5344CB8AC3E}">
        <p14:creationId xmlns:p14="http://schemas.microsoft.com/office/powerpoint/2010/main" val="29292076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500042"/>
            <a:ext cx="8215370" cy="5119350"/>
          </a:xfrm>
          <a:prstGeom prst="rect">
            <a:avLst/>
          </a:prstGeom>
          <a:noFill/>
        </p:spPr>
        <p:txBody>
          <a:bodyPr wrap="square" rtlCol="0">
            <a:spAutoFit/>
          </a:bodyPr>
          <a:lstStyle/>
          <a:p>
            <a:pPr>
              <a:spcAft>
                <a:spcPts val="2000"/>
              </a:spcAft>
            </a:pPr>
            <a:r>
              <a:rPr lang="es-ES" sz="2800" i="1" dirty="0" smtClean="0">
                <a:latin typeface="Garamond" pitchFamily="18" charset="0"/>
              </a:rPr>
              <a:t>Sinopsis</a:t>
            </a:r>
            <a:endParaRPr lang="es-ES" sz="2800" i="1" dirty="0" smtClean="0">
              <a:latin typeface="Garamond" pitchFamily="18" charset="0"/>
            </a:endParaRPr>
          </a:p>
          <a:p>
            <a:pPr lvl="1" algn="just">
              <a:spcAft>
                <a:spcPts val="1200"/>
              </a:spcAft>
            </a:pPr>
            <a:r>
              <a:rPr lang="en-US" sz="2800" i="1" dirty="0" err="1" smtClean="0">
                <a:latin typeface="Garamond" pitchFamily="18" charset="0"/>
              </a:rPr>
              <a:t>Tráfico</a:t>
            </a:r>
            <a:r>
              <a:rPr lang="en-US" sz="2800" i="1" dirty="0" smtClean="0">
                <a:latin typeface="Garamond" pitchFamily="18" charset="0"/>
              </a:rPr>
              <a:t> de </a:t>
            </a:r>
            <a:r>
              <a:rPr lang="en-US" sz="2800" i="1" dirty="0" err="1" smtClean="0">
                <a:latin typeface="Garamond" pitchFamily="18" charset="0"/>
              </a:rPr>
              <a:t>enfermedades</a:t>
            </a:r>
            <a:r>
              <a:rPr lang="en-US" sz="2800" i="1" dirty="0" smtClean="0">
                <a:latin typeface="Garamond" pitchFamily="18" charset="0"/>
              </a:rPr>
              <a:t> </a:t>
            </a:r>
            <a:r>
              <a:rPr lang="en-US" sz="2800" i="1" dirty="0" err="1" smtClean="0">
                <a:latin typeface="Garamond" pitchFamily="18" charset="0"/>
              </a:rPr>
              <a:t>en</a:t>
            </a:r>
            <a:r>
              <a:rPr lang="en-US" sz="2800" i="1" dirty="0" smtClean="0">
                <a:latin typeface="Garamond" pitchFamily="18" charset="0"/>
              </a:rPr>
              <a:t> </a:t>
            </a:r>
            <a:r>
              <a:rPr lang="en-US" sz="2800" i="1" dirty="0" err="1" smtClean="0">
                <a:latin typeface="Garamond" pitchFamily="18" charset="0"/>
              </a:rPr>
              <a:t>sentido</a:t>
            </a:r>
            <a:r>
              <a:rPr lang="en-US" sz="2800" i="1" dirty="0" smtClean="0">
                <a:latin typeface="Garamond" pitchFamily="18" charset="0"/>
              </a:rPr>
              <a:t> </a:t>
            </a:r>
            <a:r>
              <a:rPr lang="en-US" sz="2800" i="1" dirty="0" err="1" smtClean="0">
                <a:latin typeface="Garamond" pitchFamily="18" charset="0"/>
              </a:rPr>
              <a:t>estrecho</a:t>
            </a:r>
            <a:endParaRPr lang="en-US" sz="2800" i="1" dirty="0">
              <a:latin typeface="Garamond" pitchFamily="18" charset="0"/>
            </a:endParaRPr>
          </a:p>
          <a:p>
            <a:pPr lvl="1" algn="just">
              <a:spcAft>
                <a:spcPts val="1200"/>
              </a:spcAft>
            </a:pPr>
            <a:r>
              <a:rPr lang="en-US" sz="2800" dirty="0" err="1" smtClean="0">
                <a:latin typeface="Garamond" pitchFamily="18" charset="0"/>
              </a:rPr>
              <a:t>Cuando</a:t>
            </a:r>
            <a:r>
              <a:rPr lang="en-US" sz="2800" dirty="0" smtClean="0">
                <a:latin typeface="Garamond" pitchFamily="18" charset="0"/>
              </a:rPr>
              <a:t> la </a:t>
            </a:r>
            <a:r>
              <a:rPr lang="en-US" sz="2800" dirty="0" err="1" smtClean="0">
                <a:latin typeface="Garamond" pitchFamily="18" charset="0"/>
              </a:rPr>
              <a:t>definición</a:t>
            </a:r>
            <a:r>
              <a:rPr lang="en-US" sz="2800" dirty="0" smtClean="0">
                <a:latin typeface="Garamond" pitchFamily="18" charset="0"/>
              </a:rPr>
              <a:t> de </a:t>
            </a:r>
            <a:r>
              <a:rPr lang="en-US" sz="2800" dirty="0" err="1" smtClean="0">
                <a:latin typeface="Garamond" pitchFamily="18" charset="0"/>
              </a:rPr>
              <a:t>una</a:t>
            </a:r>
            <a:r>
              <a:rPr lang="en-US" sz="2800" dirty="0" smtClean="0">
                <a:latin typeface="Garamond" pitchFamily="18" charset="0"/>
              </a:rPr>
              <a:t> </a:t>
            </a:r>
            <a:r>
              <a:rPr lang="en-US" sz="2800" dirty="0" err="1" smtClean="0">
                <a:latin typeface="Garamond" pitchFamily="18" charset="0"/>
              </a:rPr>
              <a:t>enfermedad</a:t>
            </a:r>
            <a:r>
              <a:rPr lang="en-US" sz="2800" dirty="0" smtClean="0">
                <a:latin typeface="Garamond" pitchFamily="18" charset="0"/>
              </a:rPr>
              <a:t> se </a:t>
            </a:r>
            <a:r>
              <a:rPr lang="en-US" sz="2800" dirty="0" err="1" smtClean="0">
                <a:latin typeface="Garamond" pitchFamily="18" charset="0"/>
              </a:rPr>
              <a:t>basa</a:t>
            </a:r>
            <a:r>
              <a:rPr lang="en-US" sz="2800" dirty="0" smtClean="0">
                <a:latin typeface="Garamond" pitchFamily="18" charset="0"/>
              </a:rPr>
              <a:t> </a:t>
            </a:r>
            <a:r>
              <a:rPr lang="en-US" sz="2800" dirty="0" err="1" smtClean="0">
                <a:latin typeface="Garamond" pitchFamily="18" charset="0"/>
              </a:rPr>
              <a:t>en</a:t>
            </a:r>
            <a:r>
              <a:rPr lang="en-US" sz="2800" dirty="0" smtClean="0">
                <a:latin typeface="Garamond" pitchFamily="18" charset="0"/>
              </a:rPr>
              <a:t> un </a:t>
            </a:r>
            <a:r>
              <a:rPr lang="en-US" sz="2800" dirty="0" err="1" smtClean="0">
                <a:latin typeface="Garamond" pitchFamily="18" charset="0"/>
              </a:rPr>
              <a:t>tratamiento</a:t>
            </a:r>
            <a:r>
              <a:rPr lang="en-US" sz="2800" dirty="0" smtClean="0">
                <a:latin typeface="Garamond" pitchFamily="18" charset="0"/>
              </a:rPr>
              <a:t> que </a:t>
            </a:r>
            <a:r>
              <a:rPr lang="en-US" sz="2800" dirty="0" err="1" smtClean="0">
                <a:latin typeface="Garamond" pitchFamily="18" charset="0"/>
              </a:rPr>
              <a:t>tiene</a:t>
            </a:r>
            <a:r>
              <a:rPr lang="en-US" sz="2800" dirty="0" smtClean="0">
                <a:latin typeface="Garamond" pitchFamily="18" charset="0"/>
              </a:rPr>
              <a:t> </a:t>
            </a:r>
            <a:r>
              <a:rPr lang="en-US" sz="2800" dirty="0" err="1" smtClean="0">
                <a:latin typeface="Garamond" pitchFamily="18" charset="0"/>
              </a:rPr>
              <a:t>éxito</a:t>
            </a:r>
            <a:r>
              <a:rPr lang="en-US" sz="2800" dirty="0" smtClean="0">
                <a:latin typeface="Garamond" pitchFamily="18" charset="0"/>
              </a:rPr>
              <a:t> </a:t>
            </a:r>
            <a:r>
              <a:rPr lang="en-US" sz="2800" dirty="0" err="1" smtClean="0">
                <a:latin typeface="Garamond" pitchFamily="18" charset="0"/>
              </a:rPr>
              <a:t>en</a:t>
            </a:r>
            <a:r>
              <a:rPr lang="en-US" sz="2800" dirty="0" smtClean="0">
                <a:latin typeface="Garamond" pitchFamily="18" charset="0"/>
              </a:rPr>
              <a:t> un </a:t>
            </a:r>
            <a:r>
              <a:rPr lang="en-US" sz="2800" dirty="0" err="1" smtClean="0">
                <a:latin typeface="Garamond" pitchFamily="18" charset="0"/>
              </a:rPr>
              <a:t>ensayo</a:t>
            </a:r>
            <a:r>
              <a:rPr lang="en-US" sz="2800" dirty="0" smtClean="0">
                <a:latin typeface="Garamond" pitchFamily="18" charset="0"/>
              </a:rPr>
              <a:t>, se </a:t>
            </a:r>
            <a:r>
              <a:rPr lang="en-US" sz="2800" dirty="0" err="1" smtClean="0">
                <a:latin typeface="Garamond" pitchFamily="18" charset="0"/>
              </a:rPr>
              <a:t>puede</a:t>
            </a:r>
            <a:r>
              <a:rPr lang="en-US" sz="2800" dirty="0" smtClean="0">
                <a:latin typeface="Garamond" pitchFamily="18" charset="0"/>
              </a:rPr>
              <a:t> </a:t>
            </a:r>
            <a:r>
              <a:rPr lang="en-US" sz="2800" dirty="0" err="1" smtClean="0">
                <a:latin typeface="Garamond" pitchFamily="18" charset="0"/>
              </a:rPr>
              <a:t>manipular</a:t>
            </a:r>
            <a:r>
              <a:rPr lang="en-US" sz="2800" dirty="0" smtClean="0">
                <a:latin typeface="Garamond" pitchFamily="18" charset="0"/>
              </a:rPr>
              <a:t> la </a:t>
            </a:r>
            <a:r>
              <a:rPr lang="en-US" sz="2800" dirty="0" err="1" smtClean="0">
                <a:latin typeface="Garamond" pitchFamily="18" charset="0"/>
              </a:rPr>
              <a:t>definición</a:t>
            </a:r>
            <a:r>
              <a:rPr lang="en-US" sz="2800" dirty="0" smtClean="0">
                <a:latin typeface="Garamond" pitchFamily="18" charset="0"/>
              </a:rPr>
              <a:t> de la </a:t>
            </a:r>
            <a:r>
              <a:rPr lang="en-US" sz="2800" dirty="0" err="1" smtClean="0">
                <a:latin typeface="Garamond" pitchFamily="18" charset="0"/>
              </a:rPr>
              <a:t>población</a:t>
            </a:r>
            <a:r>
              <a:rPr lang="en-US" sz="2800" dirty="0" smtClean="0">
                <a:latin typeface="Garamond" pitchFamily="18" charset="0"/>
              </a:rPr>
              <a:t> del </a:t>
            </a:r>
            <a:r>
              <a:rPr lang="en-US" sz="2800" dirty="0" err="1" smtClean="0">
                <a:latin typeface="Garamond" pitchFamily="18" charset="0"/>
              </a:rPr>
              <a:t>ensayo</a:t>
            </a:r>
            <a:r>
              <a:rPr lang="en-US" sz="2800" dirty="0" smtClean="0">
                <a:latin typeface="Garamond" pitchFamily="18" charset="0"/>
              </a:rPr>
              <a:t> con </a:t>
            </a:r>
            <a:r>
              <a:rPr lang="en-US" sz="2800" dirty="0" err="1" smtClean="0">
                <a:latin typeface="Garamond" pitchFamily="18" charset="0"/>
              </a:rPr>
              <a:t>propósitos</a:t>
            </a:r>
            <a:r>
              <a:rPr lang="en-US" sz="2800" dirty="0" smtClean="0">
                <a:latin typeface="Garamond" pitchFamily="18" charset="0"/>
              </a:rPr>
              <a:t> </a:t>
            </a:r>
            <a:r>
              <a:rPr lang="en-US" sz="2800" dirty="0" err="1" smtClean="0">
                <a:latin typeface="Garamond" pitchFamily="18" charset="0"/>
              </a:rPr>
              <a:t>comerciales</a:t>
            </a:r>
            <a:endParaRPr lang="en-US" sz="2800" dirty="0" smtClean="0">
              <a:latin typeface="Garamond" pitchFamily="18" charset="0"/>
            </a:endParaRPr>
          </a:p>
          <a:p>
            <a:pPr lvl="2" algn="just">
              <a:spcAft>
                <a:spcPts val="1200"/>
              </a:spcAft>
            </a:pPr>
            <a:r>
              <a:rPr lang="en-US" sz="2800" dirty="0" smtClean="0">
                <a:latin typeface="Garamond" pitchFamily="18" charset="0"/>
              </a:rPr>
              <a:t>a) </a:t>
            </a:r>
            <a:r>
              <a:rPr lang="en-US" sz="2800" i="1" dirty="0" err="1" smtClean="0">
                <a:latin typeface="Garamond" pitchFamily="18" charset="0"/>
              </a:rPr>
              <a:t>Débil</a:t>
            </a:r>
            <a:r>
              <a:rPr lang="en-US" sz="2800" dirty="0" smtClean="0">
                <a:latin typeface="Garamond" pitchFamily="18" charset="0"/>
              </a:rPr>
              <a:t>: </a:t>
            </a:r>
            <a:r>
              <a:rPr lang="en-US" sz="2800" dirty="0" err="1" smtClean="0">
                <a:latin typeface="Garamond" pitchFamily="18" charset="0"/>
              </a:rPr>
              <a:t>Prescribirlo</a:t>
            </a:r>
            <a:r>
              <a:rPr lang="en-US" sz="2800" dirty="0" smtClean="0">
                <a:latin typeface="Garamond" pitchFamily="18" charset="0"/>
              </a:rPr>
              <a:t> a </a:t>
            </a:r>
            <a:r>
              <a:rPr lang="en-US" sz="2800" dirty="0" err="1" smtClean="0">
                <a:latin typeface="Garamond" pitchFamily="18" charset="0"/>
              </a:rPr>
              <a:t>una</a:t>
            </a:r>
            <a:r>
              <a:rPr lang="en-US" sz="2800" dirty="0" smtClean="0">
                <a:latin typeface="Garamond" pitchFamily="18" charset="0"/>
              </a:rPr>
              <a:t> </a:t>
            </a:r>
            <a:r>
              <a:rPr lang="en-US" sz="2800" dirty="0" err="1" smtClean="0">
                <a:latin typeface="Garamond" pitchFamily="18" charset="0"/>
              </a:rPr>
              <a:t>población</a:t>
            </a:r>
            <a:r>
              <a:rPr lang="en-US" sz="2800" dirty="0" smtClean="0">
                <a:latin typeface="Garamond" pitchFamily="18" charset="0"/>
              </a:rPr>
              <a:t> </a:t>
            </a:r>
            <a:r>
              <a:rPr lang="en-US" sz="2800" dirty="0" err="1" smtClean="0">
                <a:latin typeface="Garamond" pitchFamily="18" charset="0"/>
              </a:rPr>
              <a:t>diferente</a:t>
            </a:r>
            <a:endParaRPr lang="en-US" sz="2800" dirty="0" smtClean="0">
              <a:latin typeface="Garamond" pitchFamily="18" charset="0"/>
            </a:endParaRPr>
          </a:p>
          <a:p>
            <a:pPr lvl="2" algn="just">
              <a:spcAft>
                <a:spcPts val="1200"/>
              </a:spcAft>
            </a:pPr>
            <a:r>
              <a:rPr lang="en-US" sz="2800" dirty="0" smtClean="0">
                <a:latin typeface="Garamond" pitchFamily="18" charset="0"/>
              </a:rPr>
              <a:t>b) </a:t>
            </a:r>
            <a:r>
              <a:rPr lang="en-US" sz="2800" i="1" dirty="0" err="1" smtClean="0">
                <a:latin typeface="Garamond" pitchFamily="18" charset="0"/>
              </a:rPr>
              <a:t>Fuerte</a:t>
            </a:r>
            <a:r>
              <a:rPr lang="en-US" sz="2800" dirty="0" smtClean="0">
                <a:latin typeface="Garamond" pitchFamily="18" charset="0"/>
              </a:rPr>
              <a:t>: </a:t>
            </a:r>
            <a:r>
              <a:rPr lang="en-US" sz="2800" dirty="0" err="1" smtClean="0">
                <a:latin typeface="Garamond" pitchFamily="18" charset="0"/>
              </a:rPr>
              <a:t>Buscar</a:t>
            </a:r>
            <a:r>
              <a:rPr lang="en-US" sz="2800" dirty="0" smtClean="0">
                <a:latin typeface="Garamond" pitchFamily="18" charset="0"/>
              </a:rPr>
              <a:t> </a:t>
            </a:r>
            <a:r>
              <a:rPr lang="en-US" sz="2800" dirty="0" err="1" smtClean="0">
                <a:latin typeface="Garamond" pitchFamily="18" charset="0"/>
              </a:rPr>
              <a:t>resultados</a:t>
            </a:r>
            <a:r>
              <a:rPr lang="en-US" sz="2800" dirty="0" smtClean="0">
                <a:latin typeface="Garamond" pitchFamily="18" charset="0"/>
              </a:rPr>
              <a:t> </a:t>
            </a:r>
            <a:r>
              <a:rPr lang="en-US" sz="2800" dirty="0" err="1" smtClean="0">
                <a:latin typeface="Garamond" pitchFamily="18" charset="0"/>
              </a:rPr>
              <a:t>estadísticamente</a:t>
            </a:r>
            <a:r>
              <a:rPr lang="en-US" sz="2800" dirty="0" smtClean="0">
                <a:latin typeface="Garamond" pitchFamily="18" charset="0"/>
              </a:rPr>
              <a:t> </a:t>
            </a:r>
            <a:r>
              <a:rPr lang="en-US" sz="2800" dirty="0" err="1" smtClean="0">
                <a:latin typeface="Garamond" pitchFamily="18" charset="0"/>
              </a:rPr>
              <a:t>positivos</a:t>
            </a:r>
            <a:r>
              <a:rPr lang="en-US" sz="2800" dirty="0" smtClean="0">
                <a:latin typeface="Garamond" pitchFamily="18" charset="0"/>
              </a:rPr>
              <a:t> </a:t>
            </a:r>
            <a:r>
              <a:rPr lang="en-US" sz="2800" dirty="0" err="1" smtClean="0">
                <a:latin typeface="Garamond" pitchFamily="18" charset="0"/>
              </a:rPr>
              <a:t>en</a:t>
            </a:r>
            <a:r>
              <a:rPr lang="en-US" sz="2800" dirty="0" smtClean="0">
                <a:latin typeface="Garamond" pitchFamily="18" charset="0"/>
              </a:rPr>
              <a:t> un </a:t>
            </a:r>
            <a:r>
              <a:rPr lang="en-US" sz="2800" dirty="0" err="1" smtClean="0">
                <a:latin typeface="Garamond" pitchFamily="18" charset="0"/>
              </a:rPr>
              <a:t>grupo</a:t>
            </a:r>
            <a:r>
              <a:rPr lang="en-US" sz="2800" dirty="0" smtClean="0">
                <a:latin typeface="Garamond" pitchFamily="18" charset="0"/>
              </a:rPr>
              <a:t> de </a:t>
            </a:r>
            <a:r>
              <a:rPr lang="en-US" sz="2800" dirty="0" err="1" smtClean="0">
                <a:latin typeface="Garamond" pitchFamily="18" charset="0"/>
              </a:rPr>
              <a:t>pacientes</a:t>
            </a:r>
            <a:r>
              <a:rPr lang="en-US" sz="2800" dirty="0" smtClean="0">
                <a:latin typeface="Garamond" pitchFamily="18" charset="0"/>
              </a:rPr>
              <a:t> con </a:t>
            </a:r>
            <a:r>
              <a:rPr lang="en-US" sz="2800" dirty="0" err="1" smtClean="0">
                <a:latin typeface="Garamond" pitchFamily="18" charset="0"/>
              </a:rPr>
              <a:t>independencia</a:t>
            </a:r>
            <a:r>
              <a:rPr lang="en-US" sz="2800" dirty="0" smtClean="0">
                <a:latin typeface="Garamond" pitchFamily="18" charset="0"/>
              </a:rPr>
              <a:t> de </a:t>
            </a:r>
            <a:r>
              <a:rPr lang="en-US" sz="2800" dirty="0" err="1" smtClean="0">
                <a:latin typeface="Garamond" pitchFamily="18" charset="0"/>
              </a:rPr>
              <a:t>su</a:t>
            </a:r>
            <a:r>
              <a:rPr lang="en-US" sz="2800" dirty="0" smtClean="0">
                <a:latin typeface="Garamond" pitchFamily="18" charset="0"/>
              </a:rPr>
              <a:t> </a:t>
            </a:r>
            <a:r>
              <a:rPr lang="en-US" sz="2800" dirty="0" err="1" smtClean="0">
                <a:latin typeface="Garamond" pitchFamily="18" charset="0"/>
              </a:rPr>
              <a:t>significación</a:t>
            </a:r>
            <a:r>
              <a:rPr lang="en-US" sz="2800" dirty="0" smtClean="0">
                <a:latin typeface="Garamond" pitchFamily="18" charset="0"/>
              </a:rPr>
              <a:t> </a:t>
            </a:r>
            <a:r>
              <a:rPr lang="en-US" sz="2800" dirty="0" err="1" smtClean="0">
                <a:latin typeface="Garamond" pitchFamily="18" charset="0"/>
              </a:rPr>
              <a:t>clínica</a:t>
            </a:r>
            <a:endParaRPr lang="en-US" sz="2800" dirty="0" smtClean="0">
              <a:latin typeface="Garamond" pitchFamily="18" charset="0"/>
            </a:endParaRPr>
          </a:p>
        </p:txBody>
      </p:sp>
    </p:spTree>
    <p:extLst>
      <p:ext uri="{BB962C8B-B14F-4D97-AF65-F5344CB8AC3E}">
        <p14:creationId xmlns:p14="http://schemas.microsoft.com/office/powerpoint/2010/main" val="17021372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500042"/>
            <a:ext cx="8215370" cy="2811026"/>
          </a:xfrm>
          <a:prstGeom prst="rect">
            <a:avLst/>
          </a:prstGeom>
          <a:noFill/>
        </p:spPr>
        <p:txBody>
          <a:bodyPr wrap="square" rtlCol="0">
            <a:spAutoFit/>
          </a:bodyPr>
          <a:lstStyle/>
          <a:p>
            <a:pPr>
              <a:spcAft>
                <a:spcPts val="2000"/>
              </a:spcAft>
            </a:pPr>
            <a:r>
              <a:rPr lang="es-ES" sz="2800" i="1" dirty="0" smtClean="0">
                <a:latin typeface="Garamond" pitchFamily="18" charset="0"/>
              </a:rPr>
              <a:t>Los límites de la imparcialidad  son los límites de la metodología</a:t>
            </a:r>
            <a:endParaRPr lang="es-ES" sz="2800" i="1" dirty="0" smtClean="0">
              <a:latin typeface="Garamond" pitchFamily="18" charset="0"/>
            </a:endParaRPr>
          </a:p>
          <a:p>
            <a:pPr lvl="1" algn="just">
              <a:spcAft>
                <a:spcPts val="1200"/>
              </a:spcAft>
            </a:pPr>
            <a:r>
              <a:rPr lang="en-US" sz="2800" i="1" dirty="0" smtClean="0">
                <a:latin typeface="Garamond" pitchFamily="18" charset="0"/>
              </a:rPr>
              <a:t>No hay </a:t>
            </a:r>
            <a:r>
              <a:rPr lang="en-US" sz="2800" i="1" dirty="0" err="1" smtClean="0">
                <a:latin typeface="Garamond" pitchFamily="18" charset="0"/>
              </a:rPr>
              <a:t>una</a:t>
            </a:r>
            <a:r>
              <a:rPr lang="en-US" sz="2800" i="1" dirty="0" smtClean="0">
                <a:latin typeface="Garamond" pitchFamily="18" charset="0"/>
              </a:rPr>
              <a:t> </a:t>
            </a:r>
            <a:r>
              <a:rPr lang="en-US" sz="2800" i="1" dirty="0" err="1" smtClean="0">
                <a:latin typeface="Garamond" pitchFamily="18" charset="0"/>
              </a:rPr>
              <a:t>solución</a:t>
            </a:r>
            <a:r>
              <a:rPr lang="en-US" sz="2800" i="1" dirty="0" smtClean="0">
                <a:latin typeface="Garamond" pitchFamily="18" charset="0"/>
              </a:rPr>
              <a:t> </a:t>
            </a:r>
            <a:r>
              <a:rPr lang="en-US" sz="2800" i="1" dirty="0" err="1" smtClean="0">
                <a:latin typeface="Garamond" pitchFamily="18" charset="0"/>
              </a:rPr>
              <a:t>puramente</a:t>
            </a:r>
            <a:r>
              <a:rPr lang="en-US" sz="2800" i="1" dirty="0" smtClean="0">
                <a:latin typeface="Garamond" pitchFamily="18" charset="0"/>
              </a:rPr>
              <a:t> </a:t>
            </a:r>
            <a:r>
              <a:rPr lang="en-US" sz="2800" i="1" dirty="0" err="1" smtClean="0">
                <a:latin typeface="Garamond" pitchFamily="18" charset="0"/>
              </a:rPr>
              <a:t>estadística</a:t>
            </a:r>
            <a:endParaRPr lang="en-US" sz="2800" i="1" dirty="0">
              <a:latin typeface="Garamond" pitchFamily="18" charset="0"/>
            </a:endParaRPr>
          </a:p>
          <a:p>
            <a:pPr lvl="2" algn="just">
              <a:spcAft>
                <a:spcPts val="1200"/>
              </a:spcAft>
            </a:pPr>
            <a:r>
              <a:rPr lang="en-US" sz="2800" dirty="0" smtClean="0">
                <a:latin typeface="Garamond" pitchFamily="18" charset="0"/>
              </a:rPr>
              <a:t>a)  </a:t>
            </a:r>
            <a:r>
              <a:rPr lang="en-US" sz="2800" dirty="0" smtClean="0">
                <a:latin typeface="Garamond" pitchFamily="18" charset="0"/>
              </a:rPr>
              <a:t>TE </a:t>
            </a:r>
            <a:r>
              <a:rPr lang="en-US" sz="2800" dirty="0" err="1" smtClean="0">
                <a:latin typeface="Garamond" pitchFamily="18" charset="0"/>
              </a:rPr>
              <a:t>Débil</a:t>
            </a:r>
            <a:r>
              <a:rPr lang="en-US" sz="2800" dirty="0" smtClean="0">
                <a:latin typeface="Garamond" pitchFamily="18" charset="0"/>
              </a:rPr>
              <a:t>: el </a:t>
            </a:r>
            <a:r>
              <a:rPr lang="en-US" sz="2800" dirty="0" err="1" smtClean="0">
                <a:latin typeface="Garamond" pitchFamily="18" charset="0"/>
              </a:rPr>
              <a:t>problema</a:t>
            </a:r>
            <a:r>
              <a:rPr lang="en-US" sz="2800" dirty="0" smtClean="0">
                <a:latin typeface="Garamond" pitchFamily="18" charset="0"/>
              </a:rPr>
              <a:t> de la </a:t>
            </a:r>
            <a:r>
              <a:rPr lang="en-US" sz="2800" dirty="0" err="1" smtClean="0">
                <a:latin typeface="Garamond" pitchFamily="18" charset="0"/>
              </a:rPr>
              <a:t>clase</a:t>
            </a:r>
            <a:r>
              <a:rPr lang="en-US" sz="2800" dirty="0" smtClean="0">
                <a:latin typeface="Garamond" pitchFamily="18" charset="0"/>
              </a:rPr>
              <a:t> de </a:t>
            </a:r>
            <a:r>
              <a:rPr lang="en-US" sz="2800" dirty="0" err="1" smtClean="0">
                <a:latin typeface="Garamond" pitchFamily="18" charset="0"/>
              </a:rPr>
              <a:t>referencia</a:t>
            </a:r>
            <a:endParaRPr lang="en-US" sz="2800" dirty="0" smtClean="0">
              <a:latin typeface="Garamond" pitchFamily="18" charset="0"/>
            </a:endParaRPr>
          </a:p>
          <a:p>
            <a:pPr lvl="2" algn="just">
              <a:spcAft>
                <a:spcPts val="1200"/>
              </a:spcAft>
            </a:pPr>
            <a:r>
              <a:rPr lang="en-US" sz="2800" dirty="0" smtClean="0">
                <a:latin typeface="Garamond" pitchFamily="18" charset="0"/>
              </a:rPr>
              <a:t>b) </a:t>
            </a:r>
            <a:r>
              <a:rPr lang="en-US" sz="2800" dirty="0" smtClean="0">
                <a:latin typeface="Garamond" pitchFamily="18" charset="0"/>
              </a:rPr>
              <a:t>TE </a:t>
            </a:r>
            <a:r>
              <a:rPr lang="en-US" sz="2800" dirty="0" err="1" smtClean="0">
                <a:latin typeface="Garamond" pitchFamily="18" charset="0"/>
              </a:rPr>
              <a:t>Fuerte</a:t>
            </a:r>
            <a:r>
              <a:rPr lang="en-US" sz="2800" dirty="0" smtClean="0">
                <a:latin typeface="Garamond" pitchFamily="18" charset="0"/>
              </a:rPr>
              <a:t>: </a:t>
            </a:r>
            <a:r>
              <a:rPr lang="en-US" sz="2800" dirty="0" err="1" smtClean="0">
                <a:latin typeface="Garamond" pitchFamily="18" charset="0"/>
              </a:rPr>
              <a:t>significación</a:t>
            </a:r>
            <a:r>
              <a:rPr lang="en-US" sz="2800" dirty="0" smtClean="0">
                <a:latin typeface="Garamond" pitchFamily="18" charset="0"/>
              </a:rPr>
              <a:t> </a:t>
            </a:r>
            <a:r>
              <a:rPr lang="en-US" sz="2800" dirty="0" err="1" smtClean="0">
                <a:latin typeface="Garamond" pitchFamily="18" charset="0"/>
              </a:rPr>
              <a:t>estadística</a:t>
            </a:r>
            <a:r>
              <a:rPr lang="en-US" sz="2800" dirty="0" smtClean="0">
                <a:latin typeface="Garamond" pitchFamily="18" charset="0"/>
              </a:rPr>
              <a:t> no </a:t>
            </a:r>
            <a:r>
              <a:rPr lang="en-US" sz="2800" dirty="0" err="1" smtClean="0">
                <a:latin typeface="Garamond" pitchFamily="18" charset="0"/>
              </a:rPr>
              <a:t>implica</a:t>
            </a:r>
            <a:r>
              <a:rPr lang="en-US" sz="2800" dirty="0" smtClean="0">
                <a:latin typeface="Garamond" pitchFamily="18" charset="0"/>
              </a:rPr>
              <a:t> </a:t>
            </a:r>
            <a:r>
              <a:rPr lang="en-US" sz="2800" dirty="0" err="1" smtClean="0">
                <a:latin typeface="Garamond" pitchFamily="18" charset="0"/>
              </a:rPr>
              <a:t>significación</a:t>
            </a:r>
            <a:r>
              <a:rPr lang="en-US" sz="2800" dirty="0" smtClean="0">
                <a:latin typeface="Garamond" pitchFamily="18" charset="0"/>
              </a:rPr>
              <a:t> </a:t>
            </a:r>
            <a:r>
              <a:rPr lang="en-US" sz="2800" dirty="0" err="1" smtClean="0">
                <a:latin typeface="Garamond" pitchFamily="18" charset="0"/>
              </a:rPr>
              <a:t>clínica</a:t>
            </a:r>
            <a:endParaRPr lang="en-US" sz="2800" dirty="0" smtClean="0">
              <a:latin typeface="Garamond" pitchFamily="18" charset="0"/>
            </a:endParaRPr>
          </a:p>
        </p:txBody>
      </p:sp>
    </p:spTree>
    <p:extLst>
      <p:ext uri="{BB962C8B-B14F-4D97-AF65-F5344CB8AC3E}">
        <p14:creationId xmlns:p14="http://schemas.microsoft.com/office/powerpoint/2010/main" val="37664825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500042"/>
            <a:ext cx="8215370" cy="5150128"/>
          </a:xfrm>
          <a:prstGeom prst="rect">
            <a:avLst/>
          </a:prstGeom>
          <a:noFill/>
        </p:spPr>
        <p:txBody>
          <a:bodyPr wrap="square" rtlCol="0">
            <a:spAutoFit/>
          </a:bodyPr>
          <a:lstStyle/>
          <a:p>
            <a:pPr>
              <a:spcAft>
                <a:spcPts val="2000"/>
              </a:spcAft>
            </a:pPr>
            <a:r>
              <a:rPr lang="es-ES" sz="2800" i="1" dirty="0" smtClean="0">
                <a:latin typeface="Garamond" pitchFamily="18" charset="0"/>
              </a:rPr>
              <a:t>Dos ejemplos</a:t>
            </a:r>
            <a:endParaRPr lang="es-ES" sz="2800" i="1" dirty="0" smtClean="0">
              <a:latin typeface="Garamond" pitchFamily="18" charset="0"/>
            </a:endParaRPr>
          </a:p>
          <a:p>
            <a:pPr lvl="1" algn="just">
              <a:spcAft>
                <a:spcPts val="1200"/>
              </a:spcAft>
            </a:pPr>
            <a:r>
              <a:rPr lang="en-US" sz="2800" dirty="0" smtClean="0">
                <a:latin typeface="Garamond" pitchFamily="18" charset="0"/>
              </a:rPr>
              <a:t>TE </a:t>
            </a:r>
            <a:r>
              <a:rPr lang="en-US" sz="2800" dirty="0" err="1" smtClean="0">
                <a:latin typeface="Garamond" pitchFamily="18" charset="0"/>
              </a:rPr>
              <a:t>Débil</a:t>
            </a:r>
            <a:r>
              <a:rPr lang="en-US" sz="2800" dirty="0" smtClean="0">
                <a:latin typeface="Garamond" pitchFamily="18" charset="0"/>
              </a:rPr>
              <a:t>: </a:t>
            </a:r>
            <a:r>
              <a:rPr lang="en-US" sz="2800" i="1" dirty="0" err="1" smtClean="0">
                <a:latin typeface="Garamond" pitchFamily="18" charset="0"/>
              </a:rPr>
              <a:t>benzodiacepinas</a:t>
            </a:r>
            <a:endParaRPr lang="en-US" sz="2800" i="1" dirty="0">
              <a:latin typeface="Garamond" pitchFamily="18" charset="0"/>
            </a:endParaRPr>
          </a:p>
          <a:p>
            <a:pPr lvl="2" algn="just">
              <a:spcAft>
                <a:spcPts val="1200"/>
              </a:spcAft>
            </a:pPr>
            <a:r>
              <a:rPr lang="en-US" sz="2800" dirty="0" err="1" smtClean="0">
                <a:latin typeface="Garamond" pitchFamily="18" charset="0"/>
              </a:rPr>
              <a:t>Enfermedad</a:t>
            </a:r>
            <a:r>
              <a:rPr lang="en-US" sz="2800" dirty="0" smtClean="0">
                <a:latin typeface="Garamond" pitchFamily="18" charset="0"/>
              </a:rPr>
              <a:t>: </a:t>
            </a:r>
            <a:r>
              <a:rPr lang="en-US" sz="2800" i="1" dirty="0" err="1" smtClean="0">
                <a:latin typeface="Garamond" pitchFamily="18" charset="0"/>
              </a:rPr>
              <a:t>Ansiedad</a:t>
            </a:r>
            <a:endParaRPr lang="en-US" sz="2800" i="1" dirty="0" smtClean="0">
              <a:latin typeface="Garamond" pitchFamily="18" charset="0"/>
            </a:endParaRPr>
          </a:p>
          <a:p>
            <a:pPr lvl="2" algn="just">
              <a:spcAft>
                <a:spcPts val="1200"/>
              </a:spcAft>
            </a:pPr>
            <a:r>
              <a:rPr lang="en-US" sz="2800" i="1" dirty="0" err="1" smtClean="0">
                <a:latin typeface="Garamond" pitchFamily="18" charset="0"/>
              </a:rPr>
              <a:t>Población</a:t>
            </a:r>
            <a:r>
              <a:rPr lang="en-US" sz="2800" dirty="0" smtClean="0">
                <a:latin typeface="Garamond" pitchFamily="18" charset="0"/>
              </a:rPr>
              <a:t>:  del </a:t>
            </a:r>
            <a:r>
              <a:rPr lang="en-US" sz="2800" dirty="0" err="1" smtClean="0">
                <a:latin typeface="Garamond" pitchFamily="18" charset="0"/>
              </a:rPr>
              <a:t>manicomio</a:t>
            </a:r>
            <a:r>
              <a:rPr lang="en-US" sz="2800" dirty="0" smtClean="0">
                <a:latin typeface="Garamond" pitchFamily="18" charset="0"/>
              </a:rPr>
              <a:t> al </a:t>
            </a:r>
            <a:r>
              <a:rPr lang="en-US" sz="2800" dirty="0" err="1" smtClean="0">
                <a:latin typeface="Garamond" pitchFamily="18" charset="0"/>
              </a:rPr>
              <a:t>uso</a:t>
            </a:r>
            <a:r>
              <a:rPr lang="en-US" sz="2800" dirty="0" smtClean="0">
                <a:latin typeface="Garamond" pitchFamily="18" charset="0"/>
              </a:rPr>
              <a:t> </a:t>
            </a:r>
            <a:r>
              <a:rPr lang="en-US" sz="2800" dirty="0" err="1" smtClean="0">
                <a:latin typeface="Garamond" pitchFamily="18" charset="0"/>
              </a:rPr>
              <a:t>doméstico</a:t>
            </a:r>
            <a:endParaRPr lang="en-US" sz="2800" dirty="0">
              <a:latin typeface="Garamond" pitchFamily="18" charset="0"/>
            </a:endParaRPr>
          </a:p>
          <a:p>
            <a:pPr lvl="1" algn="just">
              <a:spcAft>
                <a:spcPts val="1200"/>
              </a:spcAft>
            </a:pPr>
            <a:endParaRPr lang="en-US" sz="2800" dirty="0" smtClean="0">
              <a:latin typeface="Garamond" pitchFamily="18" charset="0"/>
            </a:endParaRPr>
          </a:p>
          <a:p>
            <a:pPr lvl="1" algn="just">
              <a:spcAft>
                <a:spcPts val="1200"/>
              </a:spcAft>
            </a:pPr>
            <a:r>
              <a:rPr lang="en-US" sz="2800" dirty="0" smtClean="0">
                <a:latin typeface="Garamond" pitchFamily="18" charset="0"/>
              </a:rPr>
              <a:t>TE </a:t>
            </a:r>
            <a:r>
              <a:rPr lang="en-US" sz="2800" dirty="0" err="1" smtClean="0">
                <a:latin typeface="Garamond" pitchFamily="18" charset="0"/>
              </a:rPr>
              <a:t>Fuete</a:t>
            </a:r>
            <a:r>
              <a:rPr lang="en-US" sz="2800" dirty="0" smtClean="0">
                <a:latin typeface="Garamond" pitchFamily="18" charset="0"/>
              </a:rPr>
              <a:t>: </a:t>
            </a:r>
            <a:r>
              <a:rPr lang="en-US" sz="2800" i="1" dirty="0" err="1" smtClean="0">
                <a:latin typeface="Garamond" pitchFamily="18" charset="0"/>
              </a:rPr>
              <a:t>estatinas</a:t>
            </a:r>
            <a:endParaRPr lang="en-US" sz="2800" i="1" dirty="0" smtClean="0">
              <a:latin typeface="Garamond" pitchFamily="18" charset="0"/>
            </a:endParaRPr>
          </a:p>
          <a:p>
            <a:pPr lvl="2" algn="just">
              <a:spcAft>
                <a:spcPts val="1200"/>
              </a:spcAft>
            </a:pPr>
            <a:r>
              <a:rPr lang="en-US" sz="2800" dirty="0" err="1" smtClean="0">
                <a:latin typeface="Garamond" pitchFamily="18" charset="0"/>
              </a:rPr>
              <a:t>Enfermedad</a:t>
            </a:r>
            <a:r>
              <a:rPr lang="en-US" sz="2800" dirty="0" smtClean="0">
                <a:latin typeface="Garamond" pitchFamily="18" charset="0"/>
              </a:rPr>
              <a:t>: </a:t>
            </a:r>
            <a:r>
              <a:rPr lang="en-US" sz="2800" i="1" dirty="0" err="1" smtClean="0">
                <a:latin typeface="Garamond" pitchFamily="18" charset="0"/>
              </a:rPr>
              <a:t>hipercolesterolemia</a:t>
            </a:r>
            <a:endParaRPr lang="en-US" sz="2800" i="1" dirty="0" smtClean="0">
              <a:latin typeface="Garamond" pitchFamily="18" charset="0"/>
            </a:endParaRPr>
          </a:p>
          <a:p>
            <a:pPr lvl="2" algn="just">
              <a:spcAft>
                <a:spcPts val="1200"/>
              </a:spcAft>
            </a:pPr>
            <a:r>
              <a:rPr lang="en-US" sz="2800" i="1" dirty="0" err="1" smtClean="0">
                <a:latin typeface="Garamond" pitchFamily="18" charset="0"/>
              </a:rPr>
              <a:t>Población</a:t>
            </a:r>
            <a:r>
              <a:rPr lang="en-US" sz="2800" dirty="0" smtClean="0">
                <a:latin typeface="Garamond" pitchFamily="18" charset="0"/>
              </a:rPr>
              <a:t>:  </a:t>
            </a:r>
            <a:r>
              <a:rPr lang="en-US" sz="2800" dirty="0" err="1" smtClean="0">
                <a:latin typeface="Garamond" pitchFamily="18" charset="0"/>
              </a:rPr>
              <a:t>los</a:t>
            </a:r>
            <a:r>
              <a:rPr lang="en-US" sz="2800" dirty="0" smtClean="0">
                <a:latin typeface="Garamond" pitchFamily="18" charset="0"/>
              </a:rPr>
              <a:t> </a:t>
            </a:r>
            <a:r>
              <a:rPr lang="en-US" sz="2800" dirty="0" err="1" smtClean="0">
                <a:latin typeface="Garamond" pitchFamily="18" charset="0"/>
              </a:rPr>
              <a:t>niveles</a:t>
            </a:r>
            <a:r>
              <a:rPr lang="en-US" sz="2800" dirty="0" smtClean="0">
                <a:latin typeface="Garamond" pitchFamily="18" charset="0"/>
              </a:rPr>
              <a:t> de </a:t>
            </a:r>
            <a:r>
              <a:rPr lang="en-US" sz="2800" dirty="0" err="1" smtClean="0">
                <a:latin typeface="Garamond" pitchFamily="18" charset="0"/>
              </a:rPr>
              <a:t>colesterol</a:t>
            </a:r>
            <a:r>
              <a:rPr lang="en-US" sz="2800" dirty="0" smtClean="0">
                <a:latin typeface="Garamond" pitchFamily="18" charset="0"/>
              </a:rPr>
              <a:t> </a:t>
            </a:r>
            <a:r>
              <a:rPr lang="en-US" sz="2800" dirty="0" err="1" smtClean="0">
                <a:latin typeface="Garamond" pitchFamily="18" charset="0"/>
              </a:rPr>
              <a:t>como</a:t>
            </a:r>
            <a:r>
              <a:rPr lang="en-US" sz="2800" dirty="0" smtClean="0">
                <a:latin typeface="Garamond" pitchFamily="18" charset="0"/>
              </a:rPr>
              <a:t> </a:t>
            </a:r>
            <a:r>
              <a:rPr lang="en-US" sz="2800" dirty="0" err="1" smtClean="0">
                <a:latin typeface="Garamond" pitchFamily="18" charset="0"/>
              </a:rPr>
              <a:t>diana</a:t>
            </a:r>
            <a:r>
              <a:rPr lang="en-US" sz="2800" dirty="0" smtClean="0">
                <a:latin typeface="Garamond" pitchFamily="18" charset="0"/>
              </a:rPr>
              <a:t> </a:t>
            </a:r>
            <a:r>
              <a:rPr lang="en-US" sz="2800" dirty="0" err="1" smtClean="0">
                <a:latin typeface="Garamond" pitchFamily="18" charset="0"/>
              </a:rPr>
              <a:t>móvil</a:t>
            </a:r>
            <a:endParaRPr lang="en-US" sz="2800" dirty="0" smtClean="0">
              <a:latin typeface="Garamond" pitchFamily="18" charset="0"/>
            </a:endParaRPr>
          </a:p>
        </p:txBody>
      </p:sp>
    </p:spTree>
    <p:extLst>
      <p:ext uri="{BB962C8B-B14F-4D97-AF65-F5344CB8AC3E}">
        <p14:creationId xmlns:p14="http://schemas.microsoft.com/office/powerpoint/2010/main" val="6644217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500042"/>
            <a:ext cx="8215370" cy="4996240"/>
          </a:xfrm>
          <a:prstGeom prst="rect">
            <a:avLst/>
          </a:prstGeom>
          <a:noFill/>
        </p:spPr>
        <p:txBody>
          <a:bodyPr wrap="square" rtlCol="0">
            <a:spAutoFit/>
          </a:bodyPr>
          <a:lstStyle/>
          <a:p>
            <a:pPr>
              <a:spcAft>
                <a:spcPts val="2000"/>
              </a:spcAft>
            </a:pPr>
            <a:r>
              <a:rPr lang="es-ES" sz="2800" i="1" dirty="0" smtClean="0">
                <a:latin typeface="Garamond" pitchFamily="18" charset="0"/>
              </a:rPr>
              <a:t>TE débil: </a:t>
            </a:r>
            <a:r>
              <a:rPr lang="es-ES" sz="2800" i="1" dirty="0" err="1" smtClean="0">
                <a:latin typeface="Garamond" pitchFamily="18" charset="0"/>
              </a:rPr>
              <a:t>Librium</a:t>
            </a:r>
            <a:r>
              <a:rPr lang="es-ES" sz="2800" i="1" dirty="0" smtClean="0">
                <a:latin typeface="Garamond" pitchFamily="18" charset="0"/>
              </a:rPr>
              <a:t> &amp; Valium</a:t>
            </a:r>
          </a:p>
          <a:p>
            <a:pPr lvl="1" algn="just">
              <a:spcAft>
                <a:spcPts val="1200"/>
              </a:spcAft>
            </a:pPr>
            <a:r>
              <a:rPr lang="en-US" sz="2800" dirty="0" err="1" smtClean="0">
                <a:latin typeface="Garamond" pitchFamily="18" charset="0"/>
              </a:rPr>
              <a:t>Desarrollo</a:t>
            </a:r>
            <a:r>
              <a:rPr lang="en-US" sz="2800" dirty="0" smtClean="0">
                <a:latin typeface="Garamond" pitchFamily="18" charset="0"/>
              </a:rPr>
              <a:t> de </a:t>
            </a:r>
            <a:r>
              <a:rPr lang="en-US" sz="2800" dirty="0" err="1" smtClean="0">
                <a:latin typeface="Garamond" pitchFamily="18" charset="0"/>
              </a:rPr>
              <a:t>medicamentos</a:t>
            </a:r>
            <a:r>
              <a:rPr lang="en-US" sz="2800" dirty="0" smtClean="0">
                <a:latin typeface="Garamond" pitchFamily="18" charset="0"/>
              </a:rPr>
              <a:t> y </a:t>
            </a:r>
            <a:r>
              <a:rPr lang="en-US" sz="2800" i="1" dirty="0" err="1" smtClean="0">
                <a:latin typeface="Garamond" pitchFamily="18" charset="0"/>
              </a:rPr>
              <a:t>lotería</a:t>
            </a:r>
            <a:r>
              <a:rPr lang="en-US" sz="2800" i="1" dirty="0" smtClean="0">
                <a:latin typeface="Garamond" pitchFamily="18" charset="0"/>
              </a:rPr>
              <a:t> molecular </a:t>
            </a:r>
            <a:r>
              <a:rPr lang="en-US" sz="2800" dirty="0" smtClean="0">
                <a:latin typeface="Garamond" pitchFamily="18" charset="0"/>
              </a:rPr>
              <a:t>(-</a:t>
            </a:r>
            <a:r>
              <a:rPr lang="en-US" sz="2800" dirty="0" smtClean="0">
                <a:latin typeface="Garamond" pitchFamily="18" charset="0"/>
              </a:rPr>
              <a:t>1970s</a:t>
            </a:r>
            <a:r>
              <a:rPr lang="en-US" sz="2800" dirty="0" smtClean="0">
                <a:latin typeface="Garamond" pitchFamily="18" charset="0"/>
              </a:rPr>
              <a:t>)</a:t>
            </a:r>
            <a:endParaRPr lang="en-US" sz="2800" i="1" dirty="0">
              <a:latin typeface="Garamond" pitchFamily="18" charset="0"/>
            </a:endParaRPr>
          </a:p>
          <a:p>
            <a:pPr lvl="2" algn="just">
              <a:spcAft>
                <a:spcPts val="1200"/>
              </a:spcAft>
            </a:pPr>
            <a:r>
              <a:rPr lang="en-US" sz="2800" dirty="0" smtClean="0">
                <a:latin typeface="Garamond" pitchFamily="18" charset="0"/>
              </a:rPr>
              <a:t>1)</a:t>
            </a:r>
            <a:r>
              <a:rPr lang="en-US" sz="2800" dirty="0" err="1" smtClean="0">
                <a:latin typeface="Garamond" pitchFamily="18" charset="0"/>
              </a:rPr>
              <a:t>Estudio</a:t>
            </a:r>
            <a:r>
              <a:rPr lang="en-US" sz="2800" dirty="0" smtClean="0">
                <a:latin typeface="Garamond" pitchFamily="18" charset="0"/>
              </a:rPr>
              <a:t> de la </a:t>
            </a:r>
            <a:r>
              <a:rPr lang="en-US" sz="2800" dirty="0" err="1" smtClean="0">
                <a:latin typeface="Garamond" pitchFamily="18" charset="0"/>
              </a:rPr>
              <a:t>actividad</a:t>
            </a:r>
            <a:r>
              <a:rPr lang="en-US" sz="2800" dirty="0" smtClean="0">
                <a:latin typeface="Garamond" pitchFamily="18" charset="0"/>
              </a:rPr>
              <a:t> </a:t>
            </a:r>
            <a:r>
              <a:rPr lang="en-US" sz="2800" dirty="0" err="1" smtClean="0">
                <a:latin typeface="Garamond" pitchFamily="18" charset="0"/>
              </a:rPr>
              <a:t>biológica</a:t>
            </a:r>
            <a:r>
              <a:rPr lang="en-US" sz="2800" dirty="0" smtClean="0">
                <a:latin typeface="Garamond" pitchFamily="18" charset="0"/>
              </a:rPr>
              <a:t> de un </a:t>
            </a:r>
            <a:r>
              <a:rPr lang="en-US" sz="2800" dirty="0" err="1" smtClean="0">
                <a:latin typeface="Garamond" pitchFamily="18" charset="0"/>
              </a:rPr>
              <a:t>compuesto</a:t>
            </a:r>
            <a:r>
              <a:rPr lang="en-US" sz="2800" dirty="0" smtClean="0">
                <a:latin typeface="Garamond" pitchFamily="18" charset="0"/>
              </a:rPr>
              <a:t> </a:t>
            </a:r>
            <a:r>
              <a:rPr lang="en-US" sz="2800" dirty="0" err="1" smtClean="0">
                <a:latin typeface="Garamond" pitchFamily="18" charset="0"/>
              </a:rPr>
              <a:t>en</a:t>
            </a:r>
            <a:r>
              <a:rPr lang="en-US" sz="2800" dirty="0" smtClean="0">
                <a:latin typeface="Garamond" pitchFamily="18" charset="0"/>
              </a:rPr>
              <a:t> el </a:t>
            </a:r>
            <a:r>
              <a:rPr lang="en-US" sz="2800" dirty="0" err="1" smtClean="0">
                <a:latin typeface="Garamond" pitchFamily="18" charset="0"/>
              </a:rPr>
              <a:t>laboratorio</a:t>
            </a:r>
            <a:r>
              <a:rPr lang="en-US" sz="2800" dirty="0" smtClean="0">
                <a:latin typeface="Garamond" pitchFamily="18" charset="0"/>
              </a:rPr>
              <a:t> </a:t>
            </a:r>
            <a:endParaRPr lang="en-US" sz="2800" dirty="0" smtClean="0">
              <a:latin typeface="Garamond" pitchFamily="18" charset="0"/>
            </a:endParaRPr>
          </a:p>
          <a:p>
            <a:pPr lvl="2" algn="just">
              <a:spcAft>
                <a:spcPts val="1200"/>
              </a:spcAft>
            </a:pPr>
            <a:r>
              <a:rPr lang="en-US" sz="2800" dirty="0" smtClean="0">
                <a:latin typeface="Garamond" pitchFamily="18" charset="0"/>
              </a:rPr>
              <a:t>2) </a:t>
            </a:r>
            <a:r>
              <a:rPr lang="en-US" sz="2800" dirty="0" err="1" smtClean="0">
                <a:latin typeface="Garamond" pitchFamily="18" charset="0"/>
              </a:rPr>
              <a:t>Incertidumbre</a:t>
            </a:r>
            <a:r>
              <a:rPr lang="en-US" sz="2800" dirty="0" smtClean="0">
                <a:latin typeface="Garamond" pitchFamily="18" charset="0"/>
              </a:rPr>
              <a:t> </a:t>
            </a:r>
            <a:r>
              <a:rPr lang="en-US" sz="2800" dirty="0" err="1" smtClean="0">
                <a:latin typeface="Garamond" pitchFamily="18" charset="0"/>
              </a:rPr>
              <a:t>sobre</a:t>
            </a:r>
            <a:r>
              <a:rPr lang="en-US" sz="2800" dirty="0" smtClean="0">
                <a:latin typeface="Garamond" pitchFamily="18" charset="0"/>
              </a:rPr>
              <a:t> </a:t>
            </a:r>
            <a:r>
              <a:rPr lang="en-US" sz="2800" dirty="0" err="1" smtClean="0">
                <a:latin typeface="Garamond" pitchFamily="18" charset="0"/>
              </a:rPr>
              <a:t>sus</a:t>
            </a:r>
            <a:r>
              <a:rPr lang="en-US" sz="2800" dirty="0" smtClean="0">
                <a:latin typeface="Garamond" pitchFamily="18" charset="0"/>
              </a:rPr>
              <a:t> </a:t>
            </a:r>
            <a:r>
              <a:rPr lang="en-US" sz="2800" dirty="0" err="1" smtClean="0">
                <a:latin typeface="Garamond" pitchFamily="18" charset="0"/>
              </a:rPr>
              <a:t>efectos</a:t>
            </a:r>
            <a:r>
              <a:rPr lang="en-US" sz="2800" dirty="0" smtClean="0">
                <a:latin typeface="Garamond" pitchFamily="18" charset="0"/>
              </a:rPr>
              <a:t> </a:t>
            </a:r>
            <a:r>
              <a:rPr lang="en-US" sz="2800" dirty="0" err="1" smtClean="0">
                <a:latin typeface="Garamond" pitchFamily="18" charset="0"/>
              </a:rPr>
              <a:t>en</a:t>
            </a:r>
            <a:r>
              <a:rPr lang="en-US" sz="2800" dirty="0" smtClean="0">
                <a:latin typeface="Garamond" pitchFamily="18" charset="0"/>
              </a:rPr>
              <a:t> </a:t>
            </a:r>
            <a:r>
              <a:rPr lang="en-US" sz="2800" dirty="0" err="1" smtClean="0">
                <a:latin typeface="Garamond" pitchFamily="18" charset="0"/>
              </a:rPr>
              <a:t>organismos</a:t>
            </a:r>
            <a:r>
              <a:rPr lang="en-US" sz="2800" dirty="0" smtClean="0">
                <a:latin typeface="Garamond" pitchFamily="18" charset="0"/>
              </a:rPr>
              <a:t> </a:t>
            </a:r>
            <a:r>
              <a:rPr lang="en-US" sz="2800" dirty="0" err="1" smtClean="0">
                <a:latin typeface="Garamond" pitchFamily="18" charset="0"/>
              </a:rPr>
              <a:t>humanos</a:t>
            </a:r>
            <a:r>
              <a:rPr lang="en-US" sz="2800" dirty="0" smtClean="0">
                <a:latin typeface="Garamond" pitchFamily="18" charset="0"/>
              </a:rPr>
              <a:t>: </a:t>
            </a:r>
            <a:r>
              <a:rPr lang="en-US" sz="2800" i="1" dirty="0" err="1" smtClean="0">
                <a:latin typeface="Garamond" pitchFamily="18" charset="0"/>
              </a:rPr>
              <a:t>mecanismos</a:t>
            </a:r>
            <a:r>
              <a:rPr lang="en-US" sz="2800" i="1" dirty="0" smtClean="0">
                <a:latin typeface="Garamond" pitchFamily="18" charset="0"/>
              </a:rPr>
              <a:t> </a:t>
            </a:r>
            <a:r>
              <a:rPr lang="en-US" sz="2800" i="1" dirty="0" err="1" smtClean="0">
                <a:latin typeface="Garamond" pitchFamily="18" charset="0"/>
              </a:rPr>
              <a:t>desconocidos</a:t>
            </a:r>
            <a:endParaRPr lang="en-US" sz="2800" i="1" dirty="0" smtClean="0">
              <a:latin typeface="Garamond" pitchFamily="18" charset="0"/>
            </a:endParaRPr>
          </a:p>
          <a:p>
            <a:pPr lvl="2" algn="just">
              <a:spcAft>
                <a:spcPts val="1200"/>
              </a:spcAft>
            </a:pPr>
            <a:endParaRPr lang="en-US" sz="2800" dirty="0">
              <a:latin typeface="Garamond" pitchFamily="18" charset="0"/>
            </a:endParaRPr>
          </a:p>
          <a:p>
            <a:pPr lvl="2" algn="just">
              <a:spcAft>
                <a:spcPts val="1200"/>
              </a:spcAft>
            </a:pPr>
            <a:r>
              <a:rPr lang="en-US" sz="2800" dirty="0" smtClean="0">
                <a:latin typeface="Garamond" pitchFamily="18" charset="0"/>
              </a:rPr>
              <a:t>→ </a:t>
            </a:r>
            <a:r>
              <a:rPr lang="en-US" sz="2800" i="1" dirty="0" err="1" smtClean="0">
                <a:latin typeface="Garamond" pitchFamily="18" charset="0"/>
              </a:rPr>
              <a:t>Ensayo</a:t>
            </a:r>
            <a:r>
              <a:rPr lang="en-US" sz="2800" i="1" dirty="0" smtClean="0">
                <a:latin typeface="Garamond" pitchFamily="18" charset="0"/>
              </a:rPr>
              <a:t> y error </a:t>
            </a:r>
            <a:r>
              <a:rPr lang="en-US" sz="2800" dirty="0" err="1" smtClean="0">
                <a:latin typeface="Garamond" pitchFamily="18" charset="0"/>
              </a:rPr>
              <a:t>en</a:t>
            </a:r>
            <a:r>
              <a:rPr lang="en-US" sz="2800" dirty="0" smtClean="0">
                <a:latin typeface="Garamond" pitchFamily="18" charset="0"/>
              </a:rPr>
              <a:t> </a:t>
            </a:r>
            <a:r>
              <a:rPr lang="en-US" sz="2800" dirty="0" err="1" smtClean="0">
                <a:latin typeface="Garamond" pitchFamily="18" charset="0"/>
              </a:rPr>
              <a:t>los</a:t>
            </a:r>
            <a:r>
              <a:rPr lang="en-US" sz="2800" dirty="0" smtClean="0">
                <a:latin typeface="Garamond" pitchFamily="18" charset="0"/>
              </a:rPr>
              <a:t> </a:t>
            </a:r>
            <a:r>
              <a:rPr lang="en-US" sz="2800" dirty="0" err="1" smtClean="0">
                <a:latin typeface="Garamond" pitchFamily="18" charset="0"/>
              </a:rPr>
              <a:t>ensayos</a:t>
            </a:r>
            <a:r>
              <a:rPr lang="en-US" sz="2800" dirty="0" smtClean="0">
                <a:latin typeface="Garamond" pitchFamily="18" charset="0"/>
              </a:rPr>
              <a:t> </a:t>
            </a:r>
            <a:r>
              <a:rPr lang="en-US" sz="2800" dirty="0" err="1" smtClean="0">
                <a:latin typeface="Garamond" pitchFamily="18" charset="0"/>
              </a:rPr>
              <a:t>clínicos</a:t>
            </a:r>
            <a:endParaRPr lang="en-US" sz="2800" dirty="0">
              <a:latin typeface="Garamond" pitchFamily="18" charset="0"/>
            </a:endParaRPr>
          </a:p>
          <a:p>
            <a:pPr lvl="2" algn="just">
              <a:spcAft>
                <a:spcPts val="1200"/>
              </a:spcAft>
            </a:pPr>
            <a:endParaRPr lang="en-US" sz="2800" dirty="0">
              <a:latin typeface="Garamond" pitchFamily="18" charset="0"/>
            </a:endParaRPr>
          </a:p>
        </p:txBody>
      </p:sp>
    </p:spTree>
    <p:extLst>
      <p:ext uri="{BB962C8B-B14F-4D97-AF65-F5344CB8AC3E}">
        <p14:creationId xmlns:p14="http://schemas.microsoft.com/office/powerpoint/2010/main" val="24625650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500042"/>
            <a:ext cx="8215370" cy="5242461"/>
          </a:xfrm>
          <a:prstGeom prst="rect">
            <a:avLst/>
          </a:prstGeom>
          <a:noFill/>
        </p:spPr>
        <p:txBody>
          <a:bodyPr wrap="square" rtlCol="0">
            <a:spAutoFit/>
          </a:bodyPr>
          <a:lstStyle/>
          <a:p>
            <a:pPr>
              <a:spcAft>
                <a:spcPts val="2000"/>
              </a:spcAft>
            </a:pPr>
            <a:r>
              <a:rPr lang="es-ES" sz="2800" i="1" dirty="0">
                <a:latin typeface="Garamond" pitchFamily="18" charset="0"/>
              </a:rPr>
              <a:t>TE débil: </a:t>
            </a:r>
            <a:r>
              <a:rPr lang="es-ES" sz="2800" i="1" dirty="0" err="1">
                <a:latin typeface="Garamond" pitchFamily="18" charset="0"/>
              </a:rPr>
              <a:t>Librium</a:t>
            </a:r>
            <a:r>
              <a:rPr lang="es-ES" sz="2800" i="1" dirty="0">
                <a:latin typeface="Garamond" pitchFamily="18" charset="0"/>
              </a:rPr>
              <a:t> &amp; Valium</a:t>
            </a:r>
          </a:p>
          <a:p>
            <a:pPr lvl="1" algn="just">
              <a:spcBef>
                <a:spcPts val="2000"/>
              </a:spcBef>
              <a:spcAft>
                <a:spcPts val="2000"/>
              </a:spcAft>
            </a:pPr>
            <a:r>
              <a:rPr lang="en-US" sz="2800" i="1" dirty="0" err="1" smtClean="0">
                <a:latin typeface="Garamond" pitchFamily="18" charset="0"/>
              </a:rPr>
              <a:t>Benzodiacepinas</a:t>
            </a:r>
            <a:r>
              <a:rPr lang="en-US" sz="2800" i="1" dirty="0" smtClean="0">
                <a:latin typeface="Garamond" pitchFamily="18" charset="0"/>
              </a:rPr>
              <a:t> </a:t>
            </a:r>
            <a:r>
              <a:rPr lang="en-US" sz="2800" dirty="0" smtClean="0">
                <a:latin typeface="Garamond" pitchFamily="18" charset="0"/>
              </a:rPr>
              <a:t>[Leo </a:t>
            </a:r>
            <a:r>
              <a:rPr lang="en-US" sz="2800" dirty="0" err="1" smtClean="0">
                <a:latin typeface="Garamond" pitchFamily="18" charset="0"/>
              </a:rPr>
              <a:t>Sternbach</a:t>
            </a:r>
            <a:r>
              <a:rPr lang="en-US" sz="2800" dirty="0" smtClean="0">
                <a:latin typeface="Garamond" pitchFamily="18" charset="0"/>
              </a:rPr>
              <a:t> | Roche]</a:t>
            </a:r>
            <a:endParaRPr lang="en-US" sz="2800" i="1" dirty="0" smtClean="0">
              <a:latin typeface="Garamond" pitchFamily="18" charset="0"/>
            </a:endParaRPr>
          </a:p>
          <a:p>
            <a:pPr marL="914400" lvl="1" indent="-457200" algn="just">
              <a:spcBef>
                <a:spcPts val="2000"/>
              </a:spcBef>
              <a:spcAft>
                <a:spcPts val="2000"/>
              </a:spcAft>
              <a:buFont typeface="Arial" panose="020B0604020202020204" pitchFamily="34" charset="0"/>
              <a:buChar char="•"/>
            </a:pPr>
            <a:r>
              <a:rPr lang="en-US" sz="2800" dirty="0" smtClean="0">
                <a:latin typeface="Garamond" pitchFamily="18" charset="0"/>
              </a:rPr>
              <a:t>1957: </a:t>
            </a:r>
            <a:r>
              <a:rPr lang="en-US" sz="2800" i="1" dirty="0" smtClean="0">
                <a:latin typeface="Garamond" pitchFamily="18" charset="0"/>
              </a:rPr>
              <a:t>Librium</a:t>
            </a:r>
            <a:r>
              <a:rPr lang="en-US" sz="2800" dirty="0" smtClean="0">
                <a:latin typeface="Garamond" pitchFamily="18" charset="0"/>
              </a:rPr>
              <a:t> → 1958: RCT</a:t>
            </a:r>
            <a:r>
              <a:rPr lang="en-US" sz="2800" dirty="0">
                <a:latin typeface="Garamond" pitchFamily="18" charset="0"/>
              </a:rPr>
              <a:t> → </a:t>
            </a:r>
            <a:r>
              <a:rPr lang="en-US" sz="2800" dirty="0" smtClean="0">
                <a:latin typeface="Garamond" pitchFamily="18" charset="0"/>
              </a:rPr>
              <a:t>1960: FDA </a:t>
            </a:r>
          </a:p>
          <a:p>
            <a:pPr marL="914400" lvl="1" indent="-457200" algn="just">
              <a:spcBef>
                <a:spcPts val="2000"/>
              </a:spcBef>
              <a:spcAft>
                <a:spcPts val="2000"/>
              </a:spcAft>
              <a:buFont typeface="Arial" panose="020B0604020202020204" pitchFamily="34" charset="0"/>
              <a:buChar char="•"/>
            </a:pPr>
            <a:r>
              <a:rPr lang="en-US" sz="2800" dirty="0" smtClean="0">
                <a:latin typeface="Garamond" pitchFamily="18" charset="0"/>
              </a:rPr>
              <a:t>1958: </a:t>
            </a:r>
            <a:r>
              <a:rPr lang="en-US" sz="2800" i="1" dirty="0" smtClean="0">
                <a:latin typeface="Garamond" pitchFamily="18" charset="0"/>
              </a:rPr>
              <a:t>Valium</a:t>
            </a:r>
            <a:r>
              <a:rPr lang="en-US" sz="2800" dirty="0" smtClean="0">
                <a:latin typeface="Garamond" pitchFamily="18" charset="0"/>
              </a:rPr>
              <a:t> </a:t>
            </a:r>
            <a:r>
              <a:rPr lang="en-US" sz="2800" dirty="0">
                <a:latin typeface="Garamond" pitchFamily="18" charset="0"/>
              </a:rPr>
              <a:t>→ </a:t>
            </a:r>
            <a:r>
              <a:rPr lang="en-US" sz="2800" dirty="0" smtClean="0">
                <a:latin typeface="Garamond" pitchFamily="18" charset="0"/>
              </a:rPr>
              <a:t>1959: </a:t>
            </a:r>
            <a:r>
              <a:rPr lang="en-US" sz="2800" dirty="0">
                <a:latin typeface="Garamond" pitchFamily="18" charset="0"/>
              </a:rPr>
              <a:t>RCT → </a:t>
            </a:r>
            <a:r>
              <a:rPr lang="en-US" sz="2800" dirty="0" smtClean="0">
                <a:latin typeface="Garamond" pitchFamily="18" charset="0"/>
              </a:rPr>
              <a:t>1963: FDA</a:t>
            </a:r>
          </a:p>
          <a:p>
            <a:pPr marL="914400" lvl="1" indent="-457200" algn="just">
              <a:spcBef>
                <a:spcPts val="2000"/>
              </a:spcBef>
              <a:spcAft>
                <a:spcPts val="2000"/>
              </a:spcAft>
              <a:buFont typeface="Arial" panose="020B0604020202020204" pitchFamily="34" charset="0"/>
              <a:buChar char="•"/>
            </a:pPr>
            <a:r>
              <a:rPr lang="en-US" sz="2800" dirty="0" smtClean="0">
                <a:latin typeface="Garamond" pitchFamily="18" charset="0"/>
              </a:rPr>
              <a:t>1972: Roche, </a:t>
            </a:r>
            <a:r>
              <a:rPr lang="en-US" sz="2800" dirty="0" smtClean="0">
                <a:latin typeface="Garamond" pitchFamily="18" charset="0"/>
              </a:rPr>
              <a:t>la </a:t>
            </a:r>
            <a:r>
              <a:rPr lang="en-US" sz="2800" dirty="0" err="1" smtClean="0">
                <a:latin typeface="Garamond" pitchFamily="18" charset="0"/>
              </a:rPr>
              <a:t>compañía</a:t>
            </a:r>
            <a:r>
              <a:rPr lang="en-US" sz="2800" dirty="0" smtClean="0">
                <a:latin typeface="Garamond" pitchFamily="18" charset="0"/>
              </a:rPr>
              <a:t> </a:t>
            </a:r>
            <a:r>
              <a:rPr lang="en-US" sz="2800" dirty="0" err="1" smtClean="0">
                <a:latin typeface="Garamond" pitchFamily="18" charset="0"/>
              </a:rPr>
              <a:t>más</a:t>
            </a:r>
            <a:r>
              <a:rPr lang="en-US" sz="2800" dirty="0" smtClean="0">
                <a:latin typeface="Garamond" pitchFamily="18" charset="0"/>
              </a:rPr>
              <a:t> </a:t>
            </a:r>
            <a:r>
              <a:rPr lang="en-US" sz="2800" dirty="0" err="1" smtClean="0">
                <a:latin typeface="Garamond" pitchFamily="18" charset="0"/>
              </a:rPr>
              <a:t>cotizada</a:t>
            </a:r>
            <a:endParaRPr lang="en-US" sz="2800" dirty="0" smtClean="0">
              <a:latin typeface="Garamond" pitchFamily="18" charset="0"/>
            </a:endParaRPr>
          </a:p>
          <a:p>
            <a:pPr marL="914400" lvl="1" indent="-457200" algn="just">
              <a:spcBef>
                <a:spcPts val="2000"/>
              </a:spcBef>
              <a:spcAft>
                <a:spcPts val="2000"/>
              </a:spcAft>
              <a:buFont typeface="Arial" panose="020B0604020202020204" pitchFamily="34" charset="0"/>
              <a:buChar char="•"/>
            </a:pPr>
            <a:r>
              <a:rPr lang="en-US" sz="2800" dirty="0" smtClean="0">
                <a:latin typeface="Garamond" pitchFamily="18" charset="0"/>
              </a:rPr>
              <a:t>1977: </a:t>
            </a:r>
            <a:r>
              <a:rPr lang="en-US" sz="2800" dirty="0" smtClean="0">
                <a:latin typeface="Garamond" pitchFamily="18" charset="0"/>
              </a:rPr>
              <a:t>se </a:t>
            </a:r>
            <a:r>
              <a:rPr lang="en-US" sz="2800" dirty="0" err="1" smtClean="0">
                <a:latin typeface="Garamond" pitchFamily="18" charset="0"/>
              </a:rPr>
              <a:t>descubre</a:t>
            </a:r>
            <a:r>
              <a:rPr lang="en-US" sz="2800" dirty="0" smtClean="0">
                <a:latin typeface="Garamond" pitchFamily="18" charset="0"/>
              </a:rPr>
              <a:t> el </a:t>
            </a:r>
            <a:r>
              <a:rPr lang="en-US" sz="2800" dirty="0" err="1" smtClean="0">
                <a:latin typeface="Garamond" pitchFamily="18" charset="0"/>
              </a:rPr>
              <a:t>mecanismo</a:t>
            </a:r>
            <a:r>
              <a:rPr lang="en-US" sz="2800" dirty="0" smtClean="0">
                <a:latin typeface="Garamond" pitchFamily="18" charset="0"/>
              </a:rPr>
              <a:t> </a:t>
            </a:r>
            <a:r>
              <a:rPr lang="en-US" sz="2800" dirty="0" err="1" smtClean="0">
                <a:latin typeface="Garamond" pitchFamily="18" charset="0"/>
              </a:rPr>
              <a:t>biológico</a:t>
            </a:r>
            <a:endParaRPr lang="en-US" sz="2800" dirty="0">
              <a:latin typeface="Garamond" pitchFamily="18" charset="0"/>
            </a:endParaRPr>
          </a:p>
        </p:txBody>
      </p:sp>
    </p:spTree>
    <p:extLst>
      <p:ext uri="{BB962C8B-B14F-4D97-AF65-F5344CB8AC3E}">
        <p14:creationId xmlns:p14="http://schemas.microsoft.com/office/powerpoint/2010/main" val="39895014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500042"/>
            <a:ext cx="8215370" cy="6442789"/>
          </a:xfrm>
          <a:prstGeom prst="rect">
            <a:avLst/>
          </a:prstGeom>
          <a:noFill/>
        </p:spPr>
        <p:txBody>
          <a:bodyPr wrap="square" rtlCol="0">
            <a:spAutoFit/>
          </a:bodyPr>
          <a:lstStyle/>
          <a:p>
            <a:pPr>
              <a:spcAft>
                <a:spcPts val="2000"/>
              </a:spcAft>
            </a:pPr>
            <a:r>
              <a:rPr lang="es-ES" sz="2800" i="1" dirty="0">
                <a:latin typeface="Garamond" pitchFamily="18" charset="0"/>
              </a:rPr>
              <a:t>TE débil: </a:t>
            </a:r>
            <a:r>
              <a:rPr lang="es-ES" sz="2800" i="1" dirty="0" err="1">
                <a:latin typeface="Garamond" pitchFamily="18" charset="0"/>
              </a:rPr>
              <a:t>Librium</a:t>
            </a:r>
            <a:r>
              <a:rPr lang="es-ES" sz="2800" i="1" dirty="0">
                <a:latin typeface="Garamond" pitchFamily="18" charset="0"/>
              </a:rPr>
              <a:t> &amp; Valium</a:t>
            </a:r>
          </a:p>
          <a:p>
            <a:pPr lvl="2" algn="just">
              <a:spcAft>
                <a:spcPts val="1200"/>
              </a:spcAft>
            </a:pPr>
            <a:r>
              <a:rPr lang="en-US" sz="2800" dirty="0" smtClean="0">
                <a:latin typeface="Garamond" pitchFamily="18" charset="0"/>
              </a:rPr>
              <a:t>“</a:t>
            </a:r>
            <a:r>
              <a:rPr lang="en-US" sz="2800" dirty="0" smtClean="0">
                <a:latin typeface="Garamond" pitchFamily="18" charset="0"/>
              </a:rPr>
              <a:t>Throughout </a:t>
            </a:r>
            <a:r>
              <a:rPr lang="en-US" sz="2800" dirty="0">
                <a:latin typeface="Garamond" pitchFamily="18" charset="0"/>
              </a:rPr>
              <a:t>most of this era, the therapeutic use of </a:t>
            </a:r>
            <a:r>
              <a:rPr lang="en-US" sz="2800" dirty="0" err="1">
                <a:latin typeface="Garamond" pitchFamily="18" charset="0"/>
              </a:rPr>
              <a:t>psychotropes</a:t>
            </a:r>
            <a:r>
              <a:rPr lang="en-US" sz="2800" dirty="0">
                <a:latin typeface="Garamond" pitchFamily="18" charset="0"/>
              </a:rPr>
              <a:t> did not depend on any particular theory about why they worked</a:t>
            </a:r>
            <a:r>
              <a:rPr lang="en-US" sz="2800" dirty="0" smtClean="0">
                <a:latin typeface="Garamond" pitchFamily="18" charset="0"/>
              </a:rPr>
              <a:t>” (D. Herzberg)</a:t>
            </a:r>
          </a:p>
          <a:p>
            <a:pPr lvl="2" algn="just">
              <a:spcAft>
                <a:spcPts val="1200"/>
              </a:spcAft>
            </a:pPr>
            <a:endParaRPr lang="en-US" sz="2800" dirty="0" smtClean="0">
              <a:latin typeface="Garamond" pitchFamily="18" charset="0"/>
            </a:endParaRPr>
          </a:p>
          <a:p>
            <a:pPr lvl="2" algn="just">
              <a:spcAft>
                <a:spcPts val="1200"/>
              </a:spcAft>
            </a:pPr>
            <a:r>
              <a:rPr lang="en-US" sz="2800" dirty="0" smtClean="0">
                <a:latin typeface="Garamond" pitchFamily="18" charset="0"/>
              </a:rPr>
              <a:t>→ </a:t>
            </a:r>
            <a:r>
              <a:rPr lang="en-US" sz="2800" dirty="0" smtClean="0">
                <a:latin typeface="Garamond" pitchFamily="18" charset="0"/>
              </a:rPr>
              <a:t>Su </a:t>
            </a:r>
            <a:r>
              <a:rPr lang="en-US" sz="2800" dirty="0" err="1" smtClean="0">
                <a:latin typeface="Garamond" pitchFamily="18" charset="0"/>
              </a:rPr>
              <a:t>prescripción</a:t>
            </a:r>
            <a:r>
              <a:rPr lang="en-US" sz="2800" dirty="0" smtClean="0">
                <a:latin typeface="Garamond" pitchFamily="18" charset="0"/>
              </a:rPr>
              <a:t> </a:t>
            </a:r>
            <a:r>
              <a:rPr lang="en-US" sz="2800" dirty="0" err="1" smtClean="0">
                <a:latin typeface="Garamond" pitchFamily="18" charset="0"/>
              </a:rPr>
              <a:t>dependía</a:t>
            </a:r>
            <a:r>
              <a:rPr lang="en-US" sz="2800" dirty="0" smtClean="0">
                <a:latin typeface="Garamond" pitchFamily="18" charset="0"/>
              </a:rPr>
              <a:t> de </a:t>
            </a:r>
            <a:r>
              <a:rPr lang="en-US" sz="2800" dirty="0" err="1" smtClean="0">
                <a:latin typeface="Garamond" pitchFamily="18" charset="0"/>
              </a:rPr>
              <a:t>los</a:t>
            </a:r>
            <a:r>
              <a:rPr lang="en-US" sz="2800" dirty="0" smtClean="0">
                <a:latin typeface="Garamond" pitchFamily="18" charset="0"/>
              </a:rPr>
              <a:t> </a:t>
            </a:r>
            <a:r>
              <a:rPr lang="en-US" sz="2800" dirty="0" err="1" smtClean="0">
                <a:latin typeface="Garamond" pitchFamily="18" charset="0"/>
              </a:rPr>
              <a:t>ensayos</a:t>
            </a:r>
            <a:r>
              <a:rPr lang="en-US" sz="2800" dirty="0" smtClean="0">
                <a:latin typeface="Garamond" pitchFamily="18" charset="0"/>
              </a:rPr>
              <a:t> </a:t>
            </a:r>
            <a:r>
              <a:rPr lang="en-US" sz="2800" dirty="0" err="1" smtClean="0">
                <a:latin typeface="Garamond" pitchFamily="18" charset="0"/>
              </a:rPr>
              <a:t>clínicos</a:t>
            </a:r>
            <a:endParaRPr lang="en-US" sz="2800" dirty="0" smtClean="0">
              <a:latin typeface="Garamond" pitchFamily="18" charset="0"/>
            </a:endParaRPr>
          </a:p>
          <a:p>
            <a:pPr lvl="3" algn="just">
              <a:spcAft>
                <a:spcPts val="1200"/>
              </a:spcAft>
            </a:pPr>
            <a:r>
              <a:rPr lang="en-US" sz="2800" dirty="0" err="1" smtClean="0">
                <a:latin typeface="Garamond" pitchFamily="18" charset="0"/>
              </a:rPr>
              <a:t>Efecto</a:t>
            </a:r>
            <a:r>
              <a:rPr lang="en-US" sz="2800" dirty="0" smtClean="0">
                <a:latin typeface="Garamond" pitchFamily="18" charset="0"/>
              </a:rPr>
              <a:t> </a:t>
            </a:r>
            <a:r>
              <a:rPr lang="en-US" sz="2800" dirty="0" err="1" smtClean="0">
                <a:latin typeface="Garamond" pitchFamily="18" charset="0"/>
              </a:rPr>
              <a:t>tranquilizador</a:t>
            </a:r>
            <a:r>
              <a:rPr lang="en-US" sz="2800" dirty="0" smtClean="0">
                <a:latin typeface="Garamond" pitchFamily="18" charset="0"/>
              </a:rPr>
              <a:t> </a:t>
            </a:r>
            <a:r>
              <a:rPr lang="en-US" sz="2800" dirty="0" err="1" smtClean="0">
                <a:latin typeface="Garamond" pitchFamily="18" charset="0"/>
              </a:rPr>
              <a:t>sobre</a:t>
            </a:r>
            <a:r>
              <a:rPr lang="en-US" sz="2800" dirty="0" smtClean="0">
                <a:latin typeface="Garamond" pitchFamily="18" charset="0"/>
              </a:rPr>
              <a:t> la </a:t>
            </a:r>
            <a:r>
              <a:rPr lang="en-US" sz="2800" dirty="0" err="1" smtClean="0">
                <a:latin typeface="Garamond" pitchFamily="18" charset="0"/>
              </a:rPr>
              <a:t>ansiedad</a:t>
            </a:r>
            <a:r>
              <a:rPr lang="en-US" sz="2800" dirty="0" smtClean="0">
                <a:latin typeface="Garamond" pitchFamily="18" charset="0"/>
              </a:rPr>
              <a:t> </a:t>
            </a:r>
            <a:r>
              <a:rPr lang="en-US" sz="2800" dirty="0" err="1" smtClean="0">
                <a:latin typeface="Garamond" pitchFamily="18" charset="0"/>
              </a:rPr>
              <a:t>en</a:t>
            </a:r>
            <a:r>
              <a:rPr lang="en-US" sz="2800" dirty="0" smtClean="0">
                <a:latin typeface="Garamond" pitchFamily="18" charset="0"/>
              </a:rPr>
              <a:t> </a:t>
            </a:r>
            <a:r>
              <a:rPr lang="en-US" sz="2800" dirty="0" err="1" smtClean="0">
                <a:latin typeface="Garamond" pitchFamily="18" charset="0"/>
              </a:rPr>
              <a:t>pacientes</a:t>
            </a:r>
            <a:r>
              <a:rPr lang="en-US" sz="2800" dirty="0" smtClean="0">
                <a:latin typeface="Garamond" pitchFamily="18" charset="0"/>
              </a:rPr>
              <a:t> </a:t>
            </a:r>
            <a:r>
              <a:rPr lang="en-US" sz="2800" dirty="0" err="1" smtClean="0">
                <a:latin typeface="Garamond" pitchFamily="18" charset="0"/>
              </a:rPr>
              <a:t>psiquiátricos</a:t>
            </a:r>
            <a:endParaRPr lang="en-US" sz="2800" dirty="0" smtClean="0">
              <a:latin typeface="Garamond" pitchFamily="18" charset="0"/>
            </a:endParaRPr>
          </a:p>
          <a:p>
            <a:pPr lvl="3" algn="just">
              <a:spcAft>
                <a:spcPts val="1200"/>
              </a:spcAft>
            </a:pPr>
            <a:r>
              <a:rPr lang="en-US" sz="2800" dirty="0" smtClean="0">
                <a:latin typeface="Garamond" pitchFamily="18" charset="0"/>
              </a:rPr>
              <a:t>[no </a:t>
            </a:r>
            <a:r>
              <a:rPr lang="en-US" sz="2800" dirty="0" err="1" smtClean="0">
                <a:latin typeface="Garamond" pitchFamily="18" charset="0"/>
              </a:rPr>
              <a:t>uniforme</a:t>
            </a:r>
            <a:r>
              <a:rPr lang="en-US" sz="2800" dirty="0" smtClean="0">
                <a:latin typeface="Garamond" pitchFamily="18" charset="0"/>
              </a:rPr>
              <a:t>, no </a:t>
            </a:r>
            <a:r>
              <a:rPr lang="en-US" sz="2800" dirty="0" err="1" smtClean="0">
                <a:latin typeface="Garamond" pitchFamily="18" charset="0"/>
              </a:rPr>
              <a:t>claramente</a:t>
            </a:r>
            <a:r>
              <a:rPr lang="en-US" sz="2800" dirty="0" smtClean="0">
                <a:latin typeface="Garamond" pitchFamily="18" charset="0"/>
              </a:rPr>
              <a:t> superior al placebo/</a:t>
            </a:r>
            <a:r>
              <a:rPr lang="en-US" sz="2800" dirty="0" err="1" smtClean="0">
                <a:latin typeface="Garamond" pitchFamily="18" charset="0"/>
              </a:rPr>
              <a:t>barbitúricos</a:t>
            </a:r>
            <a:r>
              <a:rPr lang="en-US" sz="2800" dirty="0" smtClean="0">
                <a:latin typeface="Garamond" pitchFamily="18" charset="0"/>
              </a:rPr>
              <a:t>]</a:t>
            </a:r>
            <a:endParaRPr lang="en-US" sz="2800" dirty="0" smtClean="0">
              <a:latin typeface="Garamond" pitchFamily="18" charset="0"/>
            </a:endParaRPr>
          </a:p>
          <a:p>
            <a:pPr lvl="2" algn="just">
              <a:spcAft>
                <a:spcPts val="1200"/>
              </a:spcAft>
            </a:pPr>
            <a:endParaRPr lang="en-US" sz="2800" dirty="0" smtClean="0">
              <a:latin typeface="Garamond" pitchFamily="18" charset="0"/>
            </a:endParaRPr>
          </a:p>
          <a:p>
            <a:pPr lvl="2" algn="just">
              <a:spcAft>
                <a:spcPts val="1200"/>
              </a:spcAft>
            </a:pPr>
            <a:endParaRPr lang="en-US" sz="2800" dirty="0">
              <a:latin typeface="Garamond" pitchFamily="18" charset="0"/>
            </a:endParaRPr>
          </a:p>
        </p:txBody>
      </p:sp>
    </p:spTree>
    <p:extLst>
      <p:ext uri="{BB962C8B-B14F-4D97-AF65-F5344CB8AC3E}">
        <p14:creationId xmlns:p14="http://schemas.microsoft.com/office/powerpoint/2010/main" val="14275024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500042"/>
            <a:ext cx="8215370" cy="5273238"/>
          </a:xfrm>
          <a:prstGeom prst="rect">
            <a:avLst/>
          </a:prstGeom>
          <a:noFill/>
        </p:spPr>
        <p:txBody>
          <a:bodyPr wrap="square" rtlCol="0">
            <a:spAutoFit/>
          </a:bodyPr>
          <a:lstStyle/>
          <a:p>
            <a:pPr>
              <a:spcAft>
                <a:spcPts val="2000"/>
              </a:spcAft>
            </a:pPr>
            <a:r>
              <a:rPr lang="es-ES" sz="2800" i="1" dirty="0">
                <a:latin typeface="Garamond" pitchFamily="18" charset="0"/>
              </a:rPr>
              <a:t>TE débil: </a:t>
            </a:r>
            <a:r>
              <a:rPr lang="es-ES" sz="2800" i="1" dirty="0" err="1">
                <a:latin typeface="Garamond" pitchFamily="18" charset="0"/>
              </a:rPr>
              <a:t>Librium</a:t>
            </a:r>
            <a:r>
              <a:rPr lang="es-ES" sz="2800" i="1" dirty="0">
                <a:latin typeface="Garamond" pitchFamily="18" charset="0"/>
              </a:rPr>
              <a:t> &amp; Valium</a:t>
            </a:r>
          </a:p>
          <a:p>
            <a:pPr lvl="1" algn="just">
              <a:spcAft>
                <a:spcPts val="1200"/>
              </a:spcAft>
            </a:pPr>
            <a:r>
              <a:rPr lang="en-US" sz="2800" dirty="0" smtClean="0">
                <a:latin typeface="Garamond" pitchFamily="18" charset="0"/>
              </a:rPr>
              <a:t>La </a:t>
            </a:r>
            <a:r>
              <a:rPr lang="en-US" sz="2800" dirty="0" err="1" smtClean="0">
                <a:latin typeface="Garamond" pitchFamily="18" charset="0"/>
              </a:rPr>
              <a:t>perspectiva</a:t>
            </a:r>
            <a:r>
              <a:rPr lang="en-US" sz="2800" dirty="0" smtClean="0">
                <a:latin typeface="Garamond" pitchFamily="18" charset="0"/>
              </a:rPr>
              <a:t> del </a:t>
            </a:r>
            <a:r>
              <a:rPr lang="en-US" sz="2800" i="1" dirty="0" smtClean="0">
                <a:latin typeface="Garamond" pitchFamily="18" charset="0"/>
              </a:rPr>
              <a:t>marketing</a:t>
            </a:r>
            <a:r>
              <a:rPr lang="en-US" sz="2800" dirty="0" smtClean="0">
                <a:latin typeface="Garamond" pitchFamily="18" charset="0"/>
              </a:rPr>
              <a:t> : </a:t>
            </a:r>
            <a:r>
              <a:rPr lang="en-US" sz="2800" dirty="0" smtClean="0">
                <a:latin typeface="Garamond" pitchFamily="18" charset="0"/>
              </a:rPr>
              <a:t>there was “almost nothing you couldn’t use it for”</a:t>
            </a:r>
          </a:p>
          <a:p>
            <a:pPr lvl="2" algn="just">
              <a:spcAft>
                <a:spcPts val="1200"/>
              </a:spcAft>
            </a:pPr>
            <a:r>
              <a:rPr lang="en-US" sz="2800" dirty="0" smtClean="0">
                <a:latin typeface="Garamond" pitchFamily="18" charset="0"/>
              </a:rPr>
              <a:t>→ </a:t>
            </a:r>
            <a:r>
              <a:rPr lang="en-US" sz="2800" dirty="0" smtClean="0">
                <a:latin typeface="Garamond" pitchFamily="18" charset="0"/>
              </a:rPr>
              <a:t>Era </a:t>
            </a:r>
            <a:r>
              <a:rPr lang="en-US" sz="2800" dirty="0" err="1" smtClean="0">
                <a:latin typeface="Garamond" pitchFamily="18" charset="0"/>
              </a:rPr>
              <a:t>necesaria</a:t>
            </a:r>
            <a:r>
              <a:rPr lang="en-US" sz="2800" dirty="0" smtClean="0">
                <a:latin typeface="Garamond" pitchFamily="18" charset="0"/>
              </a:rPr>
              <a:t> </a:t>
            </a:r>
            <a:r>
              <a:rPr lang="en-US" sz="2800" dirty="0" err="1" smtClean="0">
                <a:latin typeface="Garamond" pitchFamily="18" charset="0"/>
              </a:rPr>
              <a:t>una</a:t>
            </a:r>
            <a:r>
              <a:rPr lang="en-US" sz="2800" dirty="0" smtClean="0">
                <a:latin typeface="Garamond" pitchFamily="18" charset="0"/>
              </a:rPr>
              <a:t> </a:t>
            </a:r>
            <a:r>
              <a:rPr lang="en-US" sz="2800" dirty="0" err="1" smtClean="0">
                <a:latin typeface="Garamond" pitchFamily="18" charset="0"/>
              </a:rPr>
              <a:t>receta</a:t>
            </a:r>
            <a:r>
              <a:rPr lang="en-US" sz="2800" dirty="0" smtClean="0">
                <a:latin typeface="Garamond" pitchFamily="18" charset="0"/>
              </a:rPr>
              <a:t> </a:t>
            </a:r>
            <a:r>
              <a:rPr lang="en-US" sz="2800" dirty="0" err="1" smtClean="0">
                <a:latin typeface="Garamond" pitchFamily="18" charset="0"/>
              </a:rPr>
              <a:t>médica</a:t>
            </a:r>
            <a:endParaRPr lang="en-US" sz="2800" dirty="0" smtClean="0">
              <a:latin typeface="Garamond" pitchFamily="18" charset="0"/>
            </a:endParaRPr>
          </a:p>
          <a:p>
            <a:pPr lvl="3" algn="just">
              <a:spcAft>
                <a:spcPts val="1200"/>
              </a:spcAft>
            </a:pPr>
            <a:r>
              <a:rPr lang="en-US" sz="2800" dirty="0" smtClean="0">
                <a:latin typeface="Garamond" pitchFamily="18" charset="0"/>
              </a:rPr>
              <a:t>Roche </a:t>
            </a:r>
            <a:r>
              <a:rPr lang="en-US" sz="2800" dirty="0" err="1" smtClean="0">
                <a:latin typeface="Garamond" pitchFamily="18" charset="0"/>
              </a:rPr>
              <a:t>inaugura</a:t>
            </a:r>
            <a:r>
              <a:rPr lang="en-US" sz="2800" dirty="0" smtClean="0">
                <a:latin typeface="Garamond" pitchFamily="18" charset="0"/>
              </a:rPr>
              <a:t> </a:t>
            </a:r>
            <a:r>
              <a:rPr lang="en-US" sz="2800" dirty="0" err="1" smtClean="0">
                <a:latin typeface="Garamond" pitchFamily="18" charset="0"/>
              </a:rPr>
              <a:t>una</a:t>
            </a:r>
            <a:r>
              <a:rPr lang="en-US" sz="2800" dirty="0" smtClean="0">
                <a:latin typeface="Garamond" pitchFamily="18" charset="0"/>
              </a:rPr>
              <a:t> </a:t>
            </a:r>
            <a:r>
              <a:rPr lang="en-US" sz="2800" dirty="0" err="1" smtClean="0">
                <a:latin typeface="Garamond" pitchFamily="18" charset="0"/>
              </a:rPr>
              <a:t>nueva</a:t>
            </a:r>
            <a:r>
              <a:rPr lang="en-US" sz="2800" dirty="0" smtClean="0">
                <a:latin typeface="Garamond" pitchFamily="18" charset="0"/>
              </a:rPr>
              <a:t> era </a:t>
            </a:r>
            <a:r>
              <a:rPr lang="en-US" sz="2800" dirty="0" err="1" smtClean="0">
                <a:latin typeface="Garamond" pitchFamily="18" charset="0"/>
              </a:rPr>
              <a:t>en</a:t>
            </a:r>
            <a:r>
              <a:rPr lang="en-US" sz="2800" dirty="0" smtClean="0">
                <a:latin typeface="Garamond" pitchFamily="18" charset="0"/>
              </a:rPr>
              <a:t> la </a:t>
            </a:r>
            <a:r>
              <a:rPr lang="en-US" sz="2800" dirty="0" err="1" smtClean="0">
                <a:latin typeface="Garamond" pitchFamily="18" charset="0"/>
              </a:rPr>
              <a:t>publicida</a:t>
            </a:r>
            <a:r>
              <a:rPr lang="en-US" sz="2800" dirty="0" smtClean="0">
                <a:latin typeface="Garamond" pitchFamily="18" charset="0"/>
              </a:rPr>
              <a:t> </a:t>
            </a:r>
            <a:r>
              <a:rPr lang="en-US" sz="2800" dirty="0" err="1" smtClean="0">
                <a:latin typeface="Garamond" pitchFamily="18" charset="0"/>
              </a:rPr>
              <a:t>farmacéutica</a:t>
            </a:r>
            <a:r>
              <a:rPr lang="en-US" sz="2800" dirty="0" smtClean="0">
                <a:latin typeface="Garamond" pitchFamily="18" charset="0"/>
              </a:rPr>
              <a:t>, </a:t>
            </a:r>
            <a:r>
              <a:rPr lang="en-US" sz="2800" dirty="0" err="1" smtClean="0">
                <a:latin typeface="Garamond" pitchFamily="18" charset="0"/>
              </a:rPr>
              <a:t>anunciándolo</a:t>
            </a:r>
            <a:r>
              <a:rPr lang="en-US" sz="2800" dirty="0" smtClean="0">
                <a:latin typeface="Garamond" pitchFamily="18" charset="0"/>
              </a:rPr>
              <a:t> </a:t>
            </a:r>
            <a:r>
              <a:rPr lang="en-US" sz="2800" dirty="0" err="1" smtClean="0">
                <a:latin typeface="Garamond" pitchFamily="18" charset="0"/>
              </a:rPr>
              <a:t>directamente</a:t>
            </a:r>
            <a:r>
              <a:rPr lang="en-US" sz="2800" dirty="0" smtClean="0">
                <a:latin typeface="Garamond" pitchFamily="18" charset="0"/>
              </a:rPr>
              <a:t> a </a:t>
            </a:r>
            <a:r>
              <a:rPr lang="en-US" sz="2800" dirty="0" err="1" smtClean="0">
                <a:latin typeface="Garamond" pitchFamily="18" charset="0"/>
              </a:rPr>
              <a:t>médicos</a:t>
            </a:r>
            <a:r>
              <a:rPr lang="en-US" sz="2800" dirty="0" smtClean="0">
                <a:latin typeface="Garamond" pitchFamily="18" charset="0"/>
              </a:rPr>
              <a:t> </a:t>
            </a:r>
            <a:r>
              <a:rPr lang="en-US" sz="2800" dirty="0" err="1" smtClean="0">
                <a:latin typeface="Garamond" pitchFamily="18" charset="0"/>
              </a:rPr>
              <a:t>como</a:t>
            </a:r>
            <a:r>
              <a:rPr lang="en-US" sz="2800" dirty="0" smtClean="0">
                <a:latin typeface="Garamond" pitchFamily="18" charset="0"/>
              </a:rPr>
              <a:t> </a:t>
            </a:r>
            <a:r>
              <a:rPr lang="en-US" sz="2800" dirty="0" err="1" smtClean="0">
                <a:latin typeface="Garamond" pitchFamily="18" charset="0"/>
              </a:rPr>
              <a:t>tratamiento</a:t>
            </a:r>
            <a:r>
              <a:rPr lang="en-US" sz="2800" dirty="0" smtClean="0">
                <a:latin typeface="Garamond" pitchFamily="18" charset="0"/>
              </a:rPr>
              <a:t> para </a:t>
            </a:r>
            <a:r>
              <a:rPr lang="en-US" sz="2800" dirty="0" err="1" smtClean="0">
                <a:latin typeface="Garamond" pitchFamily="18" charset="0"/>
              </a:rPr>
              <a:t>toda</a:t>
            </a:r>
            <a:r>
              <a:rPr lang="en-US" sz="2800" dirty="0" smtClean="0">
                <a:latin typeface="Garamond" pitchFamily="18" charset="0"/>
              </a:rPr>
              <a:t> </a:t>
            </a:r>
            <a:r>
              <a:rPr lang="en-US" sz="2800" dirty="0" err="1" smtClean="0">
                <a:latin typeface="Garamond" pitchFamily="18" charset="0"/>
              </a:rPr>
              <a:t>clase</a:t>
            </a:r>
            <a:r>
              <a:rPr lang="en-US" sz="2800" dirty="0" smtClean="0">
                <a:latin typeface="Garamond" pitchFamily="18" charset="0"/>
              </a:rPr>
              <a:t> de </a:t>
            </a:r>
            <a:r>
              <a:rPr lang="en-US" sz="2800" dirty="0" err="1" smtClean="0">
                <a:latin typeface="Garamond" pitchFamily="18" charset="0"/>
              </a:rPr>
              <a:t>ansiedades</a:t>
            </a:r>
            <a:endParaRPr lang="en-US" sz="2800" dirty="0" smtClean="0">
              <a:latin typeface="Garamond" pitchFamily="18" charset="0"/>
            </a:endParaRPr>
          </a:p>
          <a:p>
            <a:pPr lvl="2" algn="just">
              <a:spcAft>
                <a:spcPts val="1200"/>
              </a:spcAft>
            </a:pPr>
            <a:endParaRPr lang="en-US" sz="2800" dirty="0" smtClean="0">
              <a:latin typeface="Garamond" pitchFamily="18" charset="0"/>
            </a:endParaRPr>
          </a:p>
          <a:p>
            <a:pPr lvl="2" algn="just">
              <a:spcAft>
                <a:spcPts val="1200"/>
              </a:spcAft>
            </a:pPr>
            <a:endParaRPr lang="en-US" sz="2800" dirty="0">
              <a:latin typeface="Garamond" pitchFamily="18" charset="0"/>
            </a:endParaRPr>
          </a:p>
        </p:txBody>
      </p:sp>
    </p:spTree>
    <p:extLst>
      <p:ext uri="{BB962C8B-B14F-4D97-AF65-F5344CB8AC3E}">
        <p14:creationId xmlns:p14="http://schemas.microsoft.com/office/powerpoint/2010/main" val="23329585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500042"/>
            <a:ext cx="8215370" cy="5273238"/>
          </a:xfrm>
          <a:prstGeom prst="rect">
            <a:avLst/>
          </a:prstGeom>
          <a:noFill/>
        </p:spPr>
        <p:txBody>
          <a:bodyPr wrap="square" rtlCol="0">
            <a:spAutoFit/>
          </a:bodyPr>
          <a:lstStyle/>
          <a:p>
            <a:pPr>
              <a:spcAft>
                <a:spcPts val="2000"/>
              </a:spcAft>
            </a:pPr>
            <a:r>
              <a:rPr lang="es-ES" sz="2800" i="1" dirty="0">
                <a:latin typeface="Garamond" pitchFamily="18" charset="0"/>
              </a:rPr>
              <a:t>TE débil: </a:t>
            </a:r>
            <a:r>
              <a:rPr lang="es-ES" sz="2800" i="1" dirty="0" err="1">
                <a:latin typeface="Garamond" pitchFamily="18" charset="0"/>
              </a:rPr>
              <a:t>Librium</a:t>
            </a:r>
            <a:r>
              <a:rPr lang="es-ES" sz="2800" i="1" dirty="0">
                <a:latin typeface="Garamond" pitchFamily="18" charset="0"/>
              </a:rPr>
              <a:t> &amp; Valium</a:t>
            </a:r>
          </a:p>
          <a:p>
            <a:pPr lvl="1" algn="just">
              <a:spcAft>
                <a:spcPts val="1200"/>
              </a:spcAft>
            </a:pPr>
            <a:r>
              <a:rPr lang="en-US" sz="2800" dirty="0" smtClean="0">
                <a:latin typeface="Garamond" pitchFamily="18" charset="0"/>
              </a:rPr>
              <a:t>El </a:t>
            </a:r>
            <a:r>
              <a:rPr lang="en-US" sz="2800" dirty="0" err="1" smtClean="0">
                <a:latin typeface="Garamond" pitchFamily="18" charset="0"/>
              </a:rPr>
              <a:t>problema</a:t>
            </a:r>
            <a:r>
              <a:rPr lang="en-US" sz="2800" dirty="0" smtClean="0">
                <a:latin typeface="Garamond" pitchFamily="18" charset="0"/>
              </a:rPr>
              <a:t> de la </a:t>
            </a:r>
            <a:r>
              <a:rPr lang="en-US" sz="2800" i="1" dirty="0" err="1" smtClean="0">
                <a:latin typeface="Garamond" pitchFamily="18" charset="0"/>
              </a:rPr>
              <a:t>clase</a:t>
            </a:r>
            <a:r>
              <a:rPr lang="en-US" sz="2800" i="1" dirty="0" smtClean="0">
                <a:latin typeface="Garamond" pitchFamily="18" charset="0"/>
              </a:rPr>
              <a:t> de </a:t>
            </a:r>
            <a:r>
              <a:rPr lang="en-US" sz="2800" i="1" dirty="0" err="1" smtClean="0">
                <a:latin typeface="Garamond" pitchFamily="18" charset="0"/>
              </a:rPr>
              <a:t>referencia</a:t>
            </a:r>
            <a:endParaRPr lang="en-US" sz="2800" dirty="0" smtClean="0">
              <a:latin typeface="Garamond" pitchFamily="18" charset="0"/>
            </a:endParaRPr>
          </a:p>
          <a:p>
            <a:pPr lvl="2" algn="just">
              <a:spcAft>
                <a:spcPts val="1200"/>
              </a:spcAft>
            </a:pPr>
            <a:r>
              <a:rPr lang="en-US" sz="2800" dirty="0" smtClean="0">
                <a:latin typeface="Garamond" pitchFamily="18" charset="0"/>
              </a:rPr>
              <a:t>Los </a:t>
            </a:r>
            <a:r>
              <a:rPr lang="en-US" sz="2800" dirty="0" err="1" smtClean="0">
                <a:latin typeface="Garamond" pitchFamily="18" charset="0"/>
              </a:rPr>
              <a:t>médicos</a:t>
            </a:r>
            <a:r>
              <a:rPr lang="en-US" sz="2800" dirty="0" smtClean="0">
                <a:latin typeface="Garamond" pitchFamily="18" charset="0"/>
              </a:rPr>
              <a:t> </a:t>
            </a:r>
            <a:r>
              <a:rPr lang="en-US" sz="2800" dirty="0" err="1" smtClean="0">
                <a:latin typeface="Garamond" pitchFamily="18" charset="0"/>
              </a:rPr>
              <a:t>debían</a:t>
            </a:r>
            <a:r>
              <a:rPr lang="en-US" sz="2800" dirty="0" smtClean="0">
                <a:latin typeface="Garamond" pitchFamily="18" charset="0"/>
              </a:rPr>
              <a:t> </a:t>
            </a:r>
            <a:r>
              <a:rPr lang="en-US" sz="2800" dirty="0" err="1" smtClean="0">
                <a:latin typeface="Garamond" pitchFamily="18" charset="0"/>
              </a:rPr>
              <a:t>decidir</a:t>
            </a:r>
            <a:r>
              <a:rPr lang="en-US" sz="2800" dirty="0" smtClean="0">
                <a:latin typeface="Garamond" pitchFamily="18" charset="0"/>
              </a:rPr>
              <a:t> </a:t>
            </a:r>
            <a:r>
              <a:rPr lang="en-US" sz="2800" dirty="0" err="1" smtClean="0">
                <a:latin typeface="Garamond" pitchFamily="18" charset="0"/>
              </a:rPr>
              <a:t>si</a:t>
            </a:r>
            <a:r>
              <a:rPr lang="en-US" sz="2800" dirty="0" smtClean="0">
                <a:latin typeface="Garamond" pitchFamily="18" charset="0"/>
              </a:rPr>
              <a:t> </a:t>
            </a:r>
            <a:r>
              <a:rPr lang="en-US" sz="2800" dirty="0" err="1" smtClean="0">
                <a:latin typeface="Garamond" pitchFamily="18" charset="0"/>
              </a:rPr>
              <a:t>cada</a:t>
            </a:r>
            <a:r>
              <a:rPr lang="en-US" sz="2800" dirty="0" smtClean="0">
                <a:latin typeface="Garamond" pitchFamily="18" charset="0"/>
              </a:rPr>
              <a:t> </a:t>
            </a:r>
            <a:r>
              <a:rPr lang="en-US" sz="2800" dirty="0" err="1" smtClean="0">
                <a:latin typeface="Garamond" pitchFamily="18" charset="0"/>
              </a:rPr>
              <a:t>paciente</a:t>
            </a:r>
            <a:r>
              <a:rPr lang="en-US" sz="2800" dirty="0" smtClean="0">
                <a:latin typeface="Garamond" pitchFamily="18" charset="0"/>
              </a:rPr>
              <a:t> que se les </a:t>
            </a:r>
            <a:r>
              <a:rPr lang="en-US" sz="2800" dirty="0" err="1" smtClean="0">
                <a:latin typeface="Garamond" pitchFamily="18" charset="0"/>
              </a:rPr>
              <a:t>presentaba</a:t>
            </a:r>
            <a:r>
              <a:rPr lang="en-US" sz="2800" dirty="0" smtClean="0">
                <a:latin typeface="Garamond" pitchFamily="18" charset="0"/>
              </a:rPr>
              <a:t> </a:t>
            </a:r>
            <a:r>
              <a:rPr lang="en-US" sz="2800" dirty="0" err="1" smtClean="0">
                <a:latin typeface="Garamond" pitchFamily="18" charset="0"/>
              </a:rPr>
              <a:t>en</a:t>
            </a:r>
            <a:r>
              <a:rPr lang="en-US" sz="2800" dirty="0" smtClean="0">
                <a:latin typeface="Garamond" pitchFamily="18" charset="0"/>
              </a:rPr>
              <a:t> la </a:t>
            </a:r>
            <a:r>
              <a:rPr lang="en-US" sz="2800" dirty="0" err="1" smtClean="0">
                <a:latin typeface="Garamond" pitchFamily="18" charset="0"/>
              </a:rPr>
              <a:t>consulta</a:t>
            </a:r>
            <a:r>
              <a:rPr lang="en-US" sz="2800" dirty="0" smtClean="0">
                <a:latin typeface="Garamond" pitchFamily="18" charset="0"/>
              </a:rPr>
              <a:t> era un </a:t>
            </a:r>
            <a:r>
              <a:rPr lang="en-US" sz="2800" dirty="0" err="1" smtClean="0">
                <a:latin typeface="Garamond" pitchFamily="18" charset="0"/>
              </a:rPr>
              <a:t>miembro</a:t>
            </a:r>
            <a:r>
              <a:rPr lang="en-US" sz="2800" dirty="0" smtClean="0">
                <a:latin typeface="Garamond" pitchFamily="18" charset="0"/>
              </a:rPr>
              <a:t> de la </a:t>
            </a:r>
            <a:r>
              <a:rPr lang="en-US" sz="2800" dirty="0" err="1" smtClean="0">
                <a:latin typeface="Garamond" pitchFamily="18" charset="0"/>
              </a:rPr>
              <a:t>población</a:t>
            </a:r>
            <a:r>
              <a:rPr lang="en-US" sz="2800" dirty="0" smtClean="0">
                <a:latin typeface="Garamond" pitchFamily="18" charset="0"/>
              </a:rPr>
              <a:t> </a:t>
            </a:r>
            <a:r>
              <a:rPr lang="en-US" sz="2800" dirty="0" err="1" smtClean="0">
                <a:latin typeface="Garamond" pitchFamily="18" charset="0"/>
              </a:rPr>
              <a:t>definida</a:t>
            </a:r>
            <a:r>
              <a:rPr lang="en-US" sz="2800" dirty="0" smtClean="0">
                <a:latin typeface="Garamond" pitchFamily="18" charset="0"/>
              </a:rPr>
              <a:t> </a:t>
            </a:r>
            <a:r>
              <a:rPr lang="en-US" sz="2800" dirty="0" err="1" smtClean="0">
                <a:latin typeface="Garamond" pitchFamily="18" charset="0"/>
              </a:rPr>
              <a:t>en</a:t>
            </a:r>
            <a:r>
              <a:rPr lang="en-US" sz="2800" dirty="0" smtClean="0">
                <a:latin typeface="Garamond" pitchFamily="18" charset="0"/>
              </a:rPr>
              <a:t> el </a:t>
            </a:r>
            <a:r>
              <a:rPr lang="en-US" sz="2800" dirty="0" err="1" smtClean="0">
                <a:latin typeface="Garamond" pitchFamily="18" charset="0"/>
              </a:rPr>
              <a:t>ensayo</a:t>
            </a:r>
            <a:r>
              <a:rPr lang="en-US" sz="2800" dirty="0" smtClean="0">
                <a:latin typeface="Garamond" pitchFamily="18" charset="0"/>
              </a:rPr>
              <a:t>.</a:t>
            </a:r>
          </a:p>
          <a:p>
            <a:pPr lvl="2" algn="just">
              <a:spcAft>
                <a:spcPts val="1200"/>
              </a:spcAft>
            </a:pPr>
            <a:r>
              <a:rPr lang="en-US" sz="2800" dirty="0" smtClean="0">
                <a:latin typeface="Garamond" pitchFamily="18" charset="0"/>
              </a:rPr>
              <a:t>  </a:t>
            </a:r>
            <a:endParaRPr lang="en-US" sz="2800" dirty="0">
              <a:latin typeface="Garamond" pitchFamily="18" charset="0"/>
            </a:endParaRPr>
          </a:p>
          <a:p>
            <a:pPr lvl="1" algn="just">
              <a:spcAft>
                <a:spcPts val="1200"/>
              </a:spcAft>
            </a:pPr>
            <a:r>
              <a:rPr lang="en-US" sz="2800" dirty="0" smtClean="0">
                <a:latin typeface="Garamond" pitchFamily="18" charset="0"/>
              </a:rPr>
              <a:t>La </a:t>
            </a:r>
            <a:r>
              <a:rPr lang="en-US" sz="2800" dirty="0" err="1" smtClean="0">
                <a:latin typeface="Garamond" pitchFamily="18" charset="0"/>
              </a:rPr>
              <a:t>trampa</a:t>
            </a:r>
            <a:r>
              <a:rPr lang="en-US" sz="2800" dirty="0" smtClean="0">
                <a:latin typeface="Garamond" pitchFamily="18" charset="0"/>
              </a:rPr>
              <a:t>: </a:t>
            </a:r>
            <a:endParaRPr lang="en-US" sz="2800" dirty="0" smtClean="0">
              <a:latin typeface="Garamond" pitchFamily="18" charset="0"/>
            </a:endParaRPr>
          </a:p>
          <a:p>
            <a:pPr lvl="2" algn="just">
              <a:spcAft>
                <a:spcPts val="1200"/>
              </a:spcAft>
            </a:pPr>
            <a:r>
              <a:rPr lang="en-US" sz="2800" dirty="0" smtClean="0">
                <a:latin typeface="Garamond" pitchFamily="18" charset="0"/>
              </a:rPr>
              <a:t>La </a:t>
            </a:r>
            <a:r>
              <a:rPr lang="en-US" sz="2800" dirty="0" err="1" smtClean="0">
                <a:latin typeface="Garamond" pitchFamily="18" charset="0"/>
              </a:rPr>
              <a:t>dificultad</a:t>
            </a:r>
            <a:r>
              <a:rPr lang="en-US" sz="2800" dirty="0" smtClean="0">
                <a:latin typeface="Garamond" pitchFamily="18" charset="0"/>
              </a:rPr>
              <a:t> de </a:t>
            </a:r>
            <a:r>
              <a:rPr lang="en-US" sz="2800" dirty="0" err="1" smtClean="0">
                <a:latin typeface="Garamond" pitchFamily="18" charset="0"/>
              </a:rPr>
              <a:t>definir</a:t>
            </a:r>
            <a:r>
              <a:rPr lang="en-US" sz="2800" dirty="0" smtClean="0">
                <a:latin typeface="Garamond" pitchFamily="18" charset="0"/>
              </a:rPr>
              <a:t> la </a:t>
            </a:r>
            <a:r>
              <a:rPr lang="en-US" sz="2800" dirty="0" err="1" smtClean="0">
                <a:latin typeface="Garamond" pitchFamily="18" charset="0"/>
              </a:rPr>
              <a:t>ansiedad</a:t>
            </a:r>
            <a:r>
              <a:rPr lang="en-US" sz="2800" dirty="0" smtClean="0">
                <a:latin typeface="Garamond" pitchFamily="18" charset="0"/>
              </a:rPr>
              <a:t> con </a:t>
            </a:r>
            <a:r>
              <a:rPr lang="en-US" sz="2800" dirty="0" err="1" smtClean="0">
                <a:latin typeface="Garamond" pitchFamily="18" charset="0"/>
              </a:rPr>
              <a:t>independencia</a:t>
            </a:r>
            <a:r>
              <a:rPr lang="en-US" sz="2800" dirty="0" smtClean="0">
                <a:latin typeface="Garamond" pitchFamily="18" charset="0"/>
              </a:rPr>
              <a:t> de </a:t>
            </a:r>
            <a:r>
              <a:rPr lang="en-US" sz="2800" dirty="0" err="1" smtClean="0">
                <a:latin typeface="Garamond" pitchFamily="18" charset="0"/>
              </a:rPr>
              <a:t>una</a:t>
            </a:r>
            <a:r>
              <a:rPr lang="en-US" sz="2800" dirty="0" smtClean="0">
                <a:latin typeface="Garamond" pitchFamily="18" charset="0"/>
              </a:rPr>
              <a:t> </a:t>
            </a:r>
            <a:r>
              <a:rPr lang="en-US" sz="2800" dirty="0" err="1" smtClean="0">
                <a:latin typeface="Garamond" pitchFamily="18" charset="0"/>
              </a:rPr>
              <a:t>colección</a:t>
            </a:r>
            <a:r>
              <a:rPr lang="en-US" sz="2800" dirty="0" smtClean="0">
                <a:latin typeface="Garamond" pitchFamily="18" charset="0"/>
              </a:rPr>
              <a:t> de </a:t>
            </a:r>
            <a:r>
              <a:rPr lang="en-US" sz="2800" dirty="0" err="1" smtClean="0">
                <a:latin typeface="Garamond" pitchFamily="18" charset="0"/>
              </a:rPr>
              <a:t>síntomas</a:t>
            </a:r>
            <a:r>
              <a:rPr lang="en-US" sz="2800" dirty="0" smtClean="0">
                <a:latin typeface="Garamond" pitchFamily="18" charset="0"/>
              </a:rPr>
              <a:t> que el Valium </a:t>
            </a:r>
            <a:r>
              <a:rPr lang="en-US" sz="2800" dirty="0" err="1" smtClean="0">
                <a:latin typeface="Garamond" pitchFamily="18" charset="0"/>
              </a:rPr>
              <a:t>podía</a:t>
            </a:r>
            <a:r>
              <a:rPr lang="en-US" sz="2800" dirty="0" smtClean="0">
                <a:latin typeface="Garamond" pitchFamily="18" charset="0"/>
              </a:rPr>
              <a:t> </a:t>
            </a:r>
            <a:r>
              <a:rPr lang="en-US" sz="2800" dirty="0" err="1" smtClean="0">
                <a:latin typeface="Garamond" pitchFamily="18" charset="0"/>
              </a:rPr>
              <a:t>aliviar</a:t>
            </a:r>
            <a:endParaRPr lang="en-US" sz="2800" dirty="0">
              <a:latin typeface="Garamond" pitchFamily="18" charset="0"/>
            </a:endParaRPr>
          </a:p>
        </p:txBody>
      </p:sp>
    </p:spTree>
    <p:extLst>
      <p:ext uri="{BB962C8B-B14F-4D97-AF65-F5344CB8AC3E}">
        <p14:creationId xmlns:p14="http://schemas.microsoft.com/office/powerpoint/2010/main" val="26942957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500042"/>
            <a:ext cx="8215370" cy="5550237"/>
          </a:xfrm>
          <a:prstGeom prst="rect">
            <a:avLst/>
          </a:prstGeom>
          <a:noFill/>
        </p:spPr>
        <p:txBody>
          <a:bodyPr wrap="square" rtlCol="0">
            <a:spAutoFit/>
          </a:bodyPr>
          <a:lstStyle/>
          <a:p>
            <a:pPr>
              <a:spcAft>
                <a:spcPts val="2000"/>
              </a:spcAft>
            </a:pPr>
            <a:r>
              <a:rPr lang="es-ES" sz="2800" i="1" dirty="0">
                <a:latin typeface="Garamond" pitchFamily="18" charset="0"/>
              </a:rPr>
              <a:t>TE débil: </a:t>
            </a:r>
            <a:r>
              <a:rPr lang="es-ES" sz="2800" i="1" dirty="0" err="1">
                <a:latin typeface="Garamond" pitchFamily="18" charset="0"/>
              </a:rPr>
              <a:t>Librium</a:t>
            </a:r>
            <a:r>
              <a:rPr lang="es-ES" sz="2800" i="1" dirty="0">
                <a:latin typeface="Garamond" pitchFamily="18" charset="0"/>
              </a:rPr>
              <a:t> &amp; Valium</a:t>
            </a:r>
          </a:p>
          <a:p>
            <a:pPr lvl="1" algn="just">
              <a:spcAft>
                <a:spcPts val="1200"/>
              </a:spcAft>
            </a:pPr>
            <a:r>
              <a:rPr lang="en-US" sz="2800" dirty="0" smtClean="0">
                <a:latin typeface="Garamond" pitchFamily="18" charset="0"/>
              </a:rPr>
              <a:t>TE </a:t>
            </a:r>
            <a:r>
              <a:rPr lang="en-US" sz="2800" dirty="0" err="1" smtClean="0">
                <a:latin typeface="Garamond" pitchFamily="18" charset="0"/>
              </a:rPr>
              <a:t>Débil</a:t>
            </a:r>
            <a:endParaRPr lang="en-US" sz="2800" dirty="0" smtClean="0">
              <a:latin typeface="Garamond" pitchFamily="18" charset="0"/>
            </a:endParaRPr>
          </a:p>
          <a:p>
            <a:pPr marL="914400" lvl="1" indent="-457200" algn="just">
              <a:spcAft>
                <a:spcPts val="1200"/>
              </a:spcAft>
              <a:buFont typeface="Wingdings" panose="05000000000000000000" pitchFamily="2" charset="2"/>
              <a:buChar char="ü"/>
            </a:pPr>
            <a:r>
              <a:rPr lang="en-US" sz="2800" dirty="0" smtClean="0">
                <a:latin typeface="Garamond" pitchFamily="18" charset="0"/>
              </a:rPr>
              <a:t>La </a:t>
            </a:r>
            <a:r>
              <a:rPr lang="en-US" sz="2800" dirty="0" err="1" smtClean="0">
                <a:latin typeface="Garamond" pitchFamily="18" charset="0"/>
              </a:rPr>
              <a:t>ansiedad</a:t>
            </a:r>
            <a:r>
              <a:rPr lang="en-US" sz="2800" dirty="0" smtClean="0">
                <a:latin typeface="Garamond" pitchFamily="18" charset="0"/>
              </a:rPr>
              <a:t> se </a:t>
            </a:r>
            <a:r>
              <a:rPr lang="en-US" sz="2800" dirty="0" err="1" smtClean="0">
                <a:latin typeface="Garamond" pitchFamily="18" charset="0"/>
              </a:rPr>
              <a:t>definía</a:t>
            </a:r>
            <a:r>
              <a:rPr lang="en-US" sz="2800" dirty="0" smtClean="0">
                <a:latin typeface="Garamond" pitchFamily="18" charset="0"/>
              </a:rPr>
              <a:t> </a:t>
            </a:r>
            <a:r>
              <a:rPr lang="en-US" sz="2800" dirty="0" err="1" smtClean="0">
                <a:latin typeface="Garamond" pitchFamily="18" charset="0"/>
              </a:rPr>
              <a:t>operativamente</a:t>
            </a:r>
            <a:r>
              <a:rPr lang="en-US" sz="2800" dirty="0" smtClean="0">
                <a:latin typeface="Garamond" pitchFamily="18" charset="0"/>
              </a:rPr>
              <a:t> </a:t>
            </a:r>
            <a:r>
              <a:rPr lang="en-US" sz="2800" dirty="0" err="1" smtClean="0">
                <a:latin typeface="Garamond" pitchFamily="18" charset="0"/>
              </a:rPr>
              <a:t>como</a:t>
            </a:r>
            <a:r>
              <a:rPr lang="en-US" sz="2800" dirty="0" smtClean="0">
                <a:latin typeface="Garamond" pitchFamily="18" charset="0"/>
              </a:rPr>
              <a:t> </a:t>
            </a:r>
            <a:r>
              <a:rPr lang="en-US" sz="2800" dirty="0" err="1" smtClean="0">
                <a:latin typeface="Garamond" pitchFamily="18" charset="0"/>
              </a:rPr>
              <a:t>una</a:t>
            </a:r>
            <a:r>
              <a:rPr lang="en-US" sz="2800" dirty="0" smtClean="0">
                <a:latin typeface="Garamond" pitchFamily="18" charset="0"/>
              </a:rPr>
              <a:t> </a:t>
            </a:r>
            <a:r>
              <a:rPr lang="en-US" sz="2800" dirty="0" err="1" smtClean="0">
                <a:latin typeface="Garamond" pitchFamily="18" charset="0"/>
              </a:rPr>
              <a:t>colección</a:t>
            </a:r>
            <a:r>
              <a:rPr lang="en-US" sz="2800" dirty="0" smtClean="0">
                <a:latin typeface="Garamond" pitchFamily="18" charset="0"/>
              </a:rPr>
              <a:t> de </a:t>
            </a:r>
            <a:r>
              <a:rPr lang="en-US" sz="2800" dirty="0" err="1" smtClean="0">
                <a:latin typeface="Garamond" pitchFamily="18" charset="0"/>
              </a:rPr>
              <a:t>síntomas</a:t>
            </a:r>
            <a:r>
              <a:rPr lang="en-US" sz="2800" dirty="0" smtClean="0">
                <a:latin typeface="Garamond" pitchFamily="18" charset="0"/>
              </a:rPr>
              <a:t> </a:t>
            </a:r>
            <a:r>
              <a:rPr lang="en-US" sz="2800" dirty="0" err="1" smtClean="0">
                <a:latin typeface="Garamond" pitchFamily="18" charset="0"/>
              </a:rPr>
              <a:t>aliviados</a:t>
            </a:r>
            <a:r>
              <a:rPr lang="en-US" sz="2800" dirty="0" smtClean="0">
                <a:latin typeface="Garamond" pitchFamily="18" charset="0"/>
              </a:rPr>
              <a:t> </a:t>
            </a:r>
            <a:r>
              <a:rPr lang="en-US" sz="2800" dirty="0" err="1" smtClean="0">
                <a:latin typeface="Garamond" pitchFamily="18" charset="0"/>
              </a:rPr>
              <a:t>por</a:t>
            </a:r>
            <a:r>
              <a:rPr lang="en-US" sz="2800" dirty="0" smtClean="0">
                <a:latin typeface="Garamond" pitchFamily="18" charset="0"/>
              </a:rPr>
              <a:t> el Valium </a:t>
            </a:r>
            <a:r>
              <a:rPr lang="en-US" sz="2800" dirty="0" err="1" smtClean="0">
                <a:latin typeface="Garamond" pitchFamily="18" charset="0"/>
              </a:rPr>
              <a:t>en</a:t>
            </a:r>
            <a:r>
              <a:rPr lang="en-US" sz="2800" dirty="0" smtClean="0">
                <a:latin typeface="Garamond" pitchFamily="18" charset="0"/>
              </a:rPr>
              <a:t> un </a:t>
            </a:r>
            <a:r>
              <a:rPr lang="en-US" sz="2800" dirty="0" err="1" smtClean="0">
                <a:latin typeface="Garamond" pitchFamily="18" charset="0"/>
              </a:rPr>
              <a:t>ensayo</a:t>
            </a:r>
            <a:r>
              <a:rPr lang="en-US" sz="2800" dirty="0" smtClean="0">
                <a:latin typeface="Garamond" pitchFamily="18" charset="0"/>
              </a:rPr>
              <a:t> </a:t>
            </a:r>
            <a:r>
              <a:rPr lang="en-US" sz="2800" dirty="0" err="1" smtClean="0">
                <a:latin typeface="Garamond" pitchFamily="18" charset="0"/>
              </a:rPr>
              <a:t>clínico</a:t>
            </a:r>
            <a:endParaRPr lang="en-US" sz="2800" dirty="0" smtClean="0">
              <a:latin typeface="Garamond" pitchFamily="18" charset="0"/>
            </a:endParaRPr>
          </a:p>
          <a:p>
            <a:pPr marL="914400" lvl="1" indent="-457200" algn="just">
              <a:spcAft>
                <a:spcPts val="1200"/>
              </a:spcAft>
              <a:buFont typeface="Wingdings" panose="05000000000000000000" pitchFamily="2" charset="2"/>
              <a:buChar char="ü"/>
            </a:pPr>
            <a:r>
              <a:rPr lang="en-US" sz="2800" dirty="0" smtClean="0">
                <a:latin typeface="Garamond" pitchFamily="18" charset="0"/>
              </a:rPr>
              <a:t>Las </a:t>
            </a:r>
            <a:r>
              <a:rPr lang="en-US" sz="2800" dirty="0" err="1" smtClean="0">
                <a:latin typeface="Garamond" pitchFamily="18" charset="0"/>
              </a:rPr>
              <a:t>fronteras</a:t>
            </a:r>
            <a:r>
              <a:rPr lang="en-US" sz="2800" dirty="0" smtClean="0">
                <a:latin typeface="Garamond" pitchFamily="18" charset="0"/>
              </a:rPr>
              <a:t> de </a:t>
            </a:r>
            <a:r>
              <a:rPr lang="en-US" sz="2800" dirty="0" err="1" smtClean="0">
                <a:latin typeface="Garamond" pitchFamily="18" charset="0"/>
              </a:rPr>
              <a:t>esta</a:t>
            </a:r>
            <a:r>
              <a:rPr lang="en-US" sz="2800" dirty="0" smtClean="0">
                <a:latin typeface="Garamond" pitchFamily="18" charset="0"/>
              </a:rPr>
              <a:t> </a:t>
            </a:r>
            <a:r>
              <a:rPr lang="en-US" sz="2800" dirty="0" err="1" smtClean="0">
                <a:latin typeface="Garamond" pitchFamily="18" charset="0"/>
              </a:rPr>
              <a:t>población</a:t>
            </a:r>
            <a:r>
              <a:rPr lang="en-US" sz="2800" dirty="0" smtClean="0">
                <a:latin typeface="Garamond" pitchFamily="18" charset="0"/>
              </a:rPr>
              <a:t> </a:t>
            </a:r>
            <a:r>
              <a:rPr lang="en-US" sz="2800" dirty="0" err="1" smtClean="0">
                <a:latin typeface="Garamond" pitchFamily="18" charset="0"/>
              </a:rPr>
              <a:t>eran</a:t>
            </a:r>
            <a:r>
              <a:rPr lang="en-US" sz="2800" dirty="0" smtClean="0">
                <a:latin typeface="Garamond" pitchFamily="18" charset="0"/>
              </a:rPr>
              <a:t> </a:t>
            </a:r>
            <a:r>
              <a:rPr lang="en-US" sz="2800" dirty="0" err="1" smtClean="0">
                <a:latin typeface="Garamond" pitchFamily="18" charset="0"/>
              </a:rPr>
              <a:t>suficientemente</a:t>
            </a:r>
            <a:r>
              <a:rPr lang="en-US" sz="2800" dirty="0" smtClean="0">
                <a:latin typeface="Garamond" pitchFamily="18" charset="0"/>
              </a:rPr>
              <a:t> </a:t>
            </a:r>
            <a:r>
              <a:rPr lang="en-US" sz="2800" dirty="0" err="1" smtClean="0">
                <a:latin typeface="Garamond" pitchFamily="18" charset="0"/>
              </a:rPr>
              <a:t>difusas</a:t>
            </a:r>
            <a:r>
              <a:rPr lang="en-US" sz="2800" dirty="0" smtClean="0">
                <a:latin typeface="Garamond" pitchFamily="18" charset="0"/>
              </a:rPr>
              <a:t> </a:t>
            </a:r>
            <a:r>
              <a:rPr lang="en-US" sz="2800" dirty="0" err="1" smtClean="0">
                <a:latin typeface="Garamond" pitchFamily="18" charset="0"/>
              </a:rPr>
              <a:t>como</a:t>
            </a:r>
            <a:r>
              <a:rPr lang="en-US" sz="2800" dirty="0" smtClean="0">
                <a:latin typeface="Garamond" pitchFamily="18" charset="0"/>
              </a:rPr>
              <a:t> para </a:t>
            </a:r>
            <a:r>
              <a:rPr lang="en-US" sz="2800" dirty="0" err="1" smtClean="0">
                <a:latin typeface="Garamond" pitchFamily="18" charset="0"/>
              </a:rPr>
              <a:t>prestarse</a:t>
            </a:r>
            <a:r>
              <a:rPr lang="en-US" sz="2800" dirty="0" smtClean="0">
                <a:latin typeface="Garamond" pitchFamily="18" charset="0"/>
              </a:rPr>
              <a:t> a </a:t>
            </a:r>
            <a:r>
              <a:rPr lang="en-US" sz="2800" dirty="0" err="1" smtClean="0">
                <a:latin typeface="Garamond" pitchFamily="18" charset="0"/>
              </a:rPr>
              <a:t>ampliaciones</a:t>
            </a:r>
            <a:r>
              <a:rPr lang="en-US" sz="2800" dirty="0" smtClean="0">
                <a:latin typeface="Garamond" pitchFamily="18" charset="0"/>
              </a:rPr>
              <a:t> </a:t>
            </a:r>
            <a:r>
              <a:rPr lang="en-US" sz="2800" dirty="0" err="1" smtClean="0">
                <a:latin typeface="Garamond" pitchFamily="18" charset="0"/>
              </a:rPr>
              <a:t>publicitarias</a:t>
            </a:r>
            <a:endParaRPr lang="en-US" sz="2800" dirty="0" smtClean="0">
              <a:latin typeface="Garamond" pitchFamily="18" charset="0"/>
            </a:endParaRPr>
          </a:p>
          <a:p>
            <a:pPr marL="914400" lvl="1" indent="-457200" algn="just">
              <a:spcAft>
                <a:spcPts val="1200"/>
              </a:spcAft>
              <a:buFont typeface="Wingdings" panose="05000000000000000000" pitchFamily="2" charset="2"/>
              <a:buChar char="ü"/>
            </a:pPr>
            <a:r>
              <a:rPr lang="en-US" sz="2800" dirty="0" err="1" smtClean="0">
                <a:latin typeface="Garamond" pitchFamily="18" charset="0"/>
              </a:rPr>
              <a:t>En</a:t>
            </a:r>
            <a:r>
              <a:rPr lang="en-US" sz="2800" dirty="0" smtClean="0">
                <a:latin typeface="Garamond" pitchFamily="18" charset="0"/>
              </a:rPr>
              <a:t> </a:t>
            </a:r>
            <a:r>
              <a:rPr lang="en-US" sz="2800" dirty="0" err="1" smtClean="0">
                <a:latin typeface="Garamond" pitchFamily="18" charset="0"/>
              </a:rPr>
              <a:t>última</a:t>
            </a:r>
            <a:r>
              <a:rPr lang="en-US" sz="2800" dirty="0" smtClean="0">
                <a:latin typeface="Garamond" pitchFamily="18" charset="0"/>
              </a:rPr>
              <a:t> </a:t>
            </a:r>
            <a:r>
              <a:rPr lang="en-US" sz="2800" dirty="0" err="1" smtClean="0">
                <a:latin typeface="Garamond" pitchFamily="18" charset="0"/>
              </a:rPr>
              <a:t>instancia</a:t>
            </a:r>
            <a:r>
              <a:rPr lang="en-US" sz="2800" dirty="0" smtClean="0">
                <a:latin typeface="Garamond" pitchFamily="18" charset="0"/>
              </a:rPr>
              <a:t>, el </a:t>
            </a:r>
            <a:r>
              <a:rPr lang="en-US" sz="2800" dirty="0" err="1" smtClean="0">
                <a:latin typeface="Garamond" pitchFamily="18" charset="0"/>
              </a:rPr>
              <a:t>médico</a:t>
            </a:r>
            <a:r>
              <a:rPr lang="en-US" sz="2800" dirty="0" smtClean="0">
                <a:latin typeface="Garamond" pitchFamily="18" charset="0"/>
              </a:rPr>
              <a:t> </a:t>
            </a:r>
            <a:r>
              <a:rPr lang="en-US" sz="2800" dirty="0" err="1" smtClean="0">
                <a:latin typeface="Garamond" pitchFamily="18" charset="0"/>
              </a:rPr>
              <a:t>prescribiría</a:t>
            </a:r>
            <a:r>
              <a:rPr lang="en-US" sz="2800" dirty="0" smtClean="0">
                <a:latin typeface="Garamond" pitchFamily="18" charset="0"/>
              </a:rPr>
              <a:t> el Valium </a:t>
            </a:r>
            <a:r>
              <a:rPr lang="en-US" sz="2800" dirty="0" err="1" smtClean="0">
                <a:latin typeface="Garamond" pitchFamily="18" charset="0"/>
              </a:rPr>
              <a:t>si</a:t>
            </a:r>
            <a:r>
              <a:rPr lang="en-US" sz="2800" dirty="0" smtClean="0">
                <a:latin typeface="Garamond" pitchFamily="18" charset="0"/>
              </a:rPr>
              <a:t> </a:t>
            </a:r>
            <a:r>
              <a:rPr lang="en-US" sz="2800" dirty="0" err="1" smtClean="0">
                <a:latin typeface="Garamond" pitchFamily="18" charset="0"/>
              </a:rPr>
              <a:t>los</a:t>
            </a:r>
            <a:r>
              <a:rPr lang="en-US" sz="2800" dirty="0" smtClean="0">
                <a:latin typeface="Garamond" pitchFamily="18" charset="0"/>
              </a:rPr>
              <a:t> </a:t>
            </a:r>
            <a:r>
              <a:rPr lang="en-US" sz="2800" dirty="0" err="1" smtClean="0">
                <a:latin typeface="Garamond" pitchFamily="18" charset="0"/>
              </a:rPr>
              <a:t>síntomas</a:t>
            </a:r>
            <a:r>
              <a:rPr lang="en-US" sz="2800" dirty="0" smtClean="0">
                <a:latin typeface="Garamond" pitchFamily="18" charset="0"/>
              </a:rPr>
              <a:t> del </a:t>
            </a:r>
            <a:r>
              <a:rPr lang="en-US" sz="2800" dirty="0" err="1" smtClean="0">
                <a:latin typeface="Garamond" pitchFamily="18" charset="0"/>
              </a:rPr>
              <a:t>paciente</a:t>
            </a:r>
            <a:r>
              <a:rPr lang="en-US" sz="2800" dirty="0" smtClean="0">
                <a:latin typeface="Garamond" pitchFamily="18" charset="0"/>
              </a:rPr>
              <a:t> </a:t>
            </a:r>
            <a:r>
              <a:rPr lang="en-US" sz="2800" dirty="0" err="1" smtClean="0">
                <a:latin typeface="Garamond" pitchFamily="18" charset="0"/>
              </a:rPr>
              <a:t>eran</a:t>
            </a:r>
            <a:r>
              <a:rPr lang="en-US" sz="2800" dirty="0" smtClean="0">
                <a:latin typeface="Garamond" pitchFamily="18" charset="0"/>
              </a:rPr>
              <a:t> “</a:t>
            </a:r>
            <a:r>
              <a:rPr lang="en-US" sz="2800" dirty="0" err="1" smtClean="0">
                <a:latin typeface="Garamond" pitchFamily="18" charset="0"/>
              </a:rPr>
              <a:t>parecidos</a:t>
            </a:r>
            <a:r>
              <a:rPr lang="en-US" sz="2800" dirty="0" smtClean="0">
                <a:latin typeface="Garamond" pitchFamily="18" charset="0"/>
              </a:rPr>
              <a:t>”</a:t>
            </a:r>
            <a:r>
              <a:rPr lang="en-US" sz="2800" dirty="0" smtClean="0">
                <a:latin typeface="Garamond" pitchFamily="18" charset="0"/>
              </a:rPr>
              <a:t>.</a:t>
            </a:r>
            <a:endParaRPr lang="en-US" sz="2800" dirty="0" smtClean="0">
              <a:latin typeface="Garamond" pitchFamily="18" charset="0"/>
            </a:endParaRPr>
          </a:p>
        </p:txBody>
      </p:sp>
    </p:spTree>
    <p:extLst>
      <p:ext uri="{BB962C8B-B14F-4D97-AF65-F5344CB8AC3E}">
        <p14:creationId xmlns:p14="http://schemas.microsoft.com/office/powerpoint/2010/main" val="2736120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692696"/>
            <a:ext cx="7848872" cy="3221395"/>
          </a:xfrm>
          <a:prstGeom prst="rect">
            <a:avLst/>
          </a:prstGeom>
          <a:noFill/>
        </p:spPr>
        <p:txBody>
          <a:bodyPr wrap="square" rtlCol="0">
            <a:spAutoFit/>
          </a:bodyPr>
          <a:lstStyle/>
          <a:p>
            <a:pPr lvl="1" algn="just">
              <a:spcBef>
                <a:spcPts val="600"/>
              </a:spcBef>
              <a:spcAft>
                <a:spcPts val="600"/>
              </a:spcAft>
            </a:pPr>
            <a:r>
              <a:rPr lang="es-ES" sz="2800" i="1" dirty="0" smtClean="0">
                <a:latin typeface="Times New Roman" pitchFamily="18" charset="0"/>
                <a:cs typeface="Times New Roman" pitchFamily="18" charset="0"/>
              </a:rPr>
              <a:t>Plan del curso</a:t>
            </a:r>
          </a:p>
          <a:p>
            <a:pPr lvl="1" algn="just">
              <a:spcBef>
                <a:spcPts val="2000"/>
              </a:spcBef>
              <a:spcAft>
                <a:spcPts val="600"/>
              </a:spcAft>
            </a:pPr>
            <a:r>
              <a:rPr lang="es-ES" sz="2800" dirty="0" smtClean="0">
                <a:latin typeface="Times New Roman" pitchFamily="18" charset="0"/>
                <a:cs typeface="Times New Roman" pitchFamily="18" charset="0"/>
              </a:rPr>
              <a:t>Sesión 3</a:t>
            </a:r>
          </a:p>
          <a:p>
            <a:pPr marL="914400" lvl="1" indent="-457200" algn="just">
              <a:spcBef>
                <a:spcPts val="600"/>
              </a:spcBef>
              <a:spcAft>
                <a:spcPts val="600"/>
              </a:spcAft>
              <a:buFont typeface="Wingdings" panose="05000000000000000000" pitchFamily="2" charset="2"/>
              <a:buChar char="ü"/>
            </a:pPr>
            <a:r>
              <a:rPr lang="es-ES" sz="2800" dirty="0" smtClean="0">
                <a:latin typeface="Times New Roman" pitchFamily="18" charset="0"/>
                <a:cs typeface="Times New Roman" pitchFamily="18" charset="0"/>
              </a:rPr>
              <a:t>Filosofía de la ciencia: Causalidad y verdad</a:t>
            </a:r>
          </a:p>
          <a:p>
            <a:pPr lvl="1" algn="just">
              <a:spcBef>
                <a:spcPts val="2000"/>
              </a:spcBef>
              <a:spcAft>
                <a:spcPts val="600"/>
              </a:spcAft>
            </a:pPr>
            <a:r>
              <a:rPr lang="es-ES" sz="2800" dirty="0" smtClean="0">
                <a:latin typeface="Times New Roman" pitchFamily="18" charset="0"/>
                <a:cs typeface="Times New Roman" pitchFamily="18" charset="0"/>
              </a:rPr>
              <a:t>Sesión 4: Imparcialidad</a:t>
            </a:r>
          </a:p>
          <a:p>
            <a:pPr marL="914400" lvl="1" indent="-457200" algn="just">
              <a:spcBef>
                <a:spcPts val="600"/>
              </a:spcBef>
              <a:spcAft>
                <a:spcPts val="600"/>
              </a:spcAft>
              <a:buFont typeface="Wingdings" panose="05000000000000000000" pitchFamily="2" charset="2"/>
              <a:buChar char="ü"/>
            </a:pPr>
            <a:r>
              <a:rPr lang="es-ES" sz="2800" dirty="0" smtClean="0">
                <a:latin typeface="Times New Roman" pitchFamily="18" charset="0"/>
                <a:cs typeface="Times New Roman" pitchFamily="18" charset="0"/>
              </a:rPr>
              <a:t>Epistemología social: el </a:t>
            </a:r>
            <a:r>
              <a:rPr lang="es-ES" sz="2800" dirty="0" err="1" smtClean="0">
                <a:latin typeface="Times New Roman" pitchFamily="18" charset="0"/>
                <a:cs typeface="Times New Roman" pitchFamily="18" charset="0"/>
              </a:rPr>
              <a:t>contractualismo</a:t>
            </a: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4316787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500042"/>
            <a:ext cx="8215370" cy="3826689"/>
          </a:xfrm>
          <a:prstGeom prst="rect">
            <a:avLst/>
          </a:prstGeom>
          <a:noFill/>
        </p:spPr>
        <p:txBody>
          <a:bodyPr wrap="square" rtlCol="0">
            <a:spAutoFit/>
          </a:bodyPr>
          <a:lstStyle/>
          <a:p>
            <a:pPr>
              <a:spcAft>
                <a:spcPts val="2000"/>
              </a:spcAft>
            </a:pPr>
            <a:r>
              <a:rPr lang="es-ES" sz="2800" i="1" dirty="0">
                <a:latin typeface="Garamond" pitchFamily="18" charset="0"/>
              </a:rPr>
              <a:t>TE débil: </a:t>
            </a:r>
            <a:r>
              <a:rPr lang="es-ES" sz="2800" i="1" dirty="0" err="1">
                <a:latin typeface="Garamond" pitchFamily="18" charset="0"/>
              </a:rPr>
              <a:t>Librium</a:t>
            </a:r>
            <a:r>
              <a:rPr lang="es-ES" sz="2800" i="1" dirty="0">
                <a:latin typeface="Garamond" pitchFamily="18" charset="0"/>
              </a:rPr>
              <a:t> &amp; Valium</a:t>
            </a:r>
          </a:p>
          <a:p>
            <a:pPr lvl="1" algn="just">
              <a:spcAft>
                <a:spcPts val="1200"/>
              </a:spcAft>
            </a:pPr>
            <a:r>
              <a:rPr lang="en-US" sz="2800" dirty="0" smtClean="0">
                <a:latin typeface="Garamond" pitchFamily="18" charset="0"/>
              </a:rPr>
              <a:t>¿</a:t>
            </a:r>
            <a:r>
              <a:rPr lang="en-US" sz="2800" dirty="0" err="1" smtClean="0">
                <a:latin typeface="Garamond" pitchFamily="18" charset="0"/>
              </a:rPr>
              <a:t>Cómo</a:t>
            </a:r>
            <a:r>
              <a:rPr lang="en-US" sz="2800" dirty="0" smtClean="0">
                <a:latin typeface="Garamond" pitchFamily="18" charset="0"/>
              </a:rPr>
              <a:t> </a:t>
            </a:r>
            <a:r>
              <a:rPr lang="en-US" sz="2800" dirty="0" err="1" smtClean="0">
                <a:latin typeface="Garamond" pitchFamily="18" charset="0"/>
              </a:rPr>
              <a:t>acabo</a:t>
            </a:r>
            <a:r>
              <a:rPr lang="en-US" sz="2800" dirty="0" smtClean="0">
                <a:latin typeface="Garamond" pitchFamily="18" charset="0"/>
              </a:rPr>
              <a:t> </a:t>
            </a:r>
            <a:r>
              <a:rPr lang="en-US" sz="2800" dirty="0" err="1" smtClean="0">
                <a:latin typeface="Garamond" pitchFamily="18" charset="0"/>
              </a:rPr>
              <a:t>todo</a:t>
            </a:r>
            <a:r>
              <a:rPr lang="en-US" sz="2800" dirty="0" smtClean="0">
                <a:latin typeface="Garamond" pitchFamily="18" charset="0"/>
              </a:rPr>
              <a:t>?</a:t>
            </a:r>
            <a:endParaRPr lang="en-US" sz="2800" dirty="0" smtClean="0">
              <a:latin typeface="Garamond" pitchFamily="18" charset="0"/>
            </a:endParaRPr>
          </a:p>
          <a:p>
            <a:pPr marL="914400" lvl="1" indent="-457200" algn="just">
              <a:spcAft>
                <a:spcPts val="1200"/>
              </a:spcAft>
              <a:buFont typeface="Arial" panose="020B0604020202020204" pitchFamily="34" charset="0"/>
              <a:buChar char="•"/>
            </a:pPr>
            <a:r>
              <a:rPr lang="en-US" sz="2800" dirty="0" err="1" smtClean="0">
                <a:latin typeface="Garamond" pitchFamily="18" charset="0"/>
              </a:rPr>
              <a:t>Éxito</a:t>
            </a:r>
            <a:r>
              <a:rPr lang="en-US" sz="2800" dirty="0" smtClean="0">
                <a:latin typeface="Garamond" pitchFamily="18" charset="0"/>
              </a:rPr>
              <a:t> </a:t>
            </a:r>
            <a:r>
              <a:rPr lang="en-US" sz="2800" dirty="0" err="1" smtClean="0">
                <a:latin typeface="Garamond" pitchFamily="18" charset="0"/>
              </a:rPr>
              <a:t>comercial</a:t>
            </a:r>
            <a:r>
              <a:rPr lang="en-US" sz="2800" dirty="0" smtClean="0">
                <a:latin typeface="Garamond" pitchFamily="18" charset="0"/>
              </a:rPr>
              <a:t> entre las </a:t>
            </a:r>
            <a:r>
              <a:rPr lang="en-US" sz="2800" dirty="0" err="1" smtClean="0">
                <a:latin typeface="Garamond" pitchFamily="18" charset="0"/>
              </a:rPr>
              <a:t>amas</a:t>
            </a:r>
            <a:r>
              <a:rPr lang="en-US" sz="2800" dirty="0" smtClean="0">
                <a:latin typeface="Garamond" pitchFamily="18" charset="0"/>
              </a:rPr>
              <a:t> de casa de </a:t>
            </a:r>
            <a:r>
              <a:rPr lang="en-US" sz="2800" dirty="0" err="1" smtClean="0">
                <a:latin typeface="Garamond" pitchFamily="18" charset="0"/>
              </a:rPr>
              <a:t>clase</a:t>
            </a:r>
            <a:r>
              <a:rPr lang="en-US" sz="2800" dirty="0" smtClean="0">
                <a:latin typeface="Garamond" pitchFamily="18" charset="0"/>
              </a:rPr>
              <a:t> media</a:t>
            </a:r>
            <a:endParaRPr lang="en-US" sz="2800" dirty="0" smtClean="0">
              <a:latin typeface="Garamond" pitchFamily="18" charset="0"/>
            </a:endParaRPr>
          </a:p>
          <a:p>
            <a:pPr marL="914400" lvl="1" indent="-457200" algn="just">
              <a:spcAft>
                <a:spcPts val="1200"/>
              </a:spcAft>
              <a:buFont typeface="Arial" panose="020B0604020202020204" pitchFamily="34" charset="0"/>
              <a:buChar char="•"/>
            </a:pPr>
            <a:r>
              <a:rPr lang="en-US" sz="2800" dirty="0" err="1" smtClean="0">
                <a:latin typeface="Garamond" pitchFamily="18" charset="0"/>
              </a:rPr>
              <a:t>Adictivo</a:t>
            </a:r>
            <a:endParaRPr lang="en-US" sz="2800" dirty="0" smtClean="0">
              <a:latin typeface="Garamond" pitchFamily="18" charset="0"/>
            </a:endParaRPr>
          </a:p>
          <a:p>
            <a:pPr marL="914400" lvl="1" indent="-457200" algn="just">
              <a:spcAft>
                <a:spcPts val="1200"/>
              </a:spcAft>
              <a:buFont typeface="Arial" panose="020B0604020202020204" pitchFamily="34" charset="0"/>
              <a:buChar char="•"/>
            </a:pPr>
            <a:r>
              <a:rPr lang="en-US" sz="2800" dirty="0" smtClean="0">
                <a:latin typeface="Garamond" pitchFamily="18" charset="0"/>
              </a:rPr>
              <a:t>No </a:t>
            </a:r>
            <a:r>
              <a:rPr lang="en-US" sz="2800" dirty="0" err="1" smtClean="0">
                <a:latin typeface="Garamond" pitchFamily="18" charset="0"/>
              </a:rPr>
              <a:t>hubo</a:t>
            </a:r>
            <a:r>
              <a:rPr lang="en-US" sz="2800" dirty="0" smtClean="0">
                <a:latin typeface="Garamond" pitchFamily="18" charset="0"/>
              </a:rPr>
              <a:t> </a:t>
            </a:r>
            <a:r>
              <a:rPr lang="en-US" sz="2800" dirty="0" err="1" smtClean="0">
                <a:latin typeface="Garamond" pitchFamily="18" charset="0"/>
              </a:rPr>
              <a:t>sanciones</a:t>
            </a:r>
            <a:r>
              <a:rPr lang="en-US" sz="2800" dirty="0" smtClean="0">
                <a:latin typeface="Garamond" pitchFamily="18" charset="0"/>
              </a:rPr>
              <a:t> para Roche: la </a:t>
            </a:r>
            <a:r>
              <a:rPr lang="en-US" sz="2800" dirty="0" err="1" smtClean="0">
                <a:latin typeface="Garamond" pitchFamily="18" charset="0"/>
              </a:rPr>
              <a:t>prescripción</a:t>
            </a:r>
            <a:r>
              <a:rPr lang="en-US" sz="2800" dirty="0" smtClean="0">
                <a:latin typeface="Garamond" pitchFamily="18" charset="0"/>
              </a:rPr>
              <a:t> era </a:t>
            </a:r>
            <a:r>
              <a:rPr lang="en-US" sz="2800" dirty="0" err="1" smtClean="0">
                <a:latin typeface="Garamond" pitchFamily="18" charset="0"/>
              </a:rPr>
              <a:t>responsabilidad</a:t>
            </a:r>
            <a:r>
              <a:rPr lang="en-US" sz="2800" dirty="0" smtClean="0">
                <a:latin typeface="Garamond" pitchFamily="18" charset="0"/>
              </a:rPr>
              <a:t> del </a:t>
            </a:r>
            <a:r>
              <a:rPr lang="en-US" sz="2800" dirty="0" err="1" smtClean="0">
                <a:latin typeface="Garamond" pitchFamily="18" charset="0"/>
              </a:rPr>
              <a:t>médico</a:t>
            </a:r>
            <a:endParaRPr lang="en-US" sz="2800" dirty="0" smtClean="0">
              <a:latin typeface="Garamond" pitchFamily="18" charset="0"/>
            </a:endParaRPr>
          </a:p>
        </p:txBody>
      </p:sp>
    </p:spTree>
    <p:extLst>
      <p:ext uri="{BB962C8B-B14F-4D97-AF65-F5344CB8AC3E}">
        <p14:creationId xmlns:p14="http://schemas.microsoft.com/office/powerpoint/2010/main" val="15943267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500042"/>
            <a:ext cx="8215370" cy="6165790"/>
          </a:xfrm>
          <a:prstGeom prst="rect">
            <a:avLst/>
          </a:prstGeom>
          <a:noFill/>
        </p:spPr>
        <p:txBody>
          <a:bodyPr wrap="square" rtlCol="0">
            <a:spAutoFit/>
          </a:bodyPr>
          <a:lstStyle/>
          <a:p>
            <a:pPr>
              <a:spcAft>
                <a:spcPts val="2000"/>
              </a:spcAft>
            </a:pPr>
            <a:r>
              <a:rPr lang="es-ES" sz="2800" i="1" dirty="0" smtClean="0">
                <a:latin typeface="Garamond" pitchFamily="18" charset="0"/>
              </a:rPr>
              <a:t>TE fuente: las </a:t>
            </a:r>
            <a:r>
              <a:rPr lang="es-ES" sz="2800" i="1" dirty="0" err="1" smtClean="0">
                <a:latin typeface="Garamond" pitchFamily="18" charset="0"/>
              </a:rPr>
              <a:t>estatinas</a:t>
            </a:r>
            <a:endParaRPr lang="es-ES" sz="2800" i="1" dirty="0" smtClean="0">
              <a:latin typeface="Garamond" pitchFamily="18" charset="0"/>
            </a:endParaRPr>
          </a:p>
          <a:p>
            <a:pPr lvl="1" algn="just">
              <a:spcAft>
                <a:spcPts val="1200"/>
              </a:spcAft>
            </a:pPr>
            <a:r>
              <a:rPr lang="en-US" sz="2800" i="1" dirty="0" smtClean="0">
                <a:latin typeface="Garamond" pitchFamily="18" charset="0"/>
              </a:rPr>
              <a:t>Una </a:t>
            </a:r>
            <a:r>
              <a:rPr lang="en-US" sz="2800" i="1" dirty="0" err="1" smtClean="0">
                <a:latin typeface="Garamond" pitchFamily="18" charset="0"/>
              </a:rPr>
              <a:t>enfermedad</a:t>
            </a:r>
            <a:r>
              <a:rPr lang="en-US" sz="2800" i="1" dirty="0" smtClean="0">
                <a:latin typeface="Garamond" pitchFamily="18" charset="0"/>
              </a:rPr>
              <a:t> </a:t>
            </a:r>
            <a:r>
              <a:rPr lang="en-US" sz="2800" i="1" dirty="0" err="1" smtClean="0">
                <a:latin typeface="Garamond" pitchFamily="18" charset="0"/>
              </a:rPr>
              <a:t>definida</a:t>
            </a:r>
            <a:r>
              <a:rPr lang="en-US" sz="2800" i="1" dirty="0" smtClean="0">
                <a:latin typeface="Garamond" pitchFamily="18" charset="0"/>
              </a:rPr>
              <a:t> </a:t>
            </a:r>
            <a:r>
              <a:rPr lang="en-US" sz="2800" i="1" dirty="0" err="1" smtClean="0">
                <a:latin typeface="Garamond" pitchFamily="18" charset="0"/>
              </a:rPr>
              <a:t>por</a:t>
            </a:r>
            <a:r>
              <a:rPr lang="en-US" sz="2800" i="1" dirty="0" smtClean="0">
                <a:latin typeface="Garamond" pitchFamily="18" charset="0"/>
              </a:rPr>
              <a:t> un </a:t>
            </a:r>
            <a:r>
              <a:rPr lang="en-US" sz="2800" i="1" dirty="0" err="1" smtClean="0">
                <a:latin typeface="Garamond" pitchFamily="18" charset="0"/>
              </a:rPr>
              <a:t>tratamiento</a:t>
            </a:r>
            <a:r>
              <a:rPr lang="en-US" sz="2800" i="1" dirty="0" smtClean="0">
                <a:latin typeface="Garamond" pitchFamily="18" charset="0"/>
              </a:rPr>
              <a:t> </a:t>
            </a:r>
            <a:r>
              <a:rPr lang="en-US" sz="2800" i="1" dirty="0" err="1" smtClean="0">
                <a:latin typeface="Garamond" pitchFamily="18" charset="0"/>
              </a:rPr>
              <a:t>exitoso</a:t>
            </a:r>
            <a:endParaRPr lang="en-US" sz="2800" i="1" dirty="0" smtClean="0">
              <a:latin typeface="Garamond" pitchFamily="18" charset="0"/>
            </a:endParaRPr>
          </a:p>
          <a:p>
            <a:pPr lvl="2" algn="just">
              <a:spcAft>
                <a:spcPts val="1200"/>
              </a:spcAft>
            </a:pPr>
            <a:r>
              <a:rPr lang="en-US" sz="2800" dirty="0" smtClean="0">
                <a:latin typeface="Garamond" pitchFamily="18" charset="0"/>
              </a:rPr>
              <a:t>Factor de </a:t>
            </a:r>
            <a:r>
              <a:rPr lang="en-US" sz="2800" dirty="0" err="1" smtClean="0">
                <a:latin typeface="Garamond" pitchFamily="18" charset="0"/>
              </a:rPr>
              <a:t>riesgo</a:t>
            </a:r>
            <a:r>
              <a:rPr lang="en-US" sz="2800" dirty="0" smtClean="0">
                <a:latin typeface="Garamond" pitchFamily="18" charset="0"/>
              </a:rPr>
              <a:t>: </a:t>
            </a:r>
            <a:r>
              <a:rPr lang="en-US" sz="2800" dirty="0" err="1" smtClean="0">
                <a:latin typeface="Garamond" pitchFamily="18" charset="0"/>
              </a:rPr>
              <a:t>una</a:t>
            </a:r>
            <a:r>
              <a:rPr lang="en-US" sz="2800" dirty="0" smtClean="0">
                <a:latin typeface="Garamond" pitchFamily="18" charset="0"/>
              </a:rPr>
              <a:t> variable </a:t>
            </a:r>
            <a:r>
              <a:rPr lang="en-US" sz="2800" dirty="0" err="1" smtClean="0">
                <a:latin typeface="Garamond" pitchFamily="18" charset="0"/>
              </a:rPr>
              <a:t>fisiológica</a:t>
            </a:r>
            <a:r>
              <a:rPr lang="en-US" sz="2800" dirty="0" smtClean="0">
                <a:latin typeface="Garamond" pitchFamily="18" charset="0"/>
              </a:rPr>
              <a:t> que </a:t>
            </a:r>
            <a:r>
              <a:rPr lang="en-US" sz="2800" dirty="0" err="1" smtClean="0">
                <a:latin typeface="Garamond" pitchFamily="18" charset="0"/>
              </a:rPr>
              <a:t>permite</a:t>
            </a:r>
            <a:r>
              <a:rPr lang="en-US" sz="2800" dirty="0" smtClean="0">
                <a:latin typeface="Garamond" pitchFamily="18" charset="0"/>
              </a:rPr>
              <a:t> </a:t>
            </a:r>
            <a:r>
              <a:rPr lang="en-US" sz="2800" dirty="0" err="1" smtClean="0">
                <a:latin typeface="Garamond" pitchFamily="18" charset="0"/>
              </a:rPr>
              <a:t>predecir</a:t>
            </a:r>
            <a:r>
              <a:rPr lang="en-US" sz="2800" dirty="0" smtClean="0">
                <a:latin typeface="Garamond" pitchFamily="18" charset="0"/>
              </a:rPr>
              <a:t> </a:t>
            </a:r>
            <a:r>
              <a:rPr lang="en-US" sz="2800" dirty="0" err="1" smtClean="0">
                <a:latin typeface="Garamond" pitchFamily="18" charset="0"/>
              </a:rPr>
              <a:t>una</a:t>
            </a:r>
            <a:r>
              <a:rPr lang="en-US" sz="2800" dirty="0" smtClean="0">
                <a:latin typeface="Garamond" pitchFamily="18" charset="0"/>
              </a:rPr>
              <a:t> </a:t>
            </a:r>
            <a:r>
              <a:rPr lang="en-US" sz="2800" dirty="0" err="1" smtClean="0">
                <a:latin typeface="Garamond" pitchFamily="18" charset="0"/>
              </a:rPr>
              <a:t>enfermedad</a:t>
            </a:r>
            <a:endParaRPr lang="en-US" sz="2800" dirty="0">
              <a:latin typeface="Garamond" pitchFamily="18" charset="0"/>
            </a:endParaRPr>
          </a:p>
          <a:p>
            <a:pPr marL="1371600" lvl="2" indent="-457200" algn="just">
              <a:spcAft>
                <a:spcPts val="1200"/>
              </a:spcAft>
              <a:buFont typeface="Arial" panose="020B0604020202020204" pitchFamily="34" charset="0"/>
              <a:buChar char="•"/>
            </a:pPr>
            <a:r>
              <a:rPr lang="en-US" sz="2800" dirty="0" smtClean="0">
                <a:latin typeface="Garamond" pitchFamily="18" charset="0"/>
              </a:rPr>
              <a:t>El factor de </a:t>
            </a:r>
            <a:r>
              <a:rPr lang="en-US" sz="2800" dirty="0" err="1" smtClean="0">
                <a:latin typeface="Garamond" pitchFamily="18" charset="0"/>
              </a:rPr>
              <a:t>riesgo</a:t>
            </a:r>
            <a:r>
              <a:rPr lang="en-US" sz="2800" dirty="0" smtClean="0">
                <a:latin typeface="Garamond" pitchFamily="18" charset="0"/>
              </a:rPr>
              <a:t>: el </a:t>
            </a:r>
            <a:r>
              <a:rPr lang="en-US" sz="2800" dirty="0" err="1" smtClean="0">
                <a:latin typeface="Garamond" pitchFamily="18" charset="0"/>
              </a:rPr>
              <a:t>colesterol</a:t>
            </a:r>
            <a:r>
              <a:rPr lang="en-US" sz="2800" dirty="0" smtClean="0">
                <a:latin typeface="Garamond" pitchFamily="18" charset="0"/>
              </a:rPr>
              <a:t> alto</a:t>
            </a:r>
            <a:endParaRPr lang="en-US" sz="2800" dirty="0">
              <a:latin typeface="Garamond" pitchFamily="18" charset="0"/>
            </a:endParaRPr>
          </a:p>
          <a:p>
            <a:pPr marL="1371600" lvl="2" indent="-457200" algn="just">
              <a:spcAft>
                <a:spcPts val="1200"/>
              </a:spcAft>
              <a:buFont typeface="Arial" panose="020B0604020202020204" pitchFamily="34" charset="0"/>
              <a:buChar char="•"/>
            </a:pPr>
            <a:r>
              <a:rPr lang="en-US" sz="2800" dirty="0" err="1" smtClean="0">
                <a:latin typeface="Garamond" pitchFamily="18" charset="0"/>
              </a:rPr>
              <a:t>Enfermedad</a:t>
            </a:r>
            <a:r>
              <a:rPr lang="en-US" sz="2800" dirty="0" smtClean="0">
                <a:latin typeface="Garamond" pitchFamily="18" charset="0"/>
              </a:rPr>
              <a:t>: </a:t>
            </a:r>
            <a:r>
              <a:rPr lang="en-US" sz="2800" dirty="0" smtClean="0">
                <a:latin typeface="Garamond" pitchFamily="18" charset="0"/>
              </a:rPr>
              <a:t>stroke</a:t>
            </a:r>
          </a:p>
          <a:p>
            <a:pPr lvl="2" algn="just">
              <a:spcAft>
                <a:spcPts val="1200"/>
              </a:spcAft>
            </a:pPr>
            <a:endParaRPr lang="en-US" sz="2800" i="1" dirty="0" smtClean="0">
              <a:latin typeface="Garamond" pitchFamily="18" charset="0"/>
            </a:endParaRPr>
          </a:p>
          <a:p>
            <a:pPr lvl="2" algn="just">
              <a:spcAft>
                <a:spcPts val="1200"/>
              </a:spcAft>
            </a:pPr>
            <a:r>
              <a:rPr lang="en-US" sz="2800" i="1" dirty="0" smtClean="0">
                <a:latin typeface="Garamond" pitchFamily="18" charset="0"/>
              </a:rPr>
              <a:t>→ </a:t>
            </a:r>
            <a:r>
              <a:rPr lang="en-US" sz="2800" i="1" dirty="0" smtClean="0">
                <a:latin typeface="Garamond" pitchFamily="18" charset="0"/>
              </a:rPr>
              <a:t>¿</a:t>
            </a:r>
            <a:r>
              <a:rPr lang="en-US" sz="2800" i="1" dirty="0" err="1" smtClean="0">
                <a:latin typeface="Garamond" pitchFamily="18" charset="0"/>
              </a:rPr>
              <a:t>Por</a:t>
            </a:r>
            <a:r>
              <a:rPr lang="en-US" sz="2800" i="1" dirty="0" smtClean="0">
                <a:latin typeface="Garamond" pitchFamily="18" charset="0"/>
              </a:rPr>
              <a:t> </a:t>
            </a:r>
            <a:r>
              <a:rPr lang="en-US" sz="2800" i="1" dirty="0" err="1" smtClean="0">
                <a:latin typeface="Garamond" pitchFamily="18" charset="0"/>
              </a:rPr>
              <a:t>qué</a:t>
            </a:r>
            <a:r>
              <a:rPr lang="en-US" sz="2800" i="1" dirty="0" smtClean="0">
                <a:latin typeface="Garamond" pitchFamily="18" charset="0"/>
              </a:rPr>
              <a:t> no </a:t>
            </a:r>
            <a:r>
              <a:rPr lang="en-US" sz="2800" i="1" dirty="0" err="1" smtClean="0">
                <a:latin typeface="Garamond" pitchFamily="18" charset="0"/>
              </a:rPr>
              <a:t>tratar</a:t>
            </a:r>
            <a:r>
              <a:rPr lang="en-US" sz="2800" i="1" dirty="0" smtClean="0">
                <a:latin typeface="Garamond" pitchFamily="18" charset="0"/>
              </a:rPr>
              <a:t> </a:t>
            </a:r>
            <a:r>
              <a:rPr lang="en-US" sz="2800" i="1" dirty="0" err="1" smtClean="0">
                <a:latin typeface="Garamond" pitchFamily="18" charset="0"/>
              </a:rPr>
              <a:t>los</a:t>
            </a:r>
            <a:r>
              <a:rPr lang="en-US" sz="2800" i="1" dirty="0" smtClean="0">
                <a:latin typeface="Garamond" pitchFamily="18" charset="0"/>
              </a:rPr>
              <a:t> </a:t>
            </a:r>
            <a:r>
              <a:rPr lang="en-US" sz="2800" i="1" dirty="0" err="1" smtClean="0">
                <a:latin typeface="Garamond" pitchFamily="18" charset="0"/>
              </a:rPr>
              <a:t>factores</a:t>
            </a:r>
            <a:r>
              <a:rPr lang="en-US" sz="2800" i="1" dirty="0" smtClean="0">
                <a:latin typeface="Garamond" pitchFamily="18" charset="0"/>
              </a:rPr>
              <a:t> de </a:t>
            </a:r>
            <a:r>
              <a:rPr lang="en-US" sz="2800" i="1" dirty="0" err="1" smtClean="0">
                <a:latin typeface="Garamond" pitchFamily="18" charset="0"/>
              </a:rPr>
              <a:t>riesgo</a:t>
            </a:r>
            <a:r>
              <a:rPr lang="en-US" sz="2800" i="1" dirty="0" smtClean="0">
                <a:latin typeface="Garamond" pitchFamily="18" charset="0"/>
              </a:rPr>
              <a:t> </a:t>
            </a:r>
            <a:r>
              <a:rPr lang="en-US" sz="2800" i="1" dirty="0" err="1" smtClean="0">
                <a:latin typeface="Garamond" pitchFamily="18" charset="0"/>
              </a:rPr>
              <a:t>como</a:t>
            </a:r>
            <a:r>
              <a:rPr lang="en-US" sz="2800" i="1" dirty="0" smtClean="0">
                <a:latin typeface="Garamond" pitchFamily="18" charset="0"/>
              </a:rPr>
              <a:t> </a:t>
            </a:r>
            <a:r>
              <a:rPr lang="en-US" sz="2800" i="1" dirty="0" err="1" smtClean="0">
                <a:latin typeface="Garamond" pitchFamily="18" charset="0"/>
              </a:rPr>
              <a:t>enfermedad</a:t>
            </a:r>
            <a:r>
              <a:rPr lang="en-US" sz="2800" i="1" dirty="0" smtClean="0">
                <a:latin typeface="Garamond" pitchFamily="18" charset="0"/>
              </a:rPr>
              <a:t> </a:t>
            </a:r>
            <a:r>
              <a:rPr lang="en-US" sz="2800" i="1" dirty="0" err="1" smtClean="0">
                <a:latin typeface="Garamond" pitchFamily="18" charset="0"/>
              </a:rPr>
              <a:t>crónica</a:t>
            </a:r>
            <a:r>
              <a:rPr lang="en-US" sz="2800" i="1" dirty="0" smtClean="0">
                <a:latin typeface="Garamond" pitchFamily="18" charset="0"/>
              </a:rPr>
              <a:t>?</a:t>
            </a:r>
            <a:endParaRPr lang="en-US" sz="2800" i="1" dirty="0" smtClean="0">
              <a:latin typeface="Garamond" pitchFamily="18" charset="0"/>
            </a:endParaRPr>
          </a:p>
          <a:p>
            <a:pPr marL="1828800" lvl="3" indent="-457200" algn="just">
              <a:spcAft>
                <a:spcPts val="1200"/>
              </a:spcAft>
              <a:buFont typeface="Arial" panose="020B0604020202020204" pitchFamily="34" charset="0"/>
              <a:buChar char="•"/>
            </a:pPr>
            <a:r>
              <a:rPr lang="en-US" sz="2800" dirty="0" smtClean="0">
                <a:latin typeface="Garamond" pitchFamily="18" charset="0"/>
              </a:rPr>
              <a:t>Idea original: 1960s</a:t>
            </a:r>
            <a:endParaRPr lang="en-US" sz="2800" dirty="0" smtClean="0">
              <a:latin typeface="Garamond" pitchFamily="18" charset="0"/>
            </a:endParaRPr>
          </a:p>
          <a:p>
            <a:pPr marL="1828800" lvl="3" indent="-457200" algn="just">
              <a:spcAft>
                <a:spcPts val="1200"/>
              </a:spcAft>
              <a:buFont typeface="Arial" panose="020B0604020202020204" pitchFamily="34" charset="0"/>
              <a:buChar char="•"/>
            </a:pPr>
            <a:r>
              <a:rPr lang="en-US" sz="2800" dirty="0" smtClean="0">
                <a:latin typeface="Garamond" pitchFamily="18" charset="0"/>
              </a:rPr>
              <a:t>Primer </a:t>
            </a:r>
            <a:r>
              <a:rPr lang="en-US" sz="2800" dirty="0" err="1" smtClean="0">
                <a:latin typeface="Garamond" pitchFamily="18" charset="0"/>
              </a:rPr>
              <a:t>tratamiento</a:t>
            </a:r>
            <a:r>
              <a:rPr lang="en-US" sz="2800" dirty="0" smtClean="0">
                <a:latin typeface="Garamond" pitchFamily="18" charset="0"/>
              </a:rPr>
              <a:t> </a:t>
            </a:r>
            <a:r>
              <a:rPr lang="en-US" sz="2800" dirty="0" err="1" smtClean="0">
                <a:latin typeface="Garamond" pitchFamily="18" charset="0"/>
              </a:rPr>
              <a:t>exitoso</a:t>
            </a:r>
            <a:r>
              <a:rPr lang="en-US" sz="2800" dirty="0" smtClean="0">
                <a:latin typeface="Garamond" pitchFamily="18" charset="0"/>
              </a:rPr>
              <a:t>: 1987</a:t>
            </a:r>
            <a:endParaRPr lang="en-US" sz="2800" dirty="0">
              <a:latin typeface="Garamond" pitchFamily="18" charset="0"/>
            </a:endParaRPr>
          </a:p>
        </p:txBody>
      </p:sp>
    </p:spTree>
    <p:extLst>
      <p:ext uri="{BB962C8B-B14F-4D97-AF65-F5344CB8AC3E}">
        <p14:creationId xmlns:p14="http://schemas.microsoft.com/office/powerpoint/2010/main" val="25411702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500042"/>
            <a:ext cx="8215370" cy="4257576"/>
          </a:xfrm>
          <a:prstGeom prst="rect">
            <a:avLst/>
          </a:prstGeom>
          <a:noFill/>
        </p:spPr>
        <p:txBody>
          <a:bodyPr wrap="square" rtlCol="0">
            <a:spAutoFit/>
          </a:bodyPr>
          <a:lstStyle/>
          <a:p>
            <a:pPr>
              <a:spcAft>
                <a:spcPts val="2000"/>
              </a:spcAft>
            </a:pPr>
            <a:r>
              <a:rPr lang="es-ES" sz="2800" i="1" dirty="0">
                <a:latin typeface="Garamond" pitchFamily="18" charset="0"/>
              </a:rPr>
              <a:t>TE fuente: las </a:t>
            </a:r>
            <a:r>
              <a:rPr lang="es-ES" sz="2800" i="1" dirty="0" err="1">
                <a:latin typeface="Garamond" pitchFamily="18" charset="0"/>
              </a:rPr>
              <a:t>estatinas</a:t>
            </a:r>
            <a:endParaRPr lang="es-ES" sz="2800" i="1" dirty="0" smtClean="0">
              <a:latin typeface="Garamond" pitchFamily="18" charset="0"/>
            </a:endParaRPr>
          </a:p>
          <a:p>
            <a:pPr lvl="1" algn="just">
              <a:spcAft>
                <a:spcPts val="1200"/>
              </a:spcAft>
            </a:pPr>
            <a:r>
              <a:rPr lang="en-US" sz="2800" dirty="0" smtClean="0">
                <a:latin typeface="Garamond" pitchFamily="18" charset="0"/>
              </a:rPr>
              <a:t>La </a:t>
            </a:r>
            <a:r>
              <a:rPr lang="en-US" sz="2800" i="1" dirty="0" err="1" smtClean="0">
                <a:latin typeface="Garamond" pitchFamily="18" charset="0"/>
              </a:rPr>
              <a:t>diana</a:t>
            </a:r>
            <a:r>
              <a:rPr lang="en-US" sz="2800" i="1" dirty="0" smtClean="0">
                <a:latin typeface="Garamond" pitchFamily="18" charset="0"/>
              </a:rPr>
              <a:t> </a:t>
            </a:r>
            <a:r>
              <a:rPr lang="en-US" sz="2800" i="1" dirty="0" err="1" smtClean="0">
                <a:latin typeface="Garamond" pitchFamily="18" charset="0"/>
              </a:rPr>
              <a:t>móvil</a:t>
            </a:r>
            <a:r>
              <a:rPr lang="en-US" sz="2800" dirty="0" smtClean="0">
                <a:latin typeface="Garamond" pitchFamily="18" charset="0"/>
              </a:rPr>
              <a:t>: </a:t>
            </a:r>
          </a:p>
          <a:p>
            <a:pPr lvl="2" algn="just">
              <a:spcAft>
                <a:spcPts val="1200"/>
              </a:spcAft>
            </a:pPr>
            <a:r>
              <a:rPr lang="en-US" sz="2800" dirty="0" smtClean="0">
                <a:latin typeface="Garamond" pitchFamily="18" charset="0"/>
              </a:rPr>
              <a:t>Los </a:t>
            </a:r>
            <a:r>
              <a:rPr lang="en-US" sz="2800" dirty="0" err="1" smtClean="0">
                <a:latin typeface="Garamond" pitchFamily="18" charset="0"/>
              </a:rPr>
              <a:t>niveles</a:t>
            </a:r>
            <a:r>
              <a:rPr lang="en-US" sz="2800" dirty="0" smtClean="0">
                <a:latin typeface="Garamond" pitchFamily="18" charset="0"/>
              </a:rPr>
              <a:t> “</a:t>
            </a:r>
            <a:r>
              <a:rPr lang="en-US" sz="2800" dirty="0" err="1" smtClean="0">
                <a:latin typeface="Garamond" pitchFamily="18" charset="0"/>
              </a:rPr>
              <a:t>normales</a:t>
            </a:r>
            <a:r>
              <a:rPr lang="en-US" sz="2800" dirty="0" smtClean="0">
                <a:latin typeface="Garamond" pitchFamily="18" charset="0"/>
              </a:rPr>
              <a:t>” de </a:t>
            </a:r>
            <a:r>
              <a:rPr lang="en-US" sz="2800" dirty="0" err="1" smtClean="0">
                <a:latin typeface="Garamond" pitchFamily="18" charset="0"/>
              </a:rPr>
              <a:t>colesterol</a:t>
            </a:r>
            <a:endParaRPr lang="en-US" sz="2800" i="1" dirty="0" smtClean="0">
              <a:latin typeface="Garamond" pitchFamily="18" charset="0"/>
            </a:endParaRPr>
          </a:p>
          <a:p>
            <a:pPr lvl="2" algn="just">
              <a:spcAft>
                <a:spcPts val="1200"/>
              </a:spcAft>
            </a:pPr>
            <a:r>
              <a:rPr lang="en-US" sz="2800" dirty="0">
                <a:latin typeface="Garamond" pitchFamily="18" charset="0"/>
              </a:rPr>
              <a:t>→ </a:t>
            </a:r>
            <a:r>
              <a:rPr lang="en-US" sz="2800" dirty="0" smtClean="0">
                <a:latin typeface="Garamond" pitchFamily="18" charset="0"/>
              </a:rPr>
              <a:t>Sin un </a:t>
            </a:r>
            <a:r>
              <a:rPr lang="en-US" sz="2800" dirty="0" err="1" smtClean="0">
                <a:latin typeface="Garamond" pitchFamily="18" charset="0"/>
              </a:rPr>
              <a:t>tratamiento</a:t>
            </a:r>
            <a:r>
              <a:rPr lang="en-US" sz="2800" dirty="0" smtClean="0">
                <a:latin typeface="Garamond" pitchFamily="18" charset="0"/>
              </a:rPr>
              <a:t> que </a:t>
            </a:r>
            <a:r>
              <a:rPr lang="en-US" sz="2800" dirty="0" err="1" smtClean="0">
                <a:latin typeface="Garamond" pitchFamily="18" charset="0"/>
              </a:rPr>
              <a:t>supere</a:t>
            </a:r>
            <a:r>
              <a:rPr lang="en-US" sz="2800" dirty="0" smtClean="0">
                <a:latin typeface="Garamond" pitchFamily="18" charset="0"/>
              </a:rPr>
              <a:t> un </a:t>
            </a:r>
            <a:r>
              <a:rPr lang="en-US" sz="2800" dirty="0" err="1" smtClean="0">
                <a:latin typeface="Garamond" pitchFamily="18" charset="0"/>
              </a:rPr>
              <a:t>ensayo</a:t>
            </a:r>
            <a:r>
              <a:rPr lang="en-US" sz="2800" dirty="0" smtClean="0">
                <a:latin typeface="Garamond" pitchFamily="18" charset="0"/>
              </a:rPr>
              <a:t> </a:t>
            </a:r>
            <a:r>
              <a:rPr lang="en-US" sz="2800" dirty="0" err="1" smtClean="0">
                <a:latin typeface="Garamond" pitchFamily="18" charset="0"/>
              </a:rPr>
              <a:t>clínico</a:t>
            </a:r>
            <a:r>
              <a:rPr lang="en-US" sz="2800" dirty="0" smtClean="0">
                <a:latin typeface="Garamond" pitchFamily="18" charset="0"/>
              </a:rPr>
              <a:t>, ¿</a:t>
            </a:r>
            <a:r>
              <a:rPr lang="en-US" sz="2800" dirty="0" err="1" smtClean="0">
                <a:latin typeface="Garamond" pitchFamily="18" charset="0"/>
              </a:rPr>
              <a:t>cómo</a:t>
            </a:r>
            <a:r>
              <a:rPr lang="en-US" sz="2800" dirty="0" smtClean="0">
                <a:latin typeface="Garamond" pitchFamily="18" charset="0"/>
              </a:rPr>
              <a:t> </a:t>
            </a:r>
            <a:r>
              <a:rPr lang="en-US" sz="2800" dirty="0" err="1" smtClean="0">
                <a:latin typeface="Garamond" pitchFamily="18" charset="0"/>
              </a:rPr>
              <a:t>definir</a:t>
            </a:r>
            <a:r>
              <a:rPr lang="en-US" sz="2800" dirty="0" smtClean="0">
                <a:latin typeface="Garamond" pitchFamily="18" charset="0"/>
              </a:rPr>
              <a:t> la </a:t>
            </a:r>
            <a:r>
              <a:rPr lang="en-US" sz="2800" dirty="0" err="1" smtClean="0">
                <a:latin typeface="Garamond" pitchFamily="18" charset="0"/>
              </a:rPr>
              <a:t>hipercolesterolemia</a:t>
            </a:r>
            <a:r>
              <a:rPr lang="en-US" sz="2800" dirty="0" smtClean="0">
                <a:latin typeface="Garamond" pitchFamily="18" charset="0"/>
              </a:rPr>
              <a:t> </a:t>
            </a:r>
            <a:r>
              <a:rPr lang="en-US" sz="2800" dirty="0" err="1" smtClean="0">
                <a:latin typeface="Garamond" pitchFamily="18" charset="0"/>
              </a:rPr>
              <a:t>como</a:t>
            </a:r>
            <a:r>
              <a:rPr lang="en-US" sz="2800" dirty="0" smtClean="0">
                <a:latin typeface="Garamond" pitchFamily="18" charset="0"/>
              </a:rPr>
              <a:t> </a:t>
            </a:r>
            <a:r>
              <a:rPr lang="en-US" sz="2800" dirty="0" err="1" smtClean="0">
                <a:latin typeface="Garamond" pitchFamily="18" charset="0"/>
              </a:rPr>
              <a:t>una</a:t>
            </a:r>
            <a:r>
              <a:rPr lang="en-US" sz="2800" dirty="0" smtClean="0">
                <a:latin typeface="Garamond" pitchFamily="18" charset="0"/>
              </a:rPr>
              <a:t> </a:t>
            </a:r>
            <a:r>
              <a:rPr lang="en-US" sz="2800" dirty="0" err="1" smtClean="0">
                <a:latin typeface="Garamond" pitchFamily="18" charset="0"/>
              </a:rPr>
              <a:t>patología</a:t>
            </a:r>
            <a:r>
              <a:rPr lang="en-US" sz="2800" dirty="0" smtClean="0">
                <a:latin typeface="Garamond" pitchFamily="18" charset="0"/>
              </a:rPr>
              <a:t>?</a:t>
            </a:r>
          </a:p>
          <a:p>
            <a:pPr lvl="2" algn="just">
              <a:spcAft>
                <a:spcPts val="1200"/>
              </a:spcAft>
            </a:pPr>
            <a:r>
              <a:rPr lang="en-US" sz="2800" dirty="0" smtClean="0">
                <a:latin typeface="Garamond" pitchFamily="18" charset="0"/>
              </a:rPr>
              <a:t>→ </a:t>
            </a:r>
            <a:r>
              <a:rPr lang="en-US" sz="2800" i="1" dirty="0" smtClean="0">
                <a:latin typeface="Garamond" pitchFamily="18" charset="0"/>
              </a:rPr>
              <a:t>Hard/Soft endpoints: </a:t>
            </a:r>
            <a:r>
              <a:rPr lang="en-US" sz="2800" dirty="0" smtClean="0">
                <a:latin typeface="Garamond" pitchFamily="18" charset="0"/>
              </a:rPr>
              <a:t>¿</a:t>
            </a:r>
            <a:r>
              <a:rPr lang="en-US" sz="2800" dirty="0" err="1" smtClean="0">
                <a:latin typeface="Garamond" pitchFamily="18" charset="0"/>
              </a:rPr>
              <a:t>cuándo</a:t>
            </a:r>
            <a:r>
              <a:rPr lang="en-US" sz="2800" dirty="0" smtClean="0">
                <a:latin typeface="Garamond" pitchFamily="18" charset="0"/>
              </a:rPr>
              <a:t> </a:t>
            </a:r>
            <a:r>
              <a:rPr lang="en-US" sz="2800" dirty="0" err="1" smtClean="0">
                <a:latin typeface="Garamond" pitchFamily="18" charset="0"/>
              </a:rPr>
              <a:t>acaba</a:t>
            </a:r>
            <a:r>
              <a:rPr lang="en-US" sz="2800" dirty="0" smtClean="0">
                <a:latin typeface="Garamond" pitchFamily="18" charset="0"/>
              </a:rPr>
              <a:t> el </a:t>
            </a:r>
            <a:r>
              <a:rPr lang="en-US" sz="2800" dirty="0" err="1" smtClean="0">
                <a:latin typeface="Garamond" pitchFamily="18" charset="0"/>
              </a:rPr>
              <a:t>ensayo</a:t>
            </a:r>
            <a:r>
              <a:rPr lang="en-US" sz="2800" dirty="0" smtClean="0">
                <a:latin typeface="Garamond" pitchFamily="18" charset="0"/>
              </a:rPr>
              <a:t> </a:t>
            </a:r>
            <a:r>
              <a:rPr lang="en-US" sz="2800" dirty="0" err="1" smtClean="0">
                <a:latin typeface="Garamond" pitchFamily="18" charset="0"/>
              </a:rPr>
              <a:t>clínico</a:t>
            </a:r>
            <a:r>
              <a:rPr lang="en-US" sz="2800" dirty="0" smtClean="0">
                <a:latin typeface="Garamond" pitchFamily="18" charset="0"/>
              </a:rPr>
              <a:t>?</a:t>
            </a:r>
            <a:endParaRPr lang="en-US" sz="2800" i="1" dirty="0">
              <a:latin typeface="Garamond" pitchFamily="18" charset="0"/>
            </a:endParaRPr>
          </a:p>
        </p:txBody>
      </p:sp>
    </p:spTree>
    <p:extLst>
      <p:ext uri="{BB962C8B-B14F-4D97-AF65-F5344CB8AC3E}">
        <p14:creationId xmlns:p14="http://schemas.microsoft.com/office/powerpoint/2010/main" val="5992714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500042"/>
            <a:ext cx="8215370" cy="5581015"/>
          </a:xfrm>
          <a:prstGeom prst="rect">
            <a:avLst/>
          </a:prstGeom>
          <a:noFill/>
        </p:spPr>
        <p:txBody>
          <a:bodyPr wrap="square" rtlCol="0">
            <a:spAutoFit/>
          </a:bodyPr>
          <a:lstStyle/>
          <a:p>
            <a:pPr>
              <a:spcAft>
                <a:spcPts val="2000"/>
              </a:spcAft>
            </a:pPr>
            <a:r>
              <a:rPr lang="es-ES" sz="2800" i="1" dirty="0">
                <a:latin typeface="Garamond" pitchFamily="18" charset="0"/>
              </a:rPr>
              <a:t>TE fuente: las </a:t>
            </a:r>
            <a:r>
              <a:rPr lang="es-ES" sz="2800" i="1" dirty="0" err="1">
                <a:latin typeface="Garamond" pitchFamily="18" charset="0"/>
              </a:rPr>
              <a:t>estatinas</a:t>
            </a:r>
            <a:endParaRPr lang="es-ES" sz="2800" i="1" dirty="0" smtClean="0">
              <a:latin typeface="Garamond" pitchFamily="18" charset="0"/>
            </a:endParaRPr>
          </a:p>
          <a:p>
            <a:pPr lvl="1" algn="just">
              <a:spcAft>
                <a:spcPts val="1200"/>
              </a:spcAft>
            </a:pPr>
            <a:r>
              <a:rPr lang="en-US" sz="2800" i="1" dirty="0" err="1" smtClean="0">
                <a:latin typeface="Garamond" pitchFamily="18" charset="0"/>
              </a:rPr>
              <a:t>Mevacor</a:t>
            </a:r>
            <a:r>
              <a:rPr lang="en-US" sz="2800" i="1" dirty="0" smtClean="0">
                <a:latin typeface="Garamond" pitchFamily="18" charset="0"/>
              </a:rPr>
              <a:t> </a:t>
            </a:r>
            <a:r>
              <a:rPr lang="en-US" sz="2800" dirty="0" smtClean="0">
                <a:latin typeface="Garamond" pitchFamily="18" charset="0"/>
              </a:rPr>
              <a:t>(Merck)</a:t>
            </a:r>
          </a:p>
          <a:p>
            <a:pPr lvl="1" algn="just">
              <a:spcAft>
                <a:spcPts val="1200"/>
              </a:spcAft>
            </a:pPr>
            <a:r>
              <a:rPr lang="en-US" sz="2800" dirty="0" smtClean="0">
                <a:latin typeface="Garamond" pitchFamily="18" charset="0"/>
              </a:rPr>
              <a:t>1985: </a:t>
            </a:r>
            <a:r>
              <a:rPr lang="en-US" sz="2800" dirty="0" err="1" smtClean="0">
                <a:latin typeface="Garamond" pitchFamily="18" charset="0"/>
              </a:rPr>
              <a:t>ensayo</a:t>
            </a:r>
            <a:r>
              <a:rPr lang="en-US" sz="2800" dirty="0" smtClean="0">
                <a:latin typeface="Garamond" pitchFamily="18" charset="0"/>
              </a:rPr>
              <a:t> </a:t>
            </a:r>
            <a:r>
              <a:rPr lang="en-US" sz="2800" dirty="0" err="1" smtClean="0">
                <a:latin typeface="Garamond" pitchFamily="18" charset="0"/>
              </a:rPr>
              <a:t>exitoso</a:t>
            </a:r>
            <a:r>
              <a:rPr lang="en-US" sz="2800" dirty="0" smtClean="0">
                <a:latin typeface="Garamond" pitchFamily="18" charset="0"/>
              </a:rPr>
              <a:t> contra la </a:t>
            </a:r>
            <a:r>
              <a:rPr lang="en-US" sz="2800" dirty="0" err="1" smtClean="0">
                <a:latin typeface="Garamond" pitchFamily="18" charset="0"/>
              </a:rPr>
              <a:t>hipercolesterolomeia</a:t>
            </a:r>
            <a:r>
              <a:rPr lang="en-US" sz="2800" dirty="0" smtClean="0">
                <a:latin typeface="Garamond" pitchFamily="18" charset="0"/>
              </a:rPr>
              <a:t> </a:t>
            </a:r>
            <a:r>
              <a:rPr lang="en-US" sz="2800" dirty="0" err="1" smtClean="0">
                <a:latin typeface="Garamond" pitchFamily="18" charset="0"/>
              </a:rPr>
              <a:t>genética</a:t>
            </a:r>
            <a:r>
              <a:rPr lang="en-US" sz="2800" dirty="0" smtClean="0">
                <a:latin typeface="Garamond" pitchFamily="18" charset="0"/>
              </a:rPr>
              <a:t> </a:t>
            </a:r>
            <a:r>
              <a:rPr lang="en-US" sz="2800" dirty="0" err="1" smtClean="0">
                <a:latin typeface="Garamond" pitchFamily="18" charset="0"/>
              </a:rPr>
              <a:t>severa</a:t>
            </a:r>
            <a:endParaRPr lang="en-US" sz="2800" dirty="0" smtClean="0">
              <a:latin typeface="Garamond" pitchFamily="18" charset="0"/>
            </a:endParaRPr>
          </a:p>
          <a:p>
            <a:pPr lvl="1" algn="just">
              <a:spcAft>
                <a:spcPts val="1200"/>
              </a:spcAft>
            </a:pPr>
            <a:r>
              <a:rPr lang="en-US" sz="2800" dirty="0" smtClean="0">
                <a:latin typeface="Garamond" pitchFamily="18" charset="0"/>
              </a:rPr>
              <a:t>1986: </a:t>
            </a:r>
            <a:r>
              <a:rPr lang="en-US" sz="2800" dirty="0" err="1" smtClean="0">
                <a:latin typeface="Garamond" pitchFamily="18" charset="0"/>
              </a:rPr>
              <a:t>ensayo</a:t>
            </a:r>
            <a:r>
              <a:rPr lang="en-US" sz="2800" dirty="0" smtClean="0">
                <a:latin typeface="Garamond" pitchFamily="18" charset="0"/>
              </a:rPr>
              <a:t> </a:t>
            </a:r>
            <a:r>
              <a:rPr lang="en-US" sz="2800" dirty="0" err="1" smtClean="0">
                <a:latin typeface="Garamond" pitchFamily="18" charset="0"/>
              </a:rPr>
              <a:t>exitoso</a:t>
            </a:r>
            <a:r>
              <a:rPr lang="en-US" sz="2800" dirty="0" smtClean="0">
                <a:latin typeface="Garamond" pitchFamily="18" charset="0"/>
              </a:rPr>
              <a:t> con </a:t>
            </a:r>
            <a:r>
              <a:rPr lang="en-US" sz="2800" dirty="0" err="1" smtClean="0">
                <a:latin typeface="Garamond" pitchFamily="18" charset="0"/>
              </a:rPr>
              <a:t>pacientes</a:t>
            </a:r>
            <a:r>
              <a:rPr lang="en-US" sz="2800" dirty="0" smtClean="0">
                <a:latin typeface="Garamond" pitchFamily="18" charset="0"/>
              </a:rPr>
              <a:t> con </a:t>
            </a:r>
            <a:r>
              <a:rPr lang="en-US" sz="2800" dirty="0" err="1" smtClean="0">
                <a:latin typeface="Garamond" pitchFamily="18" charset="0"/>
              </a:rPr>
              <a:t>colesterol</a:t>
            </a:r>
            <a:r>
              <a:rPr lang="en-US" sz="2800" dirty="0" smtClean="0">
                <a:latin typeface="Garamond" pitchFamily="18" charset="0"/>
              </a:rPr>
              <a:t> </a:t>
            </a:r>
            <a:r>
              <a:rPr lang="en-US" sz="2800" dirty="0" smtClean="0">
                <a:latin typeface="Garamond" pitchFamily="18" charset="0"/>
              </a:rPr>
              <a:t>240mg/</a:t>
            </a:r>
            <a:r>
              <a:rPr lang="en-US" sz="2800" dirty="0" err="1" smtClean="0">
                <a:latin typeface="Garamond" pitchFamily="18" charset="0"/>
              </a:rPr>
              <a:t>dL</a:t>
            </a:r>
            <a:r>
              <a:rPr lang="en-US" sz="2800" dirty="0" smtClean="0">
                <a:latin typeface="Garamond" pitchFamily="18" charset="0"/>
              </a:rPr>
              <a:t> </a:t>
            </a:r>
          </a:p>
          <a:p>
            <a:pPr lvl="1" algn="just">
              <a:spcAft>
                <a:spcPts val="1200"/>
              </a:spcAft>
            </a:pPr>
            <a:r>
              <a:rPr lang="en-US" sz="2800" dirty="0" smtClean="0">
                <a:latin typeface="Garamond" pitchFamily="18" charset="0"/>
              </a:rPr>
              <a:t>1988 : 200mg/</a:t>
            </a:r>
            <a:r>
              <a:rPr lang="en-US" sz="2800" dirty="0" err="1" smtClean="0">
                <a:latin typeface="Garamond" pitchFamily="18" charset="0"/>
              </a:rPr>
              <a:t>dL</a:t>
            </a:r>
            <a:r>
              <a:rPr lang="en-US" sz="2800" dirty="0" smtClean="0">
                <a:latin typeface="Garamond" pitchFamily="18" charset="0"/>
              </a:rPr>
              <a:t> </a:t>
            </a:r>
          </a:p>
          <a:p>
            <a:pPr lvl="1" algn="just">
              <a:spcAft>
                <a:spcPts val="1200"/>
              </a:spcAft>
            </a:pPr>
            <a:endParaRPr lang="en-US" sz="2800" dirty="0" smtClean="0">
              <a:latin typeface="Garamond" pitchFamily="18" charset="0"/>
            </a:endParaRPr>
          </a:p>
          <a:p>
            <a:pPr lvl="1" algn="just">
              <a:spcAft>
                <a:spcPts val="1200"/>
              </a:spcAft>
            </a:pPr>
            <a:r>
              <a:rPr lang="en-US" sz="2800" dirty="0" smtClean="0">
                <a:latin typeface="Garamond" pitchFamily="18" charset="0"/>
              </a:rPr>
              <a:t>1994: 130mg/</a:t>
            </a:r>
            <a:r>
              <a:rPr lang="en-US" sz="2800" dirty="0" err="1" smtClean="0">
                <a:latin typeface="Garamond" pitchFamily="18" charset="0"/>
              </a:rPr>
              <a:t>dL</a:t>
            </a:r>
            <a:r>
              <a:rPr lang="en-US" sz="2800" dirty="0">
                <a:latin typeface="Garamond" pitchFamily="18" charset="0"/>
              </a:rPr>
              <a:t> </a:t>
            </a:r>
            <a:r>
              <a:rPr lang="en-US" sz="2800" dirty="0" smtClean="0">
                <a:latin typeface="Garamond" pitchFamily="18" charset="0"/>
              </a:rPr>
              <a:t>[</a:t>
            </a:r>
            <a:r>
              <a:rPr lang="en-US" sz="2800" i="1" dirty="0" smtClean="0">
                <a:latin typeface="Garamond" pitchFamily="18" charset="0"/>
              </a:rPr>
              <a:t>Zocor</a:t>
            </a:r>
            <a:r>
              <a:rPr lang="en-US" sz="2800" dirty="0" smtClean="0">
                <a:latin typeface="Garamond" pitchFamily="18" charset="0"/>
              </a:rPr>
              <a:t> </a:t>
            </a:r>
            <a:r>
              <a:rPr lang="en-US" sz="2800" dirty="0">
                <a:latin typeface="Garamond" pitchFamily="18" charset="0"/>
              </a:rPr>
              <a:t>(Merck</a:t>
            </a:r>
            <a:r>
              <a:rPr lang="en-US" sz="2800" dirty="0" smtClean="0">
                <a:latin typeface="Garamond" pitchFamily="18" charset="0"/>
              </a:rPr>
              <a:t>)] </a:t>
            </a:r>
          </a:p>
          <a:p>
            <a:pPr lvl="1" algn="just">
              <a:spcAft>
                <a:spcPts val="1200"/>
              </a:spcAft>
            </a:pPr>
            <a:r>
              <a:rPr lang="en-US" sz="2800" dirty="0" smtClean="0">
                <a:latin typeface="Garamond" pitchFamily="18" charset="0"/>
              </a:rPr>
              <a:t>1995: </a:t>
            </a:r>
            <a:r>
              <a:rPr lang="en-US" sz="2800" dirty="0">
                <a:latin typeface="Garamond" pitchFamily="18" charset="0"/>
              </a:rPr>
              <a:t>130mg/</a:t>
            </a:r>
            <a:r>
              <a:rPr lang="en-US" sz="2800" dirty="0" err="1">
                <a:latin typeface="Garamond" pitchFamily="18" charset="0"/>
              </a:rPr>
              <a:t>dL</a:t>
            </a:r>
            <a:r>
              <a:rPr lang="en-US" sz="2800" dirty="0">
                <a:latin typeface="Garamond" pitchFamily="18" charset="0"/>
              </a:rPr>
              <a:t> </a:t>
            </a:r>
            <a:r>
              <a:rPr lang="en-US" sz="2800" dirty="0" smtClean="0">
                <a:latin typeface="Garamond" pitchFamily="18" charset="0"/>
              </a:rPr>
              <a:t>[</a:t>
            </a:r>
            <a:r>
              <a:rPr lang="en-US" sz="2800" dirty="0" err="1" smtClean="0">
                <a:latin typeface="Garamond" pitchFamily="18" charset="0"/>
              </a:rPr>
              <a:t>Pravacol</a:t>
            </a:r>
            <a:r>
              <a:rPr lang="en-US" sz="2800" dirty="0" smtClean="0">
                <a:latin typeface="Garamond" pitchFamily="18" charset="0"/>
              </a:rPr>
              <a:t> (Bristol-Myers)]</a:t>
            </a:r>
          </a:p>
        </p:txBody>
      </p:sp>
    </p:spTree>
    <p:extLst>
      <p:ext uri="{BB962C8B-B14F-4D97-AF65-F5344CB8AC3E}">
        <p14:creationId xmlns:p14="http://schemas.microsoft.com/office/powerpoint/2010/main" val="17380789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500042"/>
            <a:ext cx="8215370" cy="5550237"/>
          </a:xfrm>
          <a:prstGeom prst="rect">
            <a:avLst/>
          </a:prstGeom>
          <a:noFill/>
        </p:spPr>
        <p:txBody>
          <a:bodyPr wrap="square" rtlCol="0">
            <a:spAutoFit/>
          </a:bodyPr>
          <a:lstStyle/>
          <a:p>
            <a:pPr>
              <a:spcAft>
                <a:spcPts val="2000"/>
              </a:spcAft>
            </a:pPr>
            <a:r>
              <a:rPr lang="es-ES" sz="2800" i="1" dirty="0">
                <a:latin typeface="Garamond" pitchFamily="18" charset="0"/>
              </a:rPr>
              <a:t>TE fuente: las </a:t>
            </a:r>
            <a:r>
              <a:rPr lang="es-ES" sz="2800" i="1" dirty="0" err="1">
                <a:latin typeface="Garamond" pitchFamily="18" charset="0"/>
              </a:rPr>
              <a:t>estatinas</a:t>
            </a:r>
            <a:endParaRPr lang="es-ES" sz="2800" i="1" dirty="0" smtClean="0">
              <a:latin typeface="Garamond" pitchFamily="18" charset="0"/>
            </a:endParaRPr>
          </a:p>
          <a:p>
            <a:pPr lvl="1" algn="just">
              <a:spcAft>
                <a:spcPts val="1200"/>
              </a:spcAft>
            </a:pPr>
            <a:r>
              <a:rPr lang="en-US" sz="2800" dirty="0" err="1" smtClean="0">
                <a:latin typeface="Garamond" pitchFamily="18" charset="0"/>
              </a:rPr>
              <a:t>En</a:t>
            </a:r>
            <a:r>
              <a:rPr lang="en-US" sz="2800" dirty="0" smtClean="0">
                <a:latin typeface="Garamond" pitchFamily="18" charset="0"/>
              </a:rPr>
              <a:t> </a:t>
            </a:r>
            <a:r>
              <a:rPr lang="en-US" sz="2800" dirty="0" err="1" smtClean="0">
                <a:latin typeface="Garamond" pitchFamily="18" charset="0"/>
              </a:rPr>
              <a:t>tres</a:t>
            </a:r>
            <a:r>
              <a:rPr lang="en-US" sz="2800" dirty="0" smtClean="0">
                <a:latin typeface="Garamond" pitchFamily="18" charset="0"/>
              </a:rPr>
              <a:t> </a:t>
            </a:r>
            <a:r>
              <a:rPr lang="en-US" sz="2800" dirty="0" err="1" smtClean="0">
                <a:latin typeface="Garamond" pitchFamily="18" charset="0"/>
              </a:rPr>
              <a:t>décadas</a:t>
            </a:r>
            <a:r>
              <a:rPr lang="en-US" sz="2800" dirty="0" smtClean="0">
                <a:latin typeface="Garamond" pitchFamily="18" charset="0"/>
              </a:rPr>
              <a:t>, </a:t>
            </a:r>
            <a:r>
              <a:rPr lang="en-US" sz="2800" dirty="0" err="1" smtClean="0">
                <a:latin typeface="Garamond" pitchFamily="18" charset="0"/>
              </a:rPr>
              <a:t>los</a:t>
            </a:r>
            <a:r>
              <a:rPr lang="en-US" sz="2800" dirty="0" smtClean="0">
                <a:latin typeface="Garamond" pitchFamily="18" charset="0"/>
              </a:rPr>
              <a:t> </a:t>
            </a:r>
            <a:r>
              <a:rPr lang="en-US" sz="2800" dirty="0" err="1" smtClean="0">
                <a:latin typeface="Garamond" pitchFamily="18" charset="0"/>
              </a:rPr>
              <a:t>niveles</a:t>
            </a:r>
            <a:r>
              <a:rPr lang="en-US" sz="2800" dirty="0" smtClean="0">
                <a:latin typeface="Garamond" pitchFamily="18" charset="0"/>
              </a:rPr>
              <a:t> </a:t>
            </a:r>
            <a:r>
              <a:rPr lang="en-US" sz="2800" dirty="0" err="1" smtClean="0">
                <a:latin typeface="Garamond" pitchFamily="18" charset="0"/>
              </a:rPr>
              <a:t>saludables</a:t>
            </a:r>
            <a:r>
              <a:rPr lang="en-US" sz="2800" dirty="0" smtClean="0">
                <a:latin typeface="Garamond" pitchFamily="18" charset="0"/>
              </a:rPr>
              <a:t> de </a:t>
            </a:r>
            <a:r>
              <a:rPr lang="en-US" sz="2800" dirty="0" err="1" smtClean="0">
                <a:latin typeface="Garamond" pitchFamily="18" charset="0"/>
              </a:rPr>
              <a:t>colesterol</a:t>
            </a:r>
            <a:r>
              <a:rPr lang="en-US" sz="2800" dirty="0" smtClean="0">
                <a:latin typeface="Garamond" pitchFamily="18" charset="0"/>
              </a:rPr>
              <a:t> se </a:t>
            </a:r>
            <a:r>
              <a:rPr lang="en-US" sz="2800" dirty="0" err="1" smtClean="0">
                <a:latin typeface="Garamond" pitchFamily="18" charset="0"/>
              </a:rPr>
              <a:t>redujeron</a:t>
            </a:r>
            <a:r>
              <a:rPr lang="en-US" sz="2800" dirty="0" smtClean="0">
                <a:latin typeface="Garamond" pitchFamily="18" charset="0"/>
              </a:rPr>
              <a:t> </a:t>
            </a:r>
            <a:r>
              <a:rPr lang="en-US" sz="2800" dirty="0" err="1" smtClean="0">
                <a:latin typeface="Garamond" pitchFamily="18" charset="0"/>
              </a:rPr>
              <a:t>unos</a:t>
            </a:r>
            <a:r>
              <a:rPr lang="en-US" sz="2800" dirty="0">
                <a:latin typeface="Garamond" pitchFamily="18" charset="0"/>
              </a:rPr>
              <a:t> </a:t>
            </a:r>
            <a:r>
              <a:rPr lang="en-US" sz="2800" dirty="0" smtClean="0">
                <a:latin typeface="Garamond" pitchFamily="18" charset="0"/>
              </a:rPr>
              <a:t>95mg/</a:t>
            </a:r>
            <a:r>
              <a:rPr lang="en-US" sz="2800" dirty="0" err="1" smtClean="0">
                <a:latin typeface="Garamond" pitchFamily="18" charset="0"/>
              </a:rPr>
              <a:t>dL</a:t>
            </a:r>
            <a:endParaRPr lang="en-US" sz="2800" dirty="0" smtClean="0">
              <a:latin typeface="Garamond" pitchFamily="18" charset="0"/>
            </a:endParaRPr>
          </a:p>
          <a:p>
            <a:pPr lvl="1" algn="just">
              <a:spcAft>
                <a:spcPts val="1200"/>
              </a:spcAft>
            </a:pPr>
            <a:r>
              <a:rPr lang="en-US" sz="2800" dirty="0" err="1" smtClean="0">
                <a:latin typeface="Garamond" pitchFamily="18" charset="0"/>
              </a:rPr>
              <a:t>Implicaciones</a:t>
            </a:r>
            <a:r>
              <a:rPr lang="en-US" sz="2800" dirty="0" smtClean="0">
                <a:latin typeface="Garamond" pitchFamily="18" charset="0"/>
              </a:rPr>
              <a:t> </a:t>
            </a:r>
            <a:r>
              <a:rPr lang="en-US" sz="2800" dirty="0" err="1" smtClean="0">
                <a:latin typeface="Garamond" pitchFamily="18" charset="0"/>
              </a:rPr>
              <a:t>comerciales</a:t>
            </a:r>
            <a:r>
              <a:rPr lang="en-US" sz="2800" dirty="0" smtClean="0">
                <a:latin typeface="Garamond" pitchFamily="18" charset="0"/>
              </a:rPr>
              <a:t> :</a:t>
            </a:r>
            <a:endParaRPr lang="en-US" sz="2800" dirty="0" smtClean="0">
              <a:latin typeface="Garamond" pitchFamily="18" charset="0"/>
            </a:endParaRPr>
          </a:p>
          <a:p>
            <a:pPr lvl="2" algn="just">
              <a:spcAft>
                <a:spcPts val="1200"/>
              </a:spcAft>
            </a:pPr>
            <a:r>
              <a:rPr lang="en-US" sz="2800" dirty="0" smtClean="0">
                <a:latin typeface="Garamond" pitchFamily="18" charset="0"/>
              </a:rPr>
              <a:t>“The </a:t>
            </a:r>
            <a:r>
              <a:rPr lang="en-US" sz="2800" dirty="0">
                <a:latin typeface="Garamond" pitchFamily="18" charset="0"/>
              </a:rPr>
              <a:t>2001 guidelines nearly tripled the proportion of the U.S. population that was eligible for lipid-lowering therapy to a market of 36 million people</a:t>
            </a:r>
            <a:r>
              <a:rPr lang="en-US" sz="2800" dirty="0" smtClean="0">
                <a:latin typeface="Garamond" pitchFamily="18" charset="0"/>
              </a:rPr>
              <a:t>” (J. Greene)</a:t>
            </a:r>
          </a:p>
          <a:p>
            <a:pPr lvl="2" algn="just">
              <a:spcAft>
                <a:spcPts val="1200"/>
              </a:spcAft>
            </a:pPr>
            <a:r>
              <a:rPr lang="en-US" sz="2800" dirty="0" smtClean="0">
                <a:latin typeface="Garamond" pitchFamily="18" charset="0"/>
              </a:rPr>
              <a:t>→ </a:t>
            </a:r>
            <a:r>
              <a:rPr lang="en-US" sz="2800" dirty="0" smtClean="0">
                <a:latin typeface="Garamond" pitchFamily="18" charset="0"/>
              </a:rPr>
              <a:t>La mayor parte de </a:t>
            </a:r>
            <a:r>
              <a:rPr lang="en-US" sz="2800" dirty="0" err="1" smtClean="0">
                <a:latin typeface="Garamond" pitchFamily="18" charset="0"/>
              </a:rPr>
              <a:t>los</a:t>
            </a:r>
            <a:r>
              <a:rPr lang="en-US" sz="2800" dirty="0" smtClean="0">
                <a:latin typeface="Garamond" pitchFamily="18" charset="0"/>
              </a:rPr>
              <a:t> </a:t>
            </a:r>
            <a:r>
              <a:rPr lang="en-US" sz="2800" dirty="0" err="1" smtClean="0">
                <a:latin typeface="Garamond" pitchFamily="18" charset="0"/>
              </a:rPr>
              <a:t>expertos</a:t>
            </a:r>
            <a:r>
              <a:rPr lang="en-US" sz="2800" dirty="0" smtClean="0">
                <a:latin typeface="Garamond" pitchFamily="18" charset="0"/>
              </a:rPr>
              <a:t> que </a:t>
            </a:r>
            <a:r>
              <a:rPr lang="en-US" sz="2800" dirty="0" err="1" smtClean="0">
                <a:latin typeface="Garamond" pitchFamily="18" charset="0"/>
              </a:rPr>
              <a:t>decidían</a:t>
            </a:r>
            <a:r>
              <a:rPr lang="en-US" sz="2800" dirty="0" smtClean="0">
                <a:latin typeface="Garamond" pitchFamily="18" charset="0"/>
              </a:rPr>
              <a:t> </a:t>
            </a:r>
            <a:r>
              <a:rPr lang="en-US" sz="2800" dirty="0" err="1" smtClean="0">
                <a:latin typeface="Garamond" pitchFamily="18" charset="0"/>
              </a:rPr>
              <a:t>sobre</a:t>
            </a:r>
            <a:r>
              <a:rPr lang="en-US" sz="2800" dirty="0" smtClean="0">
                <a:latin typeface="Garamond" pitchFamily="18" charset="0"/>
              </a:rPr>
              <a:t> </a:t>
            </a:r>
            <a:r>
              <a:rPr lang="en-US" sz="2800" dirty="0" err="1" smtClean="0">
                <a:latin typeface="Garamond" pitchFamily="18" charset="0"/>
              </a:rPr>
              <a:t>los</a:t>
            </a:r>
            <a:r>
              <a:rPr lang="en-US" sz="2800" dirty="0" smtClean="0">
                <a:latin typeface="Garamond" pitchFamily="18" charset="0"/>
              </a:rPr>
              <a:t> </a:t>
            </a:r>
            <a:r>
              <a:rPr lang="en-US" sz="2800" dirty="0" err="1" smtClean="0">
                <a:latin typeface="Garamond" pitchFamily="18" charset="0"/>
              </a:rPr>
              <a:t>niveles</a:t>
            </a:r>
            <a:r>
              <a:rPr lang="en-US" sz="2800" dirty="0" smtClean="0">
                <a:latin typeface="Garamond" pitchFamily="18" charset="0"/>
              </a:rPr>
              <a:t> </a:t>
            </a:r>
            <a:r>
              <a:rPr lang="en-US" sz="2800" dirty="0" err="1" smtClean="0">
                <a:latin typeface="Garamond" pitchFamily="18" charset="0"/>
              </a:rPr>
              <a:t>normales</a:t>
            </a:r>
            <a:r>
              <a:rPr lang="en-US" sz="2800" dirty="0" smtClean="0">
                <a:latin typeface="Garamond" pitchFamily="18" charset="0"/>
              </a:rPr>
              <a:t> del </a:t>
            </a:r>
            <a:r>
              <a:rPr lang="en-US" sz="2800" dirty="0" err="1" smtClean="0">
                <a:latin typeface="Garamond" pitchFamily="18" charset="0"/>
              </a:rPr>
              <a:t>colesterol</a:t>
            </a:r>
            <a:r>
              <a:rPr lang="en-US" sz="2800" dirty="0" smtClean="0">
                <a:latin typeface="Garamond" pitchFamily="18" charset="0"/>
              </a:rPr>
              <a:t> </a:t>
            </a:r>
            <a:r>
              <a:rPr lang="en-US" sz="2800" dirty="0" err="1" smtClean="0">
                <a:latin typeface="Garamond" pitchFamily="18" charset="0"/>
              </a:rPr>
              <a:t>tenían</a:t>
            </a:r>
            <a:r>
              <a:rPr lang="en-US" sz="2800" dirty="0" smtClean="0">
                <a:latin typeface="Garamond" pitchFamily="18" charset="0"/>
              </a:rPr>
              <a:t> </a:t>
            </a:r>
            <a:r>
              <a:rPr lang="en-US" sz="2800" dirty="0" err="1" smtClean="0">
                <a:latin typeface="Garamond" pitchFamily="18" charset="0"/>
              </a:rPr>
              <a:t>lazos</a:t>
            </a:r>
            <a:r>
              <a:rPr lang="en-US" sz="2800" dirty="0" smtClean="0">
                <a:latin typeface="Garamond" pitchFamily="18" charset="0"/>
              </a:rPr>
              <a:t> con la </a:t>
            </a:r>
            <a:r>
              <a:rPr lang="en-US" sz="2800" dirty="0" err="1" smtClean="0">
                <a:latin typeface="Garamond" pitchFamily="18" charset="0"/>
              </a:rPr>
              <a:t>industria</a:t>
            </a:r>
            <a:endParaRPr lang="en-US" sz="2800" dirty="0" smtClean="0">
              <a:latin typeface="Garamond" pitchFamily="18" charset="0"/>
            </a:endParaRPr>
          </a:p>
        </p:txBody>
      </p:sp>
    </p:spTree>
    <p:extLst>
      <p:ext uri="{BB962C8B-B14F-4D97-AF65-F5344CB8AC3E}">
        <p14:creationId xmlns:p14="http://schemas.microsoft.com/office/powerpoint/2010/main" val="34375496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500042"/>
            <a:ext cx="8215370" cy="2811026"/>
          </a:xfrm>
          <a:prstGeom prst="rect">
            <a:avLst/>
          </a:prstGeom>
          <a:noFill/>
        </p:spPr>
        <p:txBody>
          <a:bodyPr wrap="square" rtlCol="0">
            <a:spAutoFit/>
          </a:bodyPr>
          <a:lstStyle/>
          <a:p>
            <a:pPr>
              <a:spcAft>
                <a:spcPts val="2000"/>
              </a:spcAft>
            </a:pPr>
            <a:r>
              <a:rPr lang="es-ES" sz="2800" i="1" dirty="0">
                <a:latin typeface="Garamond" pitchFamily="18" charset="0"/>
              </a:rPr>
              <a:t>TE fuente: las </a:t>
            </a:r>
            <a:r>
              <a:rPr lang="es-ES" sz="2800" i="1" dirty="0" err="1">
                <a:latin typeface="Garamond" pitchFamily="18" charset="0"/>
              </a:rPr>
              <a:t>estatinas</a:t>
            </a:r>
            <a:endParaRPr lang="es-ES" sz="2800" i="1" dirty="0" smtClean="0">
              <a:latin typeface="Garamond" pitchFamily="18" charset="0"/>
            </a:endParaRPr>
          </a:p>
          <a:p>
            <a:pPr lvl="1" algn="just">
              <a:spcAft>
                <a:spcPts val="1200"/>
              </a:spcAft>
            </a:pPr>
            <a:r>
              <a:rPr lang="en-US" sz="2800" dirty="0" smtClean="0">
                <a:latin typeface="Garamond" pitchFamily="18" charset="0"/>
              </a:rPr>
              <a:t>El </a:t>
            </a:r>
            <a:r>
              <a:rPr lang="en-US" sz="2800" dirty="0" err="1" smtClean="0">
                <a:latin typeface="Garamond" pitchFamily="18" charset="0"/>
              </a:rPr>
              <a:t>dilema</a:t>
            </a:r>
            <a:r>
              <a:rPr lang="en-US" sz="2800" dirty="0" smtClean="0">
                <a:latin typeface="Garamond" pitchFamily="18" charset="0"/>
              </a:rPr>
              <a:t> </a:t>
            </a:r>
            <a:r>
              <a:rPr lang="en-US" sz="2800" dirty="0" err="1" smtClean="0">
                <a:latin typeface="Garamond" pitchFamily="18" charset="0"/>
              </a:rPr>
              <a:t>metodológico</a:t>
            </a:r>
            <a:r>
              <a:rPr lang="en-US" sz="2800" dirty="0" smtClean="0">
                <a:latin typeface="Garamond" pitchFamily="18" charset="0"/>
              </a:rPr>
              <a:t> : </a:t>
            </a:r>
            <a:endParaRPr lang="en-US" sz="2800" dirty="0" smtClean="0">
              <a:latin typeface="Garamond" pitchFamily="18" charset="0"/>
            </a:endParaRPr>
          </a:p>
          <a:p>
            <a:pPr lvl="1" algn="just">
              <a:spcAft>
                <a:spcPts val="1200"/>
              </a:spcAft>
            </a:pPr>
            <a:r>
              <a:rPr lang="en-US" sz="2800" dirty="0">
                <a:latin typeface="Garamond" pitchFamily="18" charset="0"/>
              </a:rPr>
              <a:t>→ </a:t>
            </a:r>
            <a:r>
              <a:rPr lang="en-US" sz="2800" dirty="0" err="1" smtClean="0">
                <a:latin typeface="Garamond" pitchFamily="18" charset="0"/>
              </a:rPr>
              <a:t>Significación</a:t>
            </a:r>
            <a:r>
              <a:rPr lang="en-US" sz="2800" dirty="0" smtClean="0">
                <a:latin typeface="Garamond" pitchFamily="18" charset="0"/>
              </a:rPr>
              <a:t> </a:t>
            </a:r>
            <a:r>
              <a:rPr lang="en-US" sz="2800" dirty="0" err="1" smtClean="0">
                <a:latin typeface="Garamond" pitchFamily="18" charset="0"/>
              </a:rPr>
              <a:t>estadística</a:t>
            </a:r>
            <a:r>
              <a:rPr lang="en-US" sz="2800" dirty="0" smtClean="0">
                <a:latin typeface="Garamond" pitchFamily="18" charset="0"/>
              </a:rPr>
              <a:t>/</a:t>
            </a:r>
            <a:r>
              <a:rPr lang="en-US" sz="2800" dirty="0" err="1" smtClean="0">
                <a:latin typeface="Garamond" pitchFamily="18" charset="0"/>
              </a:rPr>
              <a:t>clínica</a:t>
            </a:r>
            <a:endParaRPr lang="en-US" sz="2800" dirty="0" smtClean="0">
              <a:latin typeface="Garamond" pitchFamily="18" charset="0"/>
            </a:endParaRPr>
          </a:p>
          <a:p>
            <a:pPr lvl="2" algn="just">
              <a:spcAft>
                <a:spcPts val="1200"/>
              </a:spcAft>
            </a:pPr>
            <a:r>
              <a:rPr lang="en-US" sz="2800" dirty="0" smtClean="0">
                <a:latin typeface="Garamond" pitchFamily="18" charset="0"/>
              </a:rPr>
              <a:t>Que un </a:t>
            </a:r>
            <a:r>
              <a:rPr lang="en-US" sz="2800" dirty="0" err="1" smtClean="0">
                <a:latin typeface="Garamond" pitchFamily="18" charset="0"/>
              </a:rPr>
              <a:t>medicamento</a:t>
            </a:r>
            <a:r>
              <a:rPr lang="en-US" sz="2800" dirty="0" smtClean="0">
                <a:latin typeface="Garamond" pitchFamily="18" charset="0"/>
              </a:rPr>
              <a:t> </a:t>
            </a:r>
            <a:r>
              <a:rPr lang="en-US" sz="2800" dirty="0" err="1" smtClean="0">
                <a:latin typeface="Garamond" pitchFamily="18" charset="0"/>
              </a:rPr>
              <a:t>pueda</a:t>
            </a:r>
            <a:r>
              <a:rPr lang="en-US" sz="2800" dirty="0" smtClean="0">
                <a:latin typeface="Garamond" pitchFamily="18" charset="0"/>
              </a:rPr>
              <a:t> </a:t>
            </a:r>
            <a:r>
              <a:rPr lang="en-US" sz="2800" dirty="0" err="1" smtClean="0">
                <a:latin typeface="Garamond" pitchFamily="18" charset="0"/>
              </a:rPr>
              <a:t>reducir</a:t>
            </a:r>
            <a:r>
              <a:rPr lang="en-US" sz="2800" dirty="0" smtClean="0">
                <a:latin typeface="Garamond" pitchFamily="18" charset="0"/>
              </a:rPr>
              <a:t> </a:t>
            </a:r>
            <a:r>
              <a:rPr lang="en-US" sz="2800" dirty="0" err="1" smtClean="0">
                <a:latin typeface="Garamond" pitchFamily="18" charset="0"/>
              </a:rPr>
              <a:t>tu</a:t>
            </a:r>
            <a:r>
              <a:rPr lang="en-US" sz="2800" dirty="0" smtClean="0">
                <a:latin typeface="Garamond" pitchFamily="18" charset="0"/>
              </a:rPr>
              <a:t> </a:t>
            </a:r>
            <a:r>
              <a:rPr lang="en-US" sz="2800" dirty="0" err="1" smtClean="0">
                <a:latin typeface="Garamond" pitchFamily="18" charset="0"/>
              </a:rPr>
              <a:t>nivel</a:t>
            </a:r>
            <a:r>
              <a:rPr lang="en-US" sz="2800" dirty="0" smtClean="0">
                <a:latin typeface="Garamond" pitchFamily="18" charset="0"/>
              </a:rPr>
              <a:t> de </a:t>
            </a:r>
            <a:r>
              <a:rPr lang="en-US" sz="2800" dirty="0" err="1" smtClean="0">
                <a:latin typeface="Garamond" pitchFamily="18" charset="0"/>
              </a:rPr>
              <a:t>colesterol</a:t>
            </a:r>
            <a:r>
              <a:rPr lang="en-US" sz="2800" dirty="0" smtClean="0">
                <a:latin typeface="Garamond" pitchFamily="18" charset="0"/>
              </a:rPr>
              <a:t> no </a:t>
            </a:r>
            <a:r>
              <a:rPr lang="en-US" sz="2800" dirty="0" err="1" smtClean="0">
                <a:latin typeface="Garamond" pitchFamily="18" charset="0"/>
              </a:rPr>
              <a:t>implica</a:t>
            </a:r>
            <a:r>
              <a:rPr lang="en-US" sz="2800" dirty="0" smtClean="0">
                <a:latin typeface="Garamond" pitchFamily="18" charset="0"/>
              </a:rPr>
              <a:t> que se </a:t>
            </a:r>
            <a:r>
              <a:rPr lang="en-US" sz="2800" dirty="0" err="1" smtClean="0">
                <a:latin typeface="Garamond" pitchFamily="18" charset="0"/>
              </a:rPr>
              <a:t>deba</a:t>
            </a:r>
            <a:r>
              <a:rPr lang="en-US" sz="2800" dirty="0" smtClean="0">
                <a:latin typeface="Garamond" pitchFamily="18" charset="0"/>
              </a:rPr>
              <a:t> </a:t>
            </a:r>
            <a:r>
              <a:rPr lang="en-US" sz="2800" dirty="0" err="1" smtClean="0">
                <a:latin typeface="Garamond" pitchFamily="18" charset="0"/>
              </a:rPr>
              <a:t>reducir</a:t>
            </a:r>
            <a:endParaRPr lang="en-US" sz="2800" dirty="0" smtClean="0">
              <a:latin typeface="Garamond" pitchFamily="18" charset="0"/>
            </a:endParaRPr>
          </a:p>
        </p:txBody>
      </p:sp>
    </p:spTree>
    <p:extLst>
      <p:ext uri="{BB962C8B-B14F-4D97-AF65-F5344CB8AC3E}">
        <p14:creationId xmlns:p14="http://schemas.microsoft.com/office/powerpoint/2010/main" val="18364450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500042"/>
            <a:ext cx="8215370" cy="5262979"/>
          </a:xfrm>
          <a:prstGeom prst="rect">
            <a:avLst/>
          </a:prstGeom>
          <a:noFill/>
        </p:spPr>
        <p:txBody>
          <a:bodyPr wrap="square" rtlCol="0">
            <a:spAutoFit/>
          </a:bodyPr>
          <a:lstStyle/>
          <a:p>
            <a:pPr algn="just">
              <a:spcAft>
                <a:spcPts val="1200"/>
              </a:spcAft>
            </a:pPr>
            <a:r>
              <a:rPr lang="en-US" sz="2800" dirty="0" smtClean="0">
                <a:latin typeface="Garamond" pitchFamily="18" charset="0"/>
              </a:rPr>
              <a:t>Trials </a:t>
            </a:r>
            <a:r>
              <a:rPr lang="en-US" sz="2800" dirty="0">
                <a:latin typeface="Garamond" pitchFamily="18" charset="0"/>
              </a:rPr>
              <a:t>have been done comparing a statin against placebo, and these have shown that they save lives rather well. Trials have also compared one statin with another: but these all use cholesterol as a surrogate outcome. </a:t>
            </a:r>
            <a:r>
              <a:rPr lang="en-US" sz="2800" u="sng" dirty="0">
                <a:latin typeface="Garamond" pitchFamily="18" charset="0"/>
              </a:rPr>
              <a:t>Nobody has ever compared the statins against each other to measure which is best at preventing death</a:t>
            </a:r>
            <a:r>
              <a:rPr lang="en-US" sz="2800" dirty="0">
                <a:latin typeface="Garamond" pitchFamily="18" charset="0"/>
              </a:rPr>
              <a:t>. This is a truly staggering oversight, when you consider that tens of millions of people around the world have taken these drugs, and for many, many years. If just one of them is only 2 per cent better at preventing heart attacks than the others, we are permitting a vast number of avoidable deaths, every day of the week. (</a:t>
            </a:r>
            <a:r>
              <a:rPr lang="en-US" sz="2800" dirty="0" err="1">
                <a:latin typeface="Garamond" pitchFamily="18" charset="0"/>
              </a:rPr>
              <a:t>Goldacre</a:t>
            </a:r>
            <a:r>
              <a:rPr lang="en-US" sz="2800" dirty="0">
                <a:latin typeface="Garamond" pitchFamily="18" charset="0"/>
              </a:rPr>
              <a:t> 2012, 148</a:t>
            </a:r>
            <a:r>
              <a:rPr lang="en-US" sz="2800" dirty="0" smtClean="0">
                <a:latin typeface="Garamond" pitchFamily="18" charset="0"/>
              </a:rPr>
              <a:t>)</a:t>
            </a:r>
          </a:p>
        </p:txBody>
      </p:sp>
    </p:spTree>
    <p:extLst>
      <p:ext uri="{BB962C8B-B14F-4D97-AF65-F5344CB8AC3E}">
        <p14:creationId xmlns:p14="http://schemas.microsoft.com/office/powerpoint/2010/main" val="22615907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500042"/>
            <a:ext cx="8215370" cy="4688463"/>
          </a:xfrm>
          <a:prstGeom prst="rect">
            <a:avLst/>
          </a:prstGeom>
          <a:noFill/>
        </p:spPr>
        <p:txBody>
          <a:bodyPr wrap="square" rtlCol="0">
            <a:spAutoFit/>
          </a:bodyPr>
          <a:lstStyle/>
          <a:p>
            <a:pPr>
              <a:spcAft>
                <a:spcPts val="2000"/>
              </a:spcAft>
            </a:pPr>
            <a:r>
              <a:rPr lang="es-ES" sz="2800" i="1" dirty="0" smtClean="0">
                <a:latin typeface="Garamond" pitchFamily="18" charset="0"/>
              </a:rPr>
              <a:t>En resumen</a:t>
            </a:r>
            <a:endParaRPr lang="es-ES" sz="2800" i="1" dirty="0" smtClean="0">
              <a:latin typeface="Garamond" pitchFamily="18" charset="0"/>
            </a:endParaRPr>
          </a:p>
          <a:p>
            <a:pPr lvl="1" algn="just">
              <a:spcAft>
                <a:spcPts val="1200"/>
              </a:spcAft>
            </a:pPr>
            <a:r>
              <a:rPr lang="en-US" sz="2800" dirty="0" smtClean="0">
                <a:latin typeface="Garamond" pitchFamily="18" charset="0"/>
              </a:rPr>
              <a:t>El TE a </a:t>
            </a:r>
            <a:r>
              <a:rPr lang="en-US" sz="2800" dirty="0" err="1" smtClean="0">
                <a:latin typeface="Garamond" pitchFamily="18" charset="0"/>
              </a:rPr>
              <a:t>través</a:t>
            </a:r>
            <a:r>
              <a:rPr lang="en-US" sz="2800" dirty="0" smtClean="0">
                <a:latin typeface="Garamond" pitchFamily="18" charset="0"/>
              </a:rPr>
              <a:t> de </a:t>
            </a:r>
            <a:r>
              <a:rPr lang="en-US" sz="2800" dirty="0" err="1" smtClean="0">
                <a:latin typeface="Garamond" pitchFamily="18" charset="0"/>
              </a:rPr>
              <a:t>ensayos</a:t>
            </a:r>
            <a:r>
              <a:rPr lang="en-US" sz="2800" dirty="0" smtClean="0">
                <a:latin typeface="Garamond" pitchFamily="18" charset="0"/>
              </a:rPr>
              <a:t> </a:t>
            </a:r>
            <a:r>
              <a:rPr lang="en-US" sz="2800" dirty="0" err="1" smtClean="0">
                <a:latin typeface="Garamond" pitchFamily="18" charset="0"/>
              </a:rPr>
              <a:t>clínicos</a:t>
            </a:r>
            <a:endParaRPr lang="en-US" sz="2800" dirty="0" smtClean="0">
              <a:latin typeface="Garamond" pitchFamily="18" charset="0"/>
            </a:endParaRPr>
          </a:p>
          <a:p>
            <a:pPr marL="914400" lvl="1" indent="-457200" algn="just">
              <a:spcAft>
                <a:spcPts val="1200"/>
              </a:spcAft>
              <a:buFont typeface="Wingdings" panose="05000000000000000000" pitchFamily="2" charset="2"/>
              <a:buChar char="ü"/>
            </a:pPr>
            <a:r>
              <a:rPr lang="en-US" sz="2800" dirty="0" smtClean="0">
                <a:latin typeface="Garamond" pitchFamily="18" charset="0"/>
              </a:rPr>
              <a:t>Una </a:t>
            </a:r>
            <a:r>
              <a:rPr lang="en-US" sz="2800" dirty="0" err="1" smtClean="0">
                <a:latin typeface="Garamond" pitchFamily="18" charset="0"/>
              </a:rPr>
              <a:t>enfermedad</a:t>
            </a:r>
            <a:r>
              <a:rPr lang="en-US" sz="2800" dirty="0" smtClean="0">
                <a:latin typeface="Garamond" pitchFamily="18" charset="0"/>
              </a:rPr>
              <a:t> se define </a:t>
            </a:r>
            <a:r>
              <a:rPr lang="en-US" sz="2800" dirty="0" err="1" smtClean="0">
                <a:latin typeface="Garamond" pitchFamily="18" charset="0"/>
              </a:rPr>
              <a:t>por</a:t>
            </a:r>
            <a:r>
              <a:rPr lang="en-US" sz="2800" dirty="0" smtClean="0">
                <a:latin typeface="Garamond" pitchFamily="18" charset="0"/>
              </a:rPr>
              <a:t> un </a:t>
            </a:r>
            <a:r>
              <a:rPr lang="en-US" sz="2800" dirty="0" err="1" smtClean="0">
                <a:latin typeface="Garamond" pitchFamily="18" charset="0"/>
              </a:rPr>
              <a:t>tratamiento</a:t>
            </a:r>
            <a:r>
              <a:rPr lang="en-US" sz="2800" dirty="0" smtClean="0">
                <a:latin typeface="Garamond" pitchFamily="18" charset="0"/>
              </a:rPr>
              <a:t> </a:t>
            </a:r>
            <a:r>
              <a:rPr lang="en-US" sz="2800" dirty="0" err="1" smtClean="0">
                <a:latin typeface="Garamond" pitchFamily="18" charset="0"/>
              </a:rPr>
              <a:t>exitoso</a:t>
            </a:r>
            <a:endParaRPr lang="en-US" sz="2800" dirty="0" smtClean="0">
              <a:latin typeface="Garamond" pitchFamily="18" charset="0"/>
            </a:endParaRPr>
          </a:p>
          <a:p>
            <a:pPr marL="914400" lvl="1" indent="-457200" algn="just">
              <a:spcAft>
                <a:spcPts val="1200"/>
              </a:spcAft>
              <a:buFont typeface="Wingdings" panose="05000000000000000000" pitchFamily="2" charset="2"/>
              <a:buChar char="ü"/>
            </a:pPr>
            <a:r>
              <a:rPr lang="en-US" sz="2800" dirty="0" smtClean="0">
                <a:latin typeface="Garamond" pitchFamily="18" charset="0"/>
              </a:rPr>
              <a:t>La </a:t>
            </a:r>
            <a:r>
              <a:rPr lang="en-US" sz="2800" dirty="0" err="1" smtClean="0">
                <a:latin typeface="Garamond" pitchFamily="18" charset="0"/>
              </a:rPr>
              <a:t>población</a:t>
            </a:r>
            <a:r>
              <a:rPr lang="en-US" sz="2800" dirty="0" smtClean="0">
                <a:latin typeface="Garamond" pitchFamily="18" charset="0"/>
              </a:rPr>
              <a:t> se </a:t>
            </a:r>
            <a:r>
              <a:rPr lang="en-US" sz="2800" dirty="0" err="1" smtClean="0">
                <a:latin typeface="Garamond" pitchFamily="18" charset="0"/>
              </a:rPr>
              <a:t>amplía</a:t>
            </a:r>
            <a:r>
              <a:rPr lang="en-US" sz="2800" dirty="0" smtClean="0">
                <a:latin typeface="Garamond" pitchFamily="18" charset="0"/>
              </a:rPr>
              <a:t> con </a:t>
            </a:r>
            <a:r>
              <a:rPr lang="en-US" sz="2800" dirty="0" err="1" smtClean="0">
                <a:latin typeface="Garamond" pitchFamily="18" charset="0"/>
              </a:rPr>
              <a:t>propósito</a:t>
            </a:r>
            <a:r>
              <a:rPr lang="en-US" sz="2800" dirty="0" err="1" smtClean="0">
                <a:latin typeface="Garamond" pitchFamily="18" charset="0"/>
              </a:rPr>
              <a:t>s</a:t>
            </a:r>
            <a:r>
              <a:rPr lang="en-US" sz="2800" dirty="0" smtClean="0">
                <a:latin typeface="Garamond" pitchFamily="18" charset="0"/>
              </a:rPr>
              <a:t> </a:t>
            </a:r>
            <a:r>
              <a:rPr lang="en-US" sz="2800" dirty="0" err="1" smtClean="0">
                <a:latin typeface="Garamond" pitchFamily="18" charset="0"/>
              </a:rPr>
              <a:t>comerciales</a:t>
            </a:r>
            <a:r>
              <a:rPr lang="en-US" sz="2800" dirty="0" smtClean="0">
                <a:latin typeface="Garamond" pitchFamily="18" charset="0"/>
              </a:rPr>
              <a:t>: </a:t>
            </a:r>
            <a:r>
              <a:rPr lang="en-US" sz="2800" dirty="0" err="1" smtClean="0">
                <a:latin typeface="Garamond" pitchFamily="18" charset="0"/>
              </a:rPr>
              <a:t>débil</a:t>
            </a:r>
            <a:r>
              <a:rPr lang="en-US" sz="2800" dirty="0" smtClean="0">
                <a:latin typeface="Garamond" pitchFamily="18" charset="0"/>
              </a:rPr>
              <a:t> (</a:t>
            </a:r>
            <a:r>
              <a:rPr lang="en-US" sz="2800" dirty="0" err="1" smtClean="0">
                <a:latin typeface="Garamond" pitchFamily="18" charset="0"/>
              </a:rPr>
              <a:t>tras</a:t>
            </a:r>
            <a:r>
              <a:rPr lang="en-US" sz="2800" dirty="0" smtClean="0">
                <a:latin typeface="Garamond" pitchFamily="18" charset="0"/>
              </a:rPr>
              <a:t> el </a:t>
            </a:r>
            <a:r>
              <a:rPr lang="en-US" sz="2800" dirty="0" err="1" smtClean="0">
                <a:latin typeface="Garamond" pitchFamily="18" charset="0"/>
              </a:rPr>
              <a:t>ensayo</a:t>
            </a:r>
            <a:r>
              <a:rPr lang="en-US" sz="2800" dirty="0" smtClean="0">
                <a:latin typeface="Garamond" pitchFamily="18" charset="0"/>
              </a:rPr>
              <a:t>) y </a:t>
            </a:r>
            <a:r>
              <a:rPr lang="en-US" sz="2800" dirty="0" err="1" smtClean="0">
                <a:latin typeface="Garamond" pitchFamily="18" charset="0"/>
              </a:rPr>
              <a:t>fuerte</a:t>
            </a:r>
            <a:r>
              <a:rPr lang="en-US" sz="2800" dirty="0" smtClean="0">
                <a:latin typeface="Garamond" pitchFamily="18" charset="0"/>
              </a:rPr>
              <a:t> (</a:t>
            </a:r>
            <a:r>
              <a:rPr lang="en-US" sz="2800" dirty="0" err="1" smtClean="0">
                <a:latin typeface="Garamond" pitchFamily="18" charset="0"/>
              </a:rPr>
              <a:t>en</a:t>
            </a:r>
            <a:r>
              <a:rPr lang="en-US" sz="2800" dirty="0" smtClean="0">
                <a:latin typeface="Garamond" pitchFamily="18" charset="0"/>
              </a:rPr>
              <a:t> </a:t>
            </a:r>
            <a:r>
              <a:rPr lang="en-US" sz="2800" dirty="0" err="1" smtClean="0">
                <a:latin typeface="Garamond" pitchFamily="18" charset="0"/>
              </a:rPr>
              <a:t>ensayos</a:t>
            </a:r>
            <a:r>
              <a:rPr lang="en-US" sz="2800" dirty="0" smtClean="0">
                <a:latin typeface="Garamond" pitchFamily="18" charset="0"/>
              </a:rPr>
              <a:t> </a:t>
            </a:r>
            <a:r>
              <a:rPr lang="en-US" sz="2800" dirty="0" err="1" smtClean="0">
                <a:latin typeface="Garamond" pitchFamily="18" charset="0"/>
              </a:rPr>
              <a:t>sucesivos</a:t>
            </a:r>
            <a:r>
              <a:rPr lang="en-US" sz="2800" dirty="0" smtClean="0">
                <a:latin typeface="Garamond" pitchFamily="18" charset="0"/>
              </a:rPr>
              <a:t>)</a:t>
            </a:r>
            <a:endParaRPr lang="en-US" sz="2800" dirty="0" smtClean="0">
              <a:latin typeface="Garamond" pitchFamily="18" charset="0"/>
            </a:endParaRPr>
          </a:p>
          <a:p>
            <a:pPr marL="914400" lvl="1" indent="-457200" algn="just">
              <a:spcAft>
                <a:spcPts val="1200"/>
              </a:spcAft>
              <a:buFont typeface="Wingdings" panose="05000000000000000000" pitchFamily="2" charset="2"/>
              <a:buChar char="ü"/>
            </a:pPr>
            <a:r>
              <a:rPr lang="en-US" sz="2800" dirty="0" err="1" smtClean="0">
                <a:latin typeface="Garamond" pitchFamily="18" charset="0"/>
              </a:rPr>
              <a:t>Dilema</a:t>
            </a:r>
            <a:r>
              <a:rPr lang="en-US" sz="2800" dirty="0" smtClean="0">
                <a:latin typeface="Garamond" pitchFamily="18" charset="0"/>
              </a:rPr>
              <a:t> </a:t>
            </a:r>
            <a:r>
              <a:rPr lang="en-US" sz="2800" dirty="0" err="1" smtClean="0">
                <a:latin typeface="Garamond" pitchFamily="18" charset="0"/>
              </a:rPr>
              <a:t>metodológico</a:t>
            </a:r>
            <a:r>
              <a:rPr lang="en-US" sz="2800" dirty="0" smtClean="0">
                <a:latin typeface="Garamond" pitchFamily="18" charset="0"/>
              </a:rPr>
              <a:t>: el </a:t>
            </a:r>
            <a:r>
              <a:rPr lang="en-US" sz="2800" dirty="0" err="1" smtClean="0">
                <a:latin typeface="Garamond" pitchFamily="18" charset="0"/>
              </a:rPr>
              <a:t>problema</a:t>
            </a:r>
            <a:r>
              <a:rPr lang="en-US" sz="2800" dirty="0" smtClean="0">
                <a:latin typeface="Garamond" pitchFamily="18" charset="0"/>
              </a:rPr>
              <a:t> de la </a:t>
            </a:r>
            <a:r>
              <a:rPr lang="en-US" sz="2800" dirty="0" err="1" smtClean="0">
                <a:latin typeface="Garamond" pitchFamily="18" charset="0"/>
              </a:rPr>
              <a:t>clase</a:t>
            </a:r>
            <a:r>
              <a:rPr lang="en-US" sz="2800" dirty="0" smtClean="0">
                <a:latin typeface="Garamond" pitchFamily="18" charset="0"/>
              </a:rPr>
              <a:t> de </a:t>
            </a:r>
            <a:r>
              <a:rPr lang="en-US" sz="2800" dirty="0" err="1" smtClean="0">
                <a:latin typeface="Garamond" pitchFamily="18" charset="0"/>
              </a:rPr>
              <a:t>referencia</a:t>
            </a:r>
            <a:r>
              <a:rPr lang="en-US" sz="2800" dirty="0" smtClean="0">
                <a:latin typeface="Garamond" pitchFamily="18" charset="0"/>
              </a:rPr>
              <a:t> (TE </a:t>
            </a:r>
            <a:r>
              <a:rPr lang="en-US" sz="2800" dirty="0" err="1" smtClean="0">
                <a:latin typeface="Garamond" pitchFamily="18" charset="0"/>
              </a:rPr>
              <a:t>débil</a:t>
            </a:r>
            <a:r>
              <a:rPr lang="en-US" sz="2800" dirty="0" smtClean="0">
                <a:latin typeface="Garamond" pitchFamily="18" charset="0"/>
              </a:rPr>
              <a:t>) </a:t>
            </a:r>
            <a:r>
              <a:rPr lang="en-US" sz="2800" dirty="0" smtClean="0">
                <a:latin typeface="Garamond" pitchFamily="18" charset="0"/>
              </a:rPr>
              <a:t>&amp; </a:t>
            </a:r>
            <a:r>
              <a:rPr lang="en-US" sz="2800" dirty="0" err="1" smtClean="0">
                <a:latin typeface="Garamond" pitchFamily="18" charset="0"/>
              </a:rPr>
              <a:t>significación</a:t>
            </a:r>
            <a:r>
              <a:rPr lang="en-US" sz="2800" dirty="0" smtClean="0">
                <a:latin typeface="Garamond" pitchFamily="18" charset="0"/>
              </a:rPr>
              <a:t> </a:t>
            </a:r>
            <a:r>
              <a:rPr lang="en-US" sz="2800" dirty="0" err="1" smtClean="0">
                <a:latin typeface="Garamond" pitchFamily="18" charset="0"/>
              </a:rPr>
              <a:t>estadística</a:t>
            </a:r>
            <a:r>
              <a:rPr lang="en-US" sz="2800" dirty="0" smtClean="0">
                <a:latin typeface="Garamond" pitchFamily="18" charset="0"/>
              </a:rPr>
              <a:t>/</a:t>
            </a:r>
            <a:r>
              <a:rPr lang="en-US" sz="2800" dirty="0" err="1" smtClean="0">
                <a:latin typeface="Garamond" pitchFamily="18" charset="0"/>
              </a:rPr>
              <a:t>clínica</a:t>
            </a:r>
            <a:r>
              <a:rPr lang="en-US" sz="2800" dirty="0" smtClean="0">
                <a:latin typeface="Garamond" pitchFamily="18" charset="0"/>
              </a:rPr>
              <a:t> (TE </a:t>
            </a:r>
            <a:r>
              <a:rPr lang="en-US" sz="2800" dirty="0" err="1" smtClean="0">
                <a:latin typeface="Garamond" pitchFamily="18" charset="0"/>
              </a:rPr>
              <a:t>fuerte</a:t>
            </a:r>
            <a:r>
              <a:rPr lang="en-US" sz="2800" dirty="0" smtClean="0">
                <a:latin typeface="Garamond" pitchFamily="18" charset="0"/>
              </a:rPr>
              <a:t>)</a:t>
            </a:r>
            <a:endParaRPr lang="en-US" sz="2800" dirty="0" smtClean="0">
              <a:latin typeface="Garamond" pitchFamily="18" charset="0"/>
            </a:endParaRPr>
          </a:p>
        </p:txBody>
      </p:sp>
    </p:spTree>
    <p:extLst>
      <p:ext uri="{BB962C8B-B14F-4D97-AF65-F5344CB8AC3E}">
        <p14:creationId xmlns:p14="http://schemas.microsoft.com/office/powerpoint/2010/main" val="9128277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500042"/>
            <a:ext cx="8215370" cy="4565352"/>
          </a:xfrm>
          <a:prstGeom prst="rect">
            <a:avLst/>
          </a:prstGeom>
          <a:noFill/>
        </p:spPr>
        <p:txBody>
          <a:bodyPr wrap="square" rtlCol="0">
            <a:spAutoFit/>
          </a:bodyPr>
          <a:lstStyle/>
          <a:p>
            <a:pPr>
              <a:spcAft>
                <a:spcPts val="2000"/>
              </a:spcAft>
            </a:pPr>
            <a:r>
              <a:rPr lang="es-ES" sz="2800" i="1" dirty="0" smtClean="0">
                <a:latin typeface="Garamond" pitchFamily="18" charset="0"/>
              </a:rPr>
              <a:t>¿Qué hacer?</a:t>
            </a:r>
            <a:endParaRPr lang="es-ES" sz="2800" i="1" dirty="0" smtClean="0">
              <a:latin typeface="Garamond" pitchFamily="18" charset="0"/>
            </a:endParaRPr>
          </a:p>
          <a:p>
            <a:pPr marL="1371600" lvl="2" indent="-457200" algn="just">
              <a:spcAft>
                <a:spcPts val="1200"/>
              </a:spcAft>
              <a:buFont typeface="Arial" panose="020B0604020202020204" pitchFamily="34" charset="0"/>
              <a:buChar char="•"/>
            </a:pPr>
            <a:r>
              <a:rPr lang="en-US" sz="2800" dirty="0" err="1" smtClean="0">
                <a:latin typeface="Garamond" pitchFamily="18" charset="0"/>
              </a:rPr>
              <a:t>Enfermedades</a:t>
            </a:r>
            <a:r>
              <a:rPr lang="en-US" sz="2800" dirty="0" smtClean="0">
                <a:latin typeface="Garamond" pitchFamily="18" charset="0"/>
              </a:rPr>
              <a:t> </a:t>
            </a:r>
            <a:r>
              <a:rPr lang="en-US" sz="2800" dirty="0" err="1" smtClean="0">
                <a:latin typeface="Garamond" pitchFamily="18" charset="0"/>
              </a:rPr>
              <a:t>mejor</a:t>
            </a:r>
            <a:r>
              <a:rPr lang="en-US" sz="2800" dirty="0" smtClean="0">
                <a:latin typeface="Garamond" pitchFamily="18" charset="0"/>
              </a:rPr>
              <a:t> </a:t>
            </a:r>
            <a:r>
              <a:rPr lang="en-US" sz="2800" dirty="0" err="1" smtClean="0">
                <a:latin typeface="Garamond" pitchFamily="18" charset="0"/>
              </a:rPr>
              <a:t>definidas</a:t>
            </a:r>
            <a:endParaRPr lang="en-US" sz="2800" dirty="0" smtClean="0">
              <a:latin typeface="Garamond" pitchFamily="18" charset="0"/>
            </a:endParaRPr>
          </a:p>
          <a:p>
            <a:pPr marL="1371600" lvl="2" indent="-457200" algn="just">
              <a:spcAft>
                <a:spcPts val="1200"/>
              </a:spcAft>
              <a:buFont typeface="Arial" panose="020B0604020202020204" pitchFamily="34" charset="0"/>
              <a:buChar char="•"/>
            </a:pPr>
            <a:r>
              <a:rPr lang="en-US" sz="2800" dirty="0" err="1" smtClean="0">
                <a:latin typeface="Garamond" pitchFamily="18" charset="0"/>
              </a:rPr>
              <a:t>Ensayos</a:t>
            </a:r>
            <a:r>
              <a:rPr lang="en-US" sz="2800" dirty="0" smtClean="0">
                <a:latin typeface="Garamond" pitchFamily="18" charset="0"/>
              </a:rPr>
              <a:t> </a:t>
            </a:r>
            <a:r>
              <a:rPr lang="en-US" sz="2800" dirty="0" err="1" smtClean="0">
                <a:latin typeface="Garamond" pitchFamily="18" charset="0"/>
              </a:rPr>
              <a:t>clínicos</a:t>
            </a:r>
            <a:r>
              <a:rPr lang="en-US" sz="2800" dirty="0" smtClean="0">
                <a:latin typeface="Garamond" pitchFamily="18" charset="0"/>
              </a:rPr>
              <a:t> </a:t>
            </a:r>
            <a:r>
              <a:rPr lang="en-US" sz="2800" dirty="0" err="1" smtClean="0">
                <a:latin typeface="Garamond" pitchFamily="18" charset="0"/>
              </a:rPr>
              <a:t>más</a:t>
            </a:r>
            <a:r>
              <a:rPr lang="en-US" sz="2800" dirty="0" smtClean="0">
                <a:latin typeface="Garamond" pitchFamily="18" charset="0"/>
              </a:rPr>
              <a:t> </a:t>
            </a:r>
            <a:r>
              <a:rPr lang="en-US" sz="2800" dirty="0" err="1" smtClean="0">
                <a:latin typeface="Garamond" pitchFamily="18" charset="0"/>
              </a:rPr>
              <a:t>precisos</a:t>
            </a:r>
            <a:r>
              <a:rPr lang="en-US" sz="2800" dirty="0" smtClean="0">
                <a:latin typeface="Garamond" pitchFamily="18" charset="0"/>
              </a:rPr>
              <a:t>: </a:t>
            </a:r>
            <a:endParaRPr lang="en-US" sz="2800" dirty="0" smtClean="0">
              <a:latin typeface="Garamond" pitchFamily="18" charset="0"/>
            </a:endParaRPr>
          </a:p>
          <a:p>
            <a:pPr marL="1828800" lvl="3" indent="-457200" algn="just">
              <a:spcAft>
                <a:spcPts val="1200"/>
              </a:spcAft>
              <a:buFont typeface="Wingdings" panose="05000000000000000000" pitchFamily="2" charset="2"/>
              <a:buChar char="§"/>
            </a:pPr>
            <a:r>
              <a:rPr lang="en-US" sz="2800" dirty="0" smtClean="0">
                <a:latin typeface="Garamond" pitchFamily="18" charset="0"/>
              </a:rPr>
              <a:t>Variables de </a:t>
            </a:r>
            <a:r>
              <a:rPr lang="en-US" sz="2800" dirty="0" err="1" smtClean="0">
                <a:latin typeface="Garamond" pitchFamily="18" charset="0"/>
              </a:rPr>
              <a:t>resultado</a:t>
            </a:r>
            <a:r>
              <a:rPr lang="en-US" sz="2800" dirty="0" smtClean="0">
                <a:latin typeface="Garamond" pitchFamily="18" charset="0"/>
              </a:rPr>
              <a:t> </a:t>
            </a:r>
            <a:r>
              <a:rPr lang="en-US" sz="2800" dirty="0" err="1" smtClean="0">
                <a:latin typeface="Garamond" pitchFamily="18" charset="0"/>
              </a:rPr>
              <a:t>clínicamente</a:t>
            </a:r>
            <a:r>
              <a:rPr lang="en-US" sz="2800" dirty="0" smtClean="0">
                <a:latin typeface="Garamond" pitchFamily="18" charset="0"/>
              </a:rPr>
              <a:t> </a:t>
            </a:r>
            <a:r>
              <a:rPr lang="en-US" sz="2800" dirty="0" err="1" smtClean="0">
                <a:latin typeface="Garamond" pitchFamily="18" charset="0"/>
              </a:rPr>
              <a:t>significativas</a:t>
            </a:r>
            <a:r>
              <a:rPr lang="en-US" sz="2800" dirty="0" smtClean="0">
                <a:latin typeface="Garamond" pitchFamily="18" charset="0"/>
              </a:rPr>
              <a:t> </a:t>
            </a:r>
            <a:endParaRPr lang="en-US" sz="2800" dirty="0" smtClean="0">
              <a:latin typeface="Garamond" pitchFamily="18" charset="0"/>
            </a:endParaRPr>
          </a:p>
          <a:p>
            <a:pPr marL="1828800" lvl="3" indent="-457200" algn="just">
              <a:spcAft>
                <a:spcPts val="1200"/>
              </a:spcAft>
              <a:buFont typeface="Wingdings" panose="05000000000000000000" pitchFamily="2" charset="2"/>
              <a:buChar char="§"/>
            </a:pPr>
            <a:r>
              <a:rPr lang="en-US" sz="2800" dirty="0" err="1" smtClean="0">
                <a:latin typeface="Garamond" pitchFamily="18" charset="0"/>
              </a:rPr>
              <a:t>Población</a:t>
            </a:r>
            <a:r>
              <a:rPr lang="en-US" sz="2800" dirty="0" smtClean="0">
                <a:latin typeface="Garamond" pitchFamily="18" charset="0"/>
              </a:rPr>
              <a:t> </a:t>
            </a:r>
            <a:r>
              <a:rPr lang="en-US" sz="2800" dirty="0" err="1" smtClean="0">
                <a:latin typeface="Garamond" pitchFamily="18" charset="0"/>
              </a:rPr>
              <a:t>semejante</a:t>
            </a:r>
            <a:r>
              <a:rPr lang="en-US" sz="2800" dirty="0" smtClean="0">
                <a:latin typeface="Garamond" pitchFamily="18" charset="0"/>
              </a:rPr>
              <a:t> al </a:t>
            </a:r>
            <a:r>
              <a:rPr lang="en-US" sz="2800" dirty="0" err="1" smtClean="0">
                <a:latin typeface="Garamond" pitchFamily="18" charset="0"/>
              </a:rPr>
              <a:t>usuario</a:t>
            </a:r>
            <a:r>
              <a:rPr lang="en-US" sz="2800" dirty="0" smtClean="0">
                <a:latin typeface="Garamond" pitchFamily="18" charset="0"/>
              </a:rPr>
              <a:t> final</a:t>
            </a:r>
            <a:endParaRPr lang="en-US" sz="2800" dirty="0" smtClean="0">
              <a:latin typeface="Garamond" pitchFamily="18" charset="0"/>
            </a:endParaRPr>
          </a:p>
          <a:p>
            <a:pPr lvl="1" algn="just">
              <a:spcAft>
                <a:spcPts val="1200"/>
              </a:spcAft>
            </a:pPr>
            <a:endParaRPr lang="en-US" sz="2800" dirty="0" smtClean="0">
              <a:latin typeface="Garamond" pitchFamily="18" charset="0"/>
            </a:endParaRPr>
          </a:p>
          <a:p>
            <a:pPr lvl="1" algn="just">
              <a:spcAft>
                <a:spcPts val="1200"/>
              </a:spcAft>
            </a:pPr>
            <a:r>
              <a:rPr lang="en-US" sz="2800" dirty="0" smtClean="0">
                <a:latin typeface="Garamond" pitchFamily="18" charset="0"/>
              </a:rPr>
              <a:t>∟ </a:t>
            </a:r>
            <a:r>
              <a:rPr lang="en-US" sz="2800" i="1" dirty="0" smtClean="0">
                <a:latin typeface="Garamond" pitchFamily="18" charset="0"/>
              </a:rPr>
              <a:t>¿A </a:t>
            </a:r>
            <a:r>
              <a:rPr lang="en-US" sz="2800" i="1" dirty="0" err="1" smtClean="0">
                <a:latin typeface="Garamond" pitchFamily="18" charset="0"/>
              </a:rPr>
              <a:t>quién</a:t>
            </a:r>
            <a:r>
              <a:rPr lang="en-US" sz="2800" i="1" dirty="0" smtClean="0">
                <a:latin typeface="Garamond" pitchFamily="18" charset="0"/>
              </a:rPr>
              <a:t> </a:t>
            </a:r>
            <a:r>
              <a:rPr lang="en-US" sz="2800" i="1" dirty="0" err="1" smtClean="0">
                <a:latin typeface="Garamond" pitchFamily="18" charset="0"/>
              </a:rPr>
              <a:t>sirven</a:t>
            </a:r>
            <a:r>
              <a:rPr lang="en-US" sz="2800" i="1" dirty="0" smtClean="0">
                <a:latin typeface="Garamond" pitchFamily="18" charset="0"/>
              </a:rPr>
              <a:t> </a:t>
            </a:r>
            <a:r>
              <a:rPr lang="en-US" sz="2800" i="1" dirty="0" err="1" smtClean="0">
                <a:latin typeface="Garamond" pitchFamily="18" charset="0"/>
              </a:rPr>
              <a:t>nuestros</a:t>
            </a:r>
            <a:r>
              <a:rPr lang="en-US" sz="2800" i="1" dirty="0" smtClean="0">
                <a:latin typeface="Garamond" pitchFamily="18" charset="0"/>
              </a:rPr>
              <a:t> </a:t>
            </a:r>
            <a:r>
              <a:rPr lang="en-US" sz="2800" i="1" dirty="0" err="1" smtClean="0">
                <a:latin typeface="Garamond" pitchFamily="18" charset="0"/>
              </a:rPr>
              <a:t>experimentos</a:t>
            </a:r>
            <a:r>
              <a:rPr lang="en-US" sz="2800" i="1" dirty="0" smtClean="0">
                <a:latin typeface="Garamond" pitchFamily="18" charset="0"/>
              </a:rPr>
              <a:t>?</a:t>
            </a:r>
            <a:endParaRPr lang="en-US" sz="2800" i="1" dirty="0" smtClean="0">
              <a:latin typeface="Garamond" pitchFamily="18" charset="0"/>
            </a:endParaRPr>
          </a:p>
        </p:txBody>
      </p:sp>
    </p:spTree>
    <p:extLst>
      <p:ext uri="{BB962C8B-B14F-4D97-AF65-F5344CB8AC3E}">
        <p14:creationId xmlns:p14="http://schemas.microsoft.com/office/powerpoint/2010/main" val="5811309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692696"/>
            <a:ext cx="7848872" cy="4519186"/>
          </a:xfrm>
          <a:prstGeom prst="rect">
            <a:avLst/>
          </a:prstGeom>
          <a:noFill/>
        </p:spPr>
        <p:txBody>
          <a:bodyPr wrap="square" rtlCol="0">
            <a:spAutoFit/>
          </a:bodyPr>
          <a:lstStyle/>
          <a:p>
            <a:r>
              <a:rPr lang="en-US" sz="2800" dirty="0" smtClean="0">
                <a:latin typeface="Times New Roman" pitchFamily="18" charset="0"/>
                <a:cs typeface="Times New Roman" pitchFamily="18" charset="0"/>
              </a:rPr>
              <a:t>2 | </a:t>
            </a:r>
            <a:r>
              <a:rPr lang="en-US" sz="2800" i="1" dirty="0" err="1" smtClean="0">
                <a:latin typeface="Times New Roman" pitchFamily="18" charset="0"/>
                <a:cs typeface="Times New Roman" pitchFamily="18" charset="0"/>
              </a:rPr>
              <a:t>Fundamentos</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normativos</a:t>
            </a:r>
            <a:endParaRPr lang="en-US" sz="2800" i="1" dirty="0">
              <a:latin typeface="Times New Roman" pitchFamily="18" charset="0"/>
              <a:cs typeface="Times New Roman" pitchFamily="18" charset="0"/>
            </a:endParaRPr>
          </a:p>
          <a:p>
            <a:pPr lvl="1" algn="just">
              <a:spcBef>
                <a:spcPts val="1000"/>
              </a:spcBef>
              <a:spcAft>
                <a:spcPts val="1000"/>
              </a:spcAft>
            </a:pPr>
            <a:r>
              <a:rPr lang="en-US" sz="2800" dirty="0" smtClean="0">
                <a:latin typeface="Times New Roman" pitchFamily="18" charset="0"/>
                <a:cs typeface="Times New Roman" pitchFamily="18" charset="0"/>
              </a:rPr>
              <a:t>1. La </a:t>
            </a:r>
            <a:r>
              <a:rPr lang="en-US" sz="2800" dirty="0" err="1" smtClean="0">
                <a:latin typeface="Times New Roman" pitchFamily="18" charset="0"/>
                <a:cs typeface="Times New Roman" pitchFamily="18" charset="0"/>
              </a:rPr>
              <a:t>justificación</a:t>
            </a:r>
            <a:r>
              <a:rPr lang="en-US" sz="2800" dirty="0" smtClean="0">
                <a:latin typeface="Times New Roman" pitchFamily="18" charset="0"/>
                <a:cs typeface="Times New Roman" pitchFamily="18" charset="0"/>
              </a:rPr>
              <a:t> de la </a:t>
            </a:r>
            <a:r>
              <a:rPr lang="en-US" sz="2800" dirty="0" err="1" smtClean="0">
                <a:latin typeface="Times New Roman" pitchFamily="18" charset="0"/>
                <a:cs typeface="Times New Roman" pitchFamily="18" charset="0"/>
              </a:rPr>
              <a:t>regulación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farmacéutica</a:t>
            </a:r>
            <a:endParaRPr lang="en-US" sz="2800" dirty="0" smtClean="0">
              <a:latin typeface="Times New Roman" pitchFamily="18" charset="0"/>
              <a:cs typeface="Times New Roman" pitchFamily="18" charset="0"/>
            </a:endParaRPr>
          </a:p>
          <a:p>
            <a:pPr marL="1428750" lvl="2" indent="-514350" algn="just">
              <a:spcBef>
                <a:spcPts val="1000"/>
              </a:spcBef>
              <a:spcAft>
                <a:spcPts val="1000"/>
              </a:spcAft>
              <a:buAutoNum type="alphaLcParenR"/>
            </a:pPr>
            <a:r>
              <a:rPr lang="en-US" sz="2800" dirty="0" err="1" smtClean="0">
                <a:latin typeface="Times New Roman" pitchFamily="18" charset="0"/>
                <a:cs typeface="Times New Roman" pitchFamily="18" charset="0"/>
              </a:rPr>
              <a:t>Argumento</a:t>
            </a:r>
            <a:r>
              <a:rPr lang="en-US" sz="2800" dirty="0" smtClean="0">
                <a:latin typeface="Times New Roman" pitchFamily="18" charset="0"/>
                <a:cs typeface="Times New Roman" pitchFamily="18" charset="0"/>
              </a:rPr>
              <a:t> liberal </a:t>
            </a:r>
          </a:p>
          <a:p>
            <a:pPr marL="1428750" lvl="2" indent="-514350" algn="just">
              <a:spcBef>
                <a:spcPts val="1000"/>
              </a:spcBef>
              <a:spcAft>
                <a:spcPts val="1000"/>
              </a:spcAft>
              <a:buAutoNum type="alphaLcParenR"/>
            </a:pPr>
            <a:r>
              <a:rPr lang="en-US" sz="2800" dirty="0" err="1" smtClean="0">
                <a:latin typeface="Times New Roman" pitchFamily="18" charset="0"/>
                <a:cs typeface="Times New Roman" pitchFamily="18" charset="0"/>
              </a:rPr>
              <a:t>Argumento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paternalista</a:t>
            </a:r>
            <a:endParaRPr lang="en-US" sz="2800" dirty="0" smtClean="0">
              <a:latin typeface="Times New Roman" pitchFamily="18" charset="0"/>
              <a:cs typeface="Times New Roman" pitchFamily="18" charset="0"/>
            </a:endParaRPr>
          </a:p>
          <a:p>
            <a:pPr lvl="1" algn="just">
              <a:spcBef>
                <a:spcPts val="1000"/>
              </a:spcBef>
              <a:spcAft>
                <a:spcPts val="1000"/>
              </a:spcAft>
            </a:pPr>
            <a:r>
              <a:rPr lang="en-US" sz="2800" dirty="0" smtClean="0">
                <a:latin typeface="Times New Roman" pitchFamily="18" charset="0"/>
                <a:cs typeface="Times New Roman" pitchFamily="18" charset="0"/>
              </a:rPr>
              <a:t>2. Un </a:t>
            </a:r>
            <a:r>
              <a:rPr lang="en-US" sz="2800" dirty="0" err="1" smtClean="0">
                <a:latin typeface="Times New Roman" pitchFamily="18" charset="0"/>
                <a:cs typeface="Times New Roman" pitchFamily="18" charset="0"/>
              </a:rPr>
              <a:t>fundamento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alternativo</a:t>
            </a:r>
            <a:r>
              <a:rPr lang="en-US" sz="2800" dirty="0" smtClean="0">
                <a:latin typeface="Times New Roman" pitchFamily="18" charset="0"/>
                <a:cs typeface="Times New Roman" pitchFamily="18" charset="0"/>
              </a:rPr>
              <a:t> para el </a:t>
            </a:r>
            <a:r>
              <a:rPr lang="en-US" sz="2800" dirty="0" err="1" smtClean="0">
                <a:latin typeface="Times New Roman" pitchFamily="18" charset="0"/>
                <a:cs typeface="Times New Roman" pitchFamily="18" charset="0"/>
              </a:rPr>
              <a:t>paternalismo</a:t>
            </a:r>
            <a:endParaRPr lang="en-US" sz="2800" dirty="0" smtClean="0">
              <a:latin typeface="Times New Roman" pitchFamily="18" charset="0"/>
              <a:cs typeface="Times New Roman" pitchFamily="18" charset="0"/>
            </a:endParaRPr>
          </a:p>
          <a:p>
            <a:pPr marL="1371600" lvl="2" indent="-457200" algn="just">
              <a:spcBef>
                <a:spcPts val="1000"/>
              </a:spcBef>
              <a:spcAft>
                <a:spcPts val="1000"/>
              </a:spcAft>
              <a:buFont typeface="Wingdings" panose="05000000000000000000" pitchFamily="2" charset="2"/>
              <a:buChar char="§"/>
            </a:pPr>
            <a:r>
              <a:rPr lang="en-US" sz="2800" dirty="0" smtClean="0">
                <a:latin typeface="Times New Roman" pitchFamily="18" charset="0"/>
                <a:cs typeface="Times New Roman" pitchFamily="18" charset="0"/>
              </a:rPr>
              <a:t>La </a:t>
            </a:r>
            <a:r>
              <a:rPr lang="en-US" sz="2800" dirty="0" err="1" smtClean="0">
                <a:latin typeface="Times New Roman" pitchFamily="18" charset="0"/>
                <a:cs typeface="Times New Roman" pitchFamily="18" charset="0"/>
              </a:rPr>
              <a:t>objeción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socialista</a:t>
            </a:r>
            <a:endParaRPr lang="en-US" sz="2800" dirty="0" smtClean="0">
              <a:latin typeface="Times New Roman" pitchFamily="18" charset="0"/>
              <a:cs typeface="Times New Roman" pitchFamily="18" charset="0"/>
            </a:endParaRPr>
          </a:p>
          <a:p>
            <a:pPr marL="1371600" lvl="2" indent="-457200" algn="just">
              <a:spcBef>
                <a:spcPts val="1000"/>
              </a:spcBef>
              <a:spcAft>
                <a:spcPts val="1000"/>
              </a:spcAft>
              <a:buFont typeface="Wingdings" panose="05000000000000000000" pitchFamily="2" charset="2"/>
              <a:buChar char="§"/>
            </a:pPr>
            <a:r>
              <a:rPr lang="en-US" sz="2800" dirty="0" smtClean="0">
                <a:latin typeface="Times New Roman" pitchFamily="18" charset="0"/>
                <a:cs typeface="Times New Roman" pitchFamily="18" charset="0"/>
              </a:rPr>
              <a:t>La </a:t>
            </a:r>
            <a:r>
              <a:rPr lang="en-US" sz="2800" dirty="0" err="1" smtClean="0">
                <a:latin typeface="Times New Roman" pitchFamily="18" charset="0"/>
                <a:cs typeface="Times New Roman" pitchFamily="18" charset="0"/>
              </a:rPr>
              <a:t>objeción</a:t>
            </a:r>
            <a:r>
              <a:rPr lang="en-US" sz="2800" dirty="0" smtClean="0">
                <a:latin typeface="Times New Roman" pitchFamily="18" charset="0"/>
                <a:cs typeface="Times New Roman" pitchFamily="18" charset="0"/>
              </a:rPr>
              <a:t> liberal</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80175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692696"/>
            <a:ext cx="7848872" cy="5683607"/>
          </a:xfrm>
          <a:prstGeom prst="rect">
            <a:avLst/>
          </a:prstGeom>
          <a:noFill/>
        </p:spPr>
        <p:txBody>
          <a:bodyPr wrap="square" rtlCol="0">
            <a:spAutoFit/>
          </a:bodyPr>
          <a:lstStyle/>
          <a:p>
            <a:pPr lvl="1" algn="just">
              <a:spcBef>
                <a:spcPts val="600"/>
              </a:spcBef>
              <a:spcAft>
                <a:spcPts val="600"/>
              </a:spcAft>
            </a:pPr>
            <a:r>
              <a:rPr lang="es-ES" sz="2800" i="1" dirty="0" smtClean="0">
                <a:latin typeface="Times New Roman" pitchFamily="18" charset="0"/>
                <a:cs typeface="Times New Roman" pitchFamily="18" charset="0"/>
              </a:rPr>
              <a:t>Plan del curso</a:t>
            </a:r>
          </a:p>
          <a:p>
            <a:pPr lvl="1" algn="just">
              <a:spcBef>
                <a:spcPts val="2000"/>
              </a:spcBef>
              <a:spcAft>
                <a:spcPts val="600"/>
              </a:spcAft>
            </a:pPr>
            <a:r>
              <a:rPr lang="es-ES" sz="2800" dirty="0" smtClean="0">
                <a:latin typeface="Times New Roman" pitchFamily="18" charset="0"/>
                <a:cs typeface="Times New Roman" pitchFamily="18" charset="0"/>
              </a:rPr>
              <a:t>Sesión </a:t>
            </a:r>
            <a:r>
              <a:rPr lang="es-ES" sz="2800" dirty="0">
                <a:latin typeface="Times New Roman" pitchFamily="18" charset="0"/>
                <a:cs typeface="Times New Roman" pitchFamily="18" charset="0"/>
              </a:rPr>
              <a:t>5</a:t>
            </a:r>
            <a:endParaRPr lang="es-ES" sz="2800" dirty="0" smtClean="0">
              <a:latin typeface="Times New Roman" pitchFamily="18" charset="0"/>
              <a:cs typeface="Times New Roman" pitchFamily="18" charset="0"/>
            </a:endParaRPr>
          </a:p>
          <a:p>
            <a:pPr marL="914400" lvl="1" indent="-457200" algn="just">
              <a:spcBef>
                <a:spcPts val="600"/>
              </a:spcBef>
              <a:spcAft>
                <a:spcPts val="600"/>
              </a:spcAft>
              <a:buFont typeface="Wingdings" panose="05000000000000000000" pitchFamily="2" charset="2"/>
              <a:buChar char="ü"/>
            </a:pPr>
            <a:r>
              <a:rPr lang="es-ES" sz="2800" dirty="0" smtClean="0">
                <a:latin typeface="Times New Roman" pitchFamily="18" charset="0"/>
                <a:cs typeface="Times New Roman" pitchFamily="18" charset="0"/>
              </a:rPr>
              <a:t>¿Son los ensayos clínicos realmente imparciales</a:t>
            </a:r>
            <a:r>
              <a:rPr lang="es-ES" sz="2800" dirty="0" smtClean="0">
                <a:latin typeface="Times New Roman" pitchFamily="18" charset="0"/>
                <a:cs typeface="Times New Roman" pitchFamily="18" charset="0"/>
              </a:rPr>
              <a:t>?</a:t>
            </a:r>
          </a:p>
          <a:p>
            <a:pPr lvl="2" algn="just">
              <a:spcBef>
                <a:spcPts val="600"/>
              </a:spcBef>
              <a:spcAft>
                <a:spcPts val="600"/>
              </a:spcAft>
            </a:pPr>
            <a:r>
              <a:rPr lang="es-ES" sz="2800" i="1" dirty="0">
                <a:latin typeface="Times New Roman" pitchFamily="18" charset="0"/>
                <a:cs typeface="Times New Roman" pitchFamily="18" charset="0"/>
              </a:rPr>
              <a:t>Los límites de la imparcialidad son los de la metodología</a:t>
            </a:r>
            <a:endParaRPr lang="es-ES" sz="2800" i="1" dirty="0" smtClean="0">
              <a:latin typeface="Times New Roman" pitchFamily="18" charset="0"/>
              <a:cs typeface="Times New Roman" pitchFamily="18" charset="0"/>
            </a:endParaRPr>
          </a:p>
          <a:p>
            <a:pPr lvl="1" algn="just">
              <a:spcBef>
                <a:spcPts val="2000"/>
              </a:spcBef>
              <a:spcAft>
                <a:spcPts val="600"/>
              </a:spcAft>
            </a:pPr>
            <a:r>
              <a:rPr lang="es-ES" sz="2800" dirty="0">
                <a:latin typeface="Times New Roman" pitchFamily="18" charset="0"/>
                <a:cs typeface="Times New Roman" pitchFamily="18" charset="0"/>
              </a:rPr>
              <a:t>Sesión </a:t>
            </a:r>
            <a:r>
              <a:rPr lang="es-ES" sz="2800" dirty="0" smtClean="0">
                <a:latin typeface="Times New Roman" pitchFamily="18" charset="0"/>
                <a:cs typeface="Times New Roman" pitchFamily="18" charset="0"/>
              </a:rPr>
              <a:t>6</a:t>
            </a:r>
            <a:endParaRPr lang="es-ES" sz="2800" dirty="0">
              <a:latin typeface="Times New Roman" pitchFamily="18" charset="0"/>
              <a:cs typeface="Times New Roman" pitchFamily="18" charset="0"/>
            </a:endParaRPr>
          </a:p>
          <a:p>
            <a:pPr marL="914400" lvl="1" indent="-457200" algn="just">
              <a:spcBef>
                <a:spcPts val="600"/>
              </a:spcBef>
              <a:spcAft>
                <a:spcPts val="600"/>
              </a:spcAft>
              <a:buFont typeface="Wingdings" panose="05000000000000000000" pitchFamily="2" charset="2"/>
              <a:buChar char="ü"/>
            </a:pPr>
            <a:r>
              <a:rPr lang="es-ES" sz="2800" dirty="0" smtClean="0">
                <a:latin typeface="Times New Roman" pitchFamily="18" charset="0"/>
                <a:cs typeface="Times New Roman" pitchFamily="18" charset="0"/>
              </a:rPr>
              <a:t>Los fundamentos normativos de los ensayos clínicos regulatorios</a:t>
            </a:r>
            <a:endParaRPr lang="es-ES" sz="2800" dirty="0">
              <a:latin typeface="Times New Roman" pitchFamily="18" charset="0"/>
              <a:cs typeface="Times New Roman" pitchFamily="18" charset="0"/>
            </a:endParaRPr>
          </a:p>
          <a:p>
            <a:pPr lvl="1" algn="just">
              <a:spcBef>
                <a:spcPts val="600"/>
              </a:spcBef>
              <a:spcAft>
                <a:spcPts val="600"/>
              </a:spcAft>
            </a:pPr>
            <a:endParaRPr lang="es-E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5895428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692696"/>
            <a:ext cx="7848872" cy="4585871"/>
          </a:xfrm>
          <a:prstGeom prst="rect">
            <a:avLst/>
          </a:prstGeom>
          <a:noFill/>
        </p:spPr>
        <p:txBody>
          <a:bodyPr wrap="square" rtlCol="0">
            <a:spAutoFit/>
          </a:bodyPr>
          <a:lstStyle/>
          <a:p>
            <a:r>
              <a:rPr lang="es-ES" sz="2800" dirty="0" smtClean="0">
                <a:latin typeface="Times New Roman" pitchFamily="18" charset="0"/>
                <a:cs typeface="Times New Roman" pitchFamily="18" charset="0"/>
              </a:rPr>
              <a:t>(a) El argumento liberal: </a:t>
            </a:r>
            <a:r>
              <a:rPr lang="es-ES" sz="2800" i="1" dirty="0" smtClean="0">
                <a:latin typeface="Times New Roman" pitchFamily="18" charset="0"/>
                <a:cs typeface="Times New Roman" pitchFamily="18" charset="0"/>
              </a:rPr>
              <a:t>fallos de mercado</a:t>
            </a:r>
          </a:p>
          <a:p>
            <a:endParaRPr lang="es-ES" sz="2800" dirty="0" smtClean="0">
              <a:latin typeface="Times New Roman" pitchFamily="18" charset="0"/>
              <a:cs typeface="Times New Roman" pitchFamily="18" charset="0"/>
            </a:endParaRPr>
          </a:p>
          <a:p>
            <a:pPr algn="just">
              <a:spcBef>
                <a:spcPts val="600"/>
              </a:spcBef>
              <a:spcAft>
                <a:spcPts val="1200"/>
              </a:spcAft>
            </a:pPr>
            <a:r>
              <a:rPr lang="es-ES" sz="2800" dirty="0" smtClean="0">
                <a:latin typeface="Times New Roman" pitchFamily="18" charset="0"/>
                <a:cs typeface="Times New Roman" pitchFamily="18" charset="0"/>
              </a:rPr>
              <a:t>└ </a:t>
            </a:r>
            <a:r>
              <a:rPr lang="es-ES" sz="2800" dirty="0">
                <a:latin typeface="Times New Roman" pitchFamily="18" charset="0"/>
                <a:cs typeface="Times New Roman" pitchFamily="18" charset="0"/>
              </a:rPr>
              <a:t> </a:t>
            </a:r>
            <a:r>
              <a:rPr lang="es-ES" sz="2800" dirty="0" smtClean="0">
                <a:latin typeface="Times New Roman" pitchFamily="18" charset="0"/>
                <a:cs typeface="Times New Roman" pitchFamily="18" charset="0"/>
              </a:rPr>
              <a:t>¿Por qué necesitamos un regulador?</a:t>
            </a:r>
          </a:p>
          <a:p>
            <a:pPr marL="914400" lvl="1" indent="-457200">
              <a:spcBef>
                <a:spcPts val="600"/>
              </a:spcBef>
              <a:spcAft>
                <a:spcPts val="600"/>
              </a:spcAft>
              <a:buFont typeface="Wingdings" pitchFamily="2" charset="2"/>
              <a:buChar char="ü"/>
            </a:pPr>
            <a:r>
              <a:rPr lang="en-US" sz="2800" dirty="0" smtClean="0">
                <a:latin typeface="Times New Roman" pitchFamily="18" charset="0"/>
                <a:cs typeface="Times New Roman" pitchFamily="18" charset="0"/>
              </a:rPr>
              <a:t>A simple vista, no </a:t>
            </a:r>
            <a:r>
              <a:rPr lang="en-US" sz="2800" dirty="0" err="1" smtClean="0">
                <a:latin typeface="Times New Roman" pitchFamily="18" charset="0"/>
                <a:cs typeface="Times New Roman" pitchFamily="18" charset="0"/>
              </a:rPr>
              <a:t>diferenciamos</a:t>
            </a:r>
            <a:r>
              <a:rPr lang="en-US" sz="2800" dirty="0" smtClean="0">
                <a:latin typeface="Times New Roman" pitchFamily="18" charset="0"/>
                <a:cs typeface="Times New Roman" pitchFamily="18" charset="0"/>
              </a:rPr>
              <a:t> un </a:t>
            </a:r>
            <a:r>
              <a:rPr lang="en-US" sz="2800" dirty="0" err="1" smtClean="0">
                <a:latin typeface="Times New Roman" pitchFamily="18" charset="0"/>
                <a:cs typeface="Times New Roman" pitchFamily="18" charset="0"/>
              </a:rPr>
              <a:t>medicamento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bueno</a:t>
            </a:r>
            <a:r>
              <a:rPr lang="en-US" sz="2800" dirty="0" smtClean="0">
                <a:latin typeface="Times New Roman" pitchFamily="18" charset="0"/>
                <a:cs typeface="Times New Roman" pitchFamily="18" charset="0"/>
              </a:rPr>
              <a:t> de </a:t>
            </a:r>
            <a:r>
              <a:rPr lang="en-US" sz="2800" dirty="0" err="1" smtClean="0">
                <a:latin typeface="Times New Roman" pitchFamily="18" charset="0"/>
                <a:cs typeface="Times New Roman" pitchFamily="18" charset="0"/>
              </a:rPr>
              <a:t>uno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malo</a:t>
            </a:r>
            <a:endParaRPr lang="en-US" sz="2800" dirty="0" smtClean="0">
              <a:latin typeface="Times New Roman" pitchFamily="18" charset="0"/>
              <a:cs typeface="Times New Roman" pitchFamily="18" charset="0"/>
            </a:endParaRPr>
          </a:p>
          <a:p>
            <a:pPr marL="914400" lvl="1" indent="-457200">
              <a:spcBef>
                <a:spcPts val="600"/>
              </a:spcBef>
              <a:spcAft>
                <a:spcPts val="600"/>
              </a:spcAft>
              <a:buFont typeface="Wingdings" pitchFamily="2" charset="2"/>
              <a:buChar char="ü"/>
            </a:pPr>
            <a:r>
              <a:rPr lang="en-US" sz="2800" dirty="0" smtClean="0">
                <a:latin typeface="Times New Roman" pitchFamily="18" charset="0"/>
                <a:cs typeface="Times New Roman" pitchFamily="18" charset="0"/>
              </a:rPr>
              <a:t>Hay </a:t>
            </a:r>
            <a:r>
              <a:rPr lang="en-US" sz="2800" dirty="0" err="1" smtClean="0">
                <a:latin typeface="Times New Roman" pitchFamily="18" charset="0"/>
                <a:cs typeface="Times New Roman" pitchFamily="18" charset="0"/>
              </a:rPr>
              <a:t>una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tasa</a:t>
            </a:r>
            <a:r>
              <a:rPr lang="en-US" sz="2800" dirty="0" smtClean="0">
                <a:latin typeface="Times New Roman" pitchFamily="18" charset="0"/>
                <a:cs typeface="Times New Roman" pitchFamily="18" charset="0"/>
              </a:rPr>
              <a:t> natural de </a:t>
            </a:r>
            <a:r>
              <a:rPr lang="en-US" sz="2800" dirty="0" err="1" smtClean="0">
                <a:latin typeface="Times New Roman" pitchFamily="18" charset="0"/>
                <a:cs typeface="Times New Roman" pitchFamily="18" charset="0"/>
              </a:rPr>
              <a:t>variabilidad</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sus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efectos</a:t>
            </a:r>
            <a:endParaRPr lang="en-US" sz="2800" dirty="0" smtClean="0">
              <a:latin typeface="Times New Roman" pitchFamily="18" charset="0"/>
              <a:cs typeface="Times New Roman" pitchFamily="18" charset="0"/>
            </a:endParaRPr>
          </a:p>
          <a:p>
            <a:pPr marL="914400" lvl="1" indent="-457200">
              <a:spcBef>
                <a:spcPts val="600"/>
              </a:spcBef>
              <a:spcAft>
                <a:spcPts val="600"/>
              </a:spcAft>
              <a:buFont typeface="Wingdings" pitchFamily="2" charset="2"/>
              <a:buChar char="ü"/>
            </a:pPr>
            <a:r>
              <a:rPr lang="en-US" sz="2800" dirty="0" err="1" smtClean="0">
                <a:latin typeface="Times New Roman" pitchFamily="18" charset="0"/>
                <a:cs typeface="Times New Roman" pitchFamily="18" charset="0"/>
              </a:rPr>
              <a:t>En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estas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condiciones</a:t>
            </a:r>
            <a:r>
              <a:rPr lang="en-US" sz="2800" dirty="0" smtClean="0">
                <a:latin typeface="Times New Roman" pitchFamily="18" charset="0"/>
                <a:cs typeface="Times New Roman" pitchFamily="18" charset="0"/>
              </a:rPr>
              <a:t>, el </a:t>
            </a:r>
            <a:r>
              <a:rPr lang="en-US" sz="2800" dirty="0" err="1" smtClean="0">
                <a:latin typeface="Times New Roman" pitchFamily="18" charset="0"/>
                <a:cs typeface="Times New Roman" pitchFamily="18" charset="0"/>
              </a:rPr>
              <a:t>mercado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sufrirá</a:t>
            </a:r>
            <a:r>
              <a:rPr lang="en-US" sz="2800"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selección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adversa</a:t>
            </a:r>
            <a:endParaRPr lang="en-US" sz="2800" i="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64087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3955" y="5301207"/>
            <a:ext cx="2640294" cy="1584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611560" y="692696"/>
            <a:ext cx="7848872" cy="4278094"/>
          </a:xfrm>
          <a:prstGeom prst="rect">
            <a:avLst/>
          </a:prstGeom>
          <a:noFill/>
        </p:spPr>
        <p:txBody>
          <a:bodyPr wrap="square" rtlCol="0">
            <a:spAutoFit/>
          </a:bodyPr>
          <a:lstStyle/>
          <a:p>
            <a:r>
              <a:rPr lang="es-ES" sz="2800" dirty="0">
                <a:latin typeface="Times New Roman" pitchFamily="18" charset="0"/>
                <a:cs typeface="Times New Roman" pitchFamily="18" charset="0"/>
              </a:rPr>
              <a:t>(a) El argumento liberal: </a:t>
            </a:r>
            <a:r>
              <a:rPr lang="es-ES" sz="2800" i="1" dirty="0">
                <a:latin typeface="Times New Roman" pitchFamily="18" charset="0"/>
                <a:cs typeface="Times New Roman" pitchFamily="18" charset="0"/>
              </a:rPr>
              <a:t>fallos de mercado</a:t>
            </a:r>
          </a:p>
          <a:p>
            <a:endParaRPr lang="es-ES" sz="2800" dirty="0" smtClean="0">
              <a:latin typeface="Times New Roman" pitchFamily="18" charset="0"/>
              <a:cs typeface="Times New Roman" pitchFamily="18" charset="0"/>
            </a:endParaRPr>
          </a:p>
          <a:p>
            <a:pPr algn="just">
              <a:spcBef>
                <a:spcPts val="600"/>
              </a:spcBef>
              <a:spcAft>
                <a:spcPts val="1200"/>
              </a:spcAft>
            </a:pPr>
            <a:r>
              <a:rPr lang="es-ES" sz="2800" dirty="0" smtClean="0">
                <a:latin typeface="Times New Roman" pitchFamily="18" charset="0"/>
                <a:cs typeface="Times New Roman" pitchFamily="18" charset="0"/>
              </a:rPr>
              <a:t>Selección adversa</a:t>
            </a:r>
          </a:p>
          <a:p>
            <a:pPr marL="914400" lvl="1" indent="-457200" algn="just">
              <a:spcBef>
                <a:spcPts val="1200"/>
              </a:spcBef>
              <a:spcAft>
                <a:spcPts val="1200"/>
              </a:spcAft>
              <a:buFont typeface="Wingdings" panose="05000000000000000000" pitchFamily="2" charset="2"/>
              <a:buChar char="§"/>
            </a:pPr>
            <a:r>
              <a:rPr lang="en-US" sz="2800" dirty="0" smtClean="0">
                <a:latin typeface="Times New Roman" pitchFamily="18" charset="0"/>
                <a:cs typeface="Times New Roman" pitchFamily="18" charset="0"/>
              </a:rPr>
              <a:t>1930s: La Association </a:t>
            </a:r>
            <a:r>
              <a:rPr lang="en-US" sz="2800" dirty="0">
                <a:latin typeface="Times New Roman" pitchFamily="18" charset="0"/>
                <a:cs typeface="Times New Roman" pitchFamily="18" charset="0"/>
              </a:rPr>
              <a:t>of British Chemical </a:t>
            </a:r>
            <a:r>
              <a:rPr lang="en-US" sz="2800" dirty="0" smtClean="0">
                <a:latin typeface="Times New Roman" pitchFamily="18" charset="0"/>
                <a:cs typeface="Times New Roman" pitchFamily="18" charset="0"/>
              </a:rPr>
              <a:t>Manufacturers </a:t>
            </a:r>
            <a:r>
              <a:rPr lang="en-US" sz="2800" dirty="0" err="1" smtClean="0">
                <a:latin typeface="Times New Roman" pitchFamily="18" charset="0"/>
                <a:cs typeface="Times New Roman" pitchFamily="18" charset="0"/>
              </a:rPr>
              <a:t>solicita</a:t>
            </a:r>
            <a:r>
              <a:rPr lang="en-US" sz="2800" dirty="0" smtClean="0">
                <a:latin typeface="Times New Roman" pitchFamily="18" charset="0"/>
                <a:cs typeface="Times New Roman" pitchFamily="18" charset="0"/>
              </a:rPr>
              <a:t> que el </a:t>
            </a:r>
            <a:r>
              <a:rPr lang="en-US" sz="2800" dirty="0" err="1" smtClean="0">
                <a:latin typeface="Times New Roman" pitchFamily="18" charset="0"/>
                <a:cs typeface="Times New Roman" pitchFamily="18" charset="0"/>
              </a:rPr>
              <a:t>Gobierno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realice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controles</a:t>
            </a:r>
            <a:r>
              <a:rPr lang="en-US" sz="2800" dirty="0" smtClean="0">
                <a:latin typeface="Times New Roman" pitchFamily="18" charset="0"/>
                <a:cs typeface="Times New Roman" pitchFamily="18" charset="0"/>
              </a:rPr>
              <a:t> de </a:t>
            </a:r>
            <a:r>
              <a:rPr lang="en-US" sz="2800" dirty="0" err="1" smtClean="0">
                <a:latin typeface="Times New Roman" pitchFamily="18" charset="0"/>
                <a:cs typeface="Times New Roman" pitchFamily="18" charset="0"/>
              </a:rPr>
              <a:t>calidad</a:t>
            </a:r>
            <a:r>
              <a:rPr lang="en-US" sz="2800" dirty="0" smtClean="0">
                <a:latin typeface="Times New Roman" pitchFamily="18" charset="0"/>
                <a:cs typeface="Times New Roman" pitchFamily="18" charset="0"/>
              </a:rPr>
              <a:t>.</a:t>
            </a:r>
          </a:p>
          <a:p>
            <a:pPr marL="914400" lvl="1" indent="-457200" algn="just">
              <a:spcBef>
                <a:spcPts val="1200"/>
              </a:spcBef>
              <a:spcAft>
                <a:spcPts val="1200"/>
              </a:spcAft>
              <a:buFont typeface="Wingdings" panose="05000000000000000000" pitchFamily="2" charset="2"/>
              <a:buChar char="§"/>
            </a:pPr>
            <a:r>
              <a:rPr lang="en-US" sz="2800" dirty="0" smtClean="0">
                <a:latin typeface="Times New Roman" pitchFamily="18" charset="0"/>
                <a:cs typeface="Times New Roman" pitchFamily="18" charset="0"/>
              </a:rPr>
              <a:t>2010s: </a:t>
            </a:r>
            <a:r>
              <a:rPr lang="en-US" sz="2800" dirty="0" err="1" smtClean="0">
                <a:latin typeface="Times New Roman" pitchFamily="18" charset="0"/>
                <a:cs typeface="Times New Roman" pitchFamily="18" charset="0"/>
              </a:rPr>
              <a:t>Encuentre</a:t>
            </a:r>
            <a:r>
              <a:rPr lang="en-US" sz="2800" dirty="0" smtClean="0">
                <a:latin typeface="Times New Roman" pitchFamily="18" charset="0"/>
                <a:cs typeface="Times New Roman" pitchFamily="18" charset="0"/>
              </a:rPr>
              <a:t> un </a:t>
            </a:r>
            <a:r>
              <a:rPr lang="en-US" sz="2800" dirty="0" err="1" smtClean="0">
                <a:latin typeface="Times New Roman" pitchFamily="18" charset="0"/>
                <a:cs typeface="Times New Roman" pitchFamily="18" charset="0"/>
              </a:rPr>
              <a:t>medicamento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en</a:t>
            </a:r>
            <a:r>
              <a:rPr lang="en-US" sz="2800" dirty="0" smtClean="0">
                <a:latin typeface="Times New Roman" pitchFamily="18" charset="0"/>
                <a:cs typeface="Times New Roman" pitchFamily="18" charset="0"/>
              </a:rPr>
              <a:t> Nigeria </a:t>
            </a:r>
          </a:p>
          <a:p>
            <a:pPr lvl="1" algn="r">
              <a:spcBef>
                <a:spcPts val="600"/>
              </a:spcBef>
              <a:spcAft>
                <a:spcPts val="600"/>
              </a:spcAft>
            </a:pPr>
            <a:r>
              <a:rPr lang="en-US" sz="14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[Kristin Peterson (2014), </a:t>
            </a:r>
            <a:r>
              <a:rPr lang="en-US" sz="1600" i="1" dirty="0" smtClean="0">
                <a:latin typeface="Times New Roman" pitchFamily="18" charset="0"/>
                <a:cs typeface="Times New Roman" pitchFamily="18" charset="0"/>
              </a:rPr>
              <a:t>Speculative markets</a:t>
            </a:r>
            <a:r>
              <a:rPr lang="en-US" sz="1600" dirty="0" smtClean="0">
                <a:latin typeface="Times New Roman" pitchFamily="18" charset="0"/>
                <a:cs typeface="Times New Roman" pitchFamily="18" charset="0"/>
              </a:rPr>
              <a:t>] </a:t>
            </a:r>
          </a:p>
        </p:txBody>
      </p:sp>
    </p:spTree>
    <p:extLst>
      <p:ext uri="{BB962C8B-B14F-4D97-AF65-F5344CB8AC3E}">
        <p14:creationId xmlns:p14="http://schemas.microsoft.com/office/powerpoint/2010/main" val="16652577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692696"/>
            <a:ext cx="7848872" cy="3600986"/>
          </a:xfrm>
          <a:prstGeom prst="rect">
            <a:avLst/>
          </a:prstGeom>
          <a:noFill/>
        </p:spPr>
        <p:txBody>
          <a:bodyPr wrap="square" rtlCol="0">
            <a:spAutoFit/>
          </a:bodyPr>
          <a:lstStyle/>
          <a:p>
            <a:r>
              <a:rPr lang="es-ES" sz="2800" dirty="0">
                <a:latin typeface="Times New Roman" pitchFamily="18" charset="0"/>
                <a:cs typeface="Times New Roman" pitchFamily="18" charset="0"/>
              </a:rPr>
              <a:t>(a) El argumento liberal: </a:t>
            </a:r>
            <a:r>
              <a:rPr lang="es-ES" sz="2800" i="1" dirty="0">
                <a:latin typeface="Times New Roman" pitchFamily="18" charset="0"/>
                <a:cs typeface="Times New Roman" pitchFamily="18" charset="0"/>
              </a:rPr>
              <a:t>fallos de mercado</a:t>
            </a:r>
          </a:p>
          <a:p>
            <a:endParaRPr lang="es-ES" sz="2800" dirty="0" smtClean="0">
              <a:latin typeface="Times New Roman" pitchFamily="18" charset="0"/>
              <a:cs typeface="Times New Roman" pitchFamily="18" charset="0"/>
            </a:endParaRPr>
          </a:p>
          <a:p>
            <a:pPr algn="just">
              <a:spcBef>
                <a:spcPts val="600"/>
              </a:spcBef>
              <a:spcAft>
                <a:spcPts val="1200"/>
              </a:spcAft>
            </a:pPr>
            <a:r>
              <a:rPr lang="es-ES" sz="2800" dirty="0" smtClean="0">
                <a:latin typeface="Times New Roman" pitchFamily="18" charset="0"/>
                <a:cs typeface="Times New Roman" pitchFamily="18" charset="0"/>
              </a:rPr>
              <a:t>La respuesta regulatoria: </a:t>
            </a:r>
          </a:p>
          <a:p>
            <a:pPr lvl="1" algn="just">
              <a:spcBef>
                <a:spcPts val="600"/>
              </a:spcBef>
              <a:spcAft>
                <a:spcPts val="1200"/>
              </a:spcAft>
            </a:pPr>
            <a:r>
              <a:rPr lang="es-ES" sz="2800" i="1" dirty="0" err="1" smtClean="0">
                <a:latin typeface="Times New Roman" pitchFamily="18" charset="0"/>
                <a:cs typeface="Times New Roman" pitchFamily="18" charset="0"/>
              </a:rPr>
              <a:t>The</a:t>
            </a:r>
            <a:r>
              <a:rPr lang="es-ES" sz="2800" i="1" dirty="0" smtClean="0">
                <a:latin typeface="Times New Roman" pitchFamily="18" charset="0"/>
                <a:cs typeface="Times New Roman" pitchFamily="18" charset="0"/>
              </a:rPr>
              <a:t> US </a:t>
            </a:r>
            <a:r>
              <a:rPr lang="es-ES" sz="2800" i="1" dirty="0" err="1" smtClean="0">
                <a:latin typeface="Times New Roman" pitchFamily="18" charset="0"/>
                <a:cs typeface="Times New Roman" pitchFamily="18" charset="0"/>
              </a:rPr>
              <a:t>Food</a:t>
            </a:r>
            <a:r>
              <a:rPr lang="es-ES" sz="2800" i="1" dirty="0" smtClean="0">
                <a:latin typeface="Times New Roman" pitchFamily="18" charset="0"/>
                <a:cs typeface="Times New Roman" pitchFamily="18" charset="0"/>
              </a:rPr>
              <a:t> and </a:t>
            </a:r>
            <a:r>
              <a:rPr lang="es-ES" sz="2800" i="1" dirty="0" err="1" smtClean="0">
                <a:latin typeface="Times New Roman" pitchFamily="18" charset="0"/>
                <a:cs typeface="Times New Roman" pitchFamily="18" charset="0"/>
              </a:rPr>
              <a:t>Drug</a:t>
            </a:r>
            <a:r>
              <a:rPr lang="es-ES" sz="2800" i="1" dirty="0" smtClean="0">
                <a:latin typeface="Times New Roman" pitchFamily="18" charset="0"/>
                <a:cs typeface="Times New Roman" pitchFamily="18" charset="0"/>
              </a:rPr>
              <a:t> </a:t>
            </a:r>
            <a:r>
              <a:rPr lang="es-ES" sz="2800" i="1" dirty="0" err="1" smtClean="0">
                <a:latin typeface="Times New Roman" pitchFamily="18" charset="0"/>
                <a:cs typeface="Times New Roman" pitchFamily="18" charset="0"/>
              </a:rPr>
              <a:t>Administration</a:t>
            </a:r>
            <a:r>
              <a:rPr lang="es-ES" sz="2800" i="1" dirty="0" smtClean="0">
                <a:latin typeface="Times New Roman" pitchFamily="18" charset="0"/>
                <a:cs typeface="Times New Roman" pitchFamily="18" charset="0"/>
              </a:rPr>
              <a:t> </a:t>
            </a:r>
            <a:r>
              <a:rPr lang="es-ES" sz="2800" dirty="0" smtClean="0">
                <a:latin typeface="Times New Roman" pitchFamily="18" charset="0"/>
                <a:cs typeface="Times New Roman" pitchFamily="18" charset="0"/>
              </a:rPr>
              <a:t>(FDA)</a:t>
            </a:r>
          </a:p>
          <a:p>
            <a:pPr marL="914400" lvl="1" indent="-457200" algn="just">
              <a:spcBef>
                <a:spcPts val="1200"/>
              </a:spcBef>
              <a:spcAft>
                <a:spcPts val="1200"/>
              </a:spcAft>
              <a:buFont typeface="Wingdings" panose="05000000000000000000" pitchFamily="2" charset="2"/>
              <a:buChar char="§"/>
            </a:pPr>
            <a:r>
              <a:rPr lang="en-US" sz="2800" dirty="0" smtClean="0">
                <a:latin typeface="Times New Roman" pitchFamily="18" charset="0"/>
                <a:cs typeface="Times New Roman" pitchFamily="18" charset="0"/>
              </a:rPr>
              <a:t>1906: </a:t>
            </a:r>
            <a:r>
              <a:rPr lang="en-US" sz="2800" dirty="0" err="1" smtClean="0">
                <a:latin typeface="Times New Roman" pitchFamily="18" charset="0"/>
                <a:cs typeface="Times New Roman" pitchFamily="18" charset="0"/>
              </a:rPr>
              <a:t>Composición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es</a:t>
            </a:r>
            <a:r>
              <a:rPr lang="en-US" sz="2800" dirty="0" smtClean="0">
                <a:latin typeface="Times New Roman" pitchFamily="18" charset="0"/>
                <a:cs typeface="Times New Roman" pitchFamily="18" charset="0"/>
              </a:rPr>
              <a:t> lo que dice </a:t>
            </a:r>
            <a:r>
              <a:rPr lang="en-US" sz="2800" dirty="0" err="1" smtClean="0">
                <a:latin typeface="Times New Roman" pitchFamily="18" charset="0"/>
                <a:cs typeface="Times New Roman" pitchFamily="18" charset="0"/>
              </a:rPr>
              <a:t>ser</a:t>
            </a:r>
            <a:endParaRPr lang="en-US" sz="2800" dirty="0" smtClean="0">
              <a:latin typeface="Times New Roman" pitchFamily="18" charset="0"/>
              <a:cs typeface="Times New Roman" pitchFamily="18" charset="0"/>
            </a:endParaRPr>
          </a:p>
          <a:p>
            <a:pPr marL="914400" lvl="1" indent="-457200" algn="just">
              <a:spcBef>
                <a:spcPts val="1200"/>
              </a:spcBef>
              <a:spcAft>
                <a:spcPts val="1200"/>
              </a:spcAft>
              <a:buFont typeface="Wingdings" panose="05000000000000000000" pitchFamily="2" charset="2"/>
              <a:buChar char="§"/>
            </a:pPr>
            <a:r>
              <a:rPr lang="en-US" sz="2800" dirty="0" smtClean="0">
                <a:latin typeface="Times New Roman" pitchFamily="18" charset="0"/>
                <a:cs typeface="Times New Roman" pitchFamily="18" charset="0"/>
              </a:rPr>
              <a:t>1938: </a:t>
            </a:r>
            <a:r>
              <a:rPr lang="en-US" sz="2800" dirty="0" err="1" smtClean="0">
                <a:latin typeface="Times New Roman" pitchFamily="18" charset="0"/>
                <a:cs typeface="Times New Roman" pitchFamily="18" charset="0"/>
              </a:rPr>
              <a:t>Seguridad</a:t>
            </a:r>
            <a:r>
              <a:rPr lang="en-US" sz="2800" dirty="0" smtClean="0">
                <a:latin typeface="Times New Roman" pitchFamily="18" charset="0"/>
                <a:cs typeface="Times New Roman" pitchFamily="18" charset="0"/>
              </a:rPr>
              <a:t>: no </a:t>
            </a:r>
            <a:r>
              <a:rPr lang="en-US" sz="2800" dirty="0" err="1" smtClean="0">
                <a:latin typeface="Times New Roman" pitchFamily="18" charset="0"/>
                <a:cs typeface="Times New Roman" pitchFamily="18" charset="0"/>
              </a:rPr>
              <a:t>te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va</a:t>
            </a:r>
            <a:r>
              <a:rPr lang="en-US" sz="2800" dirty="0" smtClean="0">
                <a:latin typeface="Times New Roman" pitchFamily="18" charset="0"/>
                <a:cs typeface="Times New Roman" pitchFamily="18" charset="0"/>
              </a:rPr>
              <a:t> a </a:t>
            </a:r>
            <a:r>
              <a:rPr lang="en-US" sz="2800" dirty="0" err="1" smtClean="0">
                <a:latin typeface="Times New Roman" pitchFamily="18" charset="0"/>
                <a:cs typeface="Times New Roman" pitchFamily="18" charset="0"/>
              </a:rPr>
              <a:t>envenenar</a:t>
            </a: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5329701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692696"/>
            <a:ext cx="7848872" cy="2985433"/>
          </a:xfrm>
          <a:prstGeom prst="rect">
            <a:avLst/>
          </a:prstGeom>
          <a:noFill/>
        </p:spPr>
        <p:txBody>
          <a:bodyPr wrap="square" rtlCol="0">
            <a:spAutoFit/>
          </a:bodyPr>
          <a:lstStyle/>
          <a:p>
            <a:r>
              <a:rPr lang="es-ES" sz="2800" dirty="0">
                <a:latin typeface="Times New Roman" pitchFamily="18" charset="0"/>
                <a:cs typeface="Times New Roman" pitchFamily="18" charset="0"/>
              </a:rPr>
              <a:t>(a) El argumento </a:t>
            </a:r>
            <a:r>
              <a:rPr lang="es-ES" sz="2800" dirty="0" smtClean="0">
                <a:latin typeface="Times New Roman" pitchFamily="18" charset="0"/>
                <a:cs typeface="Times New Roman" pitchFamily="18" charset="0"/>
              </a:rPr>
              <a:t>liberal</a:t>
            </a:r>
            <a:endParaRPr lang="es-ES" sz="2800" i="1" dirty="0">
              <a:latin typeface="Times New Roman" pitchFamily="18" charset="0"/>
              <a:cs typeface="Times New Roman" pitchFamily="18" charset="0"/>
            </a:endParaRPr>
          </a:p>
          <a:p>
            <a:endParaRPr lang="es-ES" sz="2800" dirty="0" smtClean="0">
              <a:latin typeface="Times New Roman" pitchFamily="18" charset="0"/>
              <a:cs typeface="Times New Roman" pitchFamily="18" charset="0"/>
            </a:endParaRPr>
          </a:p>
          <a:p>
            <a:pPr lvl="1" algn="just">
              <a:spcBef>
                <a:spcPts val="600"/>
              </a:spcBef>
              <a:spcAft>
                <a:spcPts val="1200"/>
              </a:spcAft>
            </a:pPr>
            <a:r>
              <a:rPr lang="es-ES" sz="2800" dirty="0">
                <a:latin typeface="Times New Roman" pitchFamily="18" charset="0"/>
                <a:cs typeface="Times New Roman" pitchFamily="18" charset="0"/>
              </a:rPr>
              <a:t>└ </a:t>
            </a:r>
            <a:r>
              <a:rPr lang="es-ES" sz="2800" i="1" dirty="0" smtClean="0">
                <a:latin typeface="Times New Roman" pitchFamily="18" charset="0"/>
                <a:cs typeface="Times New Roman" pitchFamily="18" charset="0"/>
              </a:rPr>
              <a:t>Si queremos que la producción y distribución de medicamentos se produzca en un mercado</a:t>
            </a:r>
            <a:r>
              <a:rPr lang="es-ES" sz="2800" dirty="0" smtClean="0">
                <a:latin typeface="Times New Roman" pitchFamily="18" charset="0"/>
                <a:cs typeface="Times New Roman" pitchFamily="18" charset="0"/>
              </a:rPr>
              <a:t>, necesitamos evitar la selección adversa.</a:t>
            </a:r>
          </a:p>
          <a:p>
            <a:pPr lvl="1" algn="just">
              <a:spcBef>
                <a:spcPts val="600"/>
              </a:spcBef>
              <a:spcAft>
                <a:spcPts val="1200"/>
              </a:spcAft>
            </a:pPr>
            <a:r>
              <a:rPr lang="es-ES" sz="2800" dirty="0" smtClean="0">
                <a:latin typeface="Times New Roman" pitchFamily="18" charset="0"/>
                <a:cs typeface="Times New Roman" pitchFamily="18" charset="0"/>
              </a:rPr>
              <a:t>Por tanto, regulemos.</a:t>
            </a:r>
            <a:endParaRPr lang="es-ES" sz="2800" dirty="0">
              <a:latin typeface="Times New Roman" pitchFamily="18" charset="0"/>
              <a:cs typeface="Times New Roman" pitchFamily="18" charset="0"/>
            </a:endParaRPr>
          </a:p>
        </p:txBody>
      </p:sp>
    </p:spTree>
    <p:extLst>
      <p:ext uri="{BB962C8B-B14F-4D97-AF65-F5344CB8AC3E}">
        <p14:creationId xmlns:p14="http://schemas.microsoft.com/office/powerpoint/2010/main" val="42751594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692696"/>
            <a:ext cx="7848872" cy="4508927"/>
          </a:xfrm>
          <a:prstGeom prst="rect">
            <a:avLst/>
          </a:prstGeom>
          <a:noFill/>
        </p:spPr>
        <p:txBody>
          <a:bodyPr wrap="square" rtlCol="0">
            <a:spAutoFit/>
          </a:bodyPr>
          <a:lstStyle/>
          <a:p>
            <a:r>
              <a:rPr lang="es-ES" sz="2800" dirty="0" smtClean="0">
                <a:latin typeface="Times New Roman" pitchFamily="18" charset="0"/>
                <a:cs typeface="Times New Roman" pitchFamily="18" charset="0"/>
              </a:rPr>
              <a:t>(b) </a:t>
            </a:r>
            <a:r>
              <a:rPr lang="es-ES" sz="2800" dirty="0">
                <a:latin typeface="Times New Roman" pitchFamily="18" charset="0"/>
                <a:cs typeface="Times New Roman" pitchFamily="18" charset="0"/>
              </a:rPr>
              <a:t>El argumento </a:t>
            </a:r>
            <a:r>
              <a:rPr lang="es-ES" sz="2800" dirty="0" smtClean="0">
                <a:latin typeface="Times New Roman" pitchFamily="18" charset="0"/>
                <a:cs typeface="Times New Roman" pitchFamily="18" charset="0"/>
              </a:rPr>
              <a:t>paternalista</a:t>
            </a:r>
            <a:endParaRPr lang="es-ES" sz="2800" i="1" dirty="0">
              <a:latin typeface="Times New Roman" pitchFamily="18" charset="0"/>
              <a:cs typeface="Times New Roman" pitchFamily="18" charset="0"/>
            </a:endParaRPr>
          </a:p>
          <a:p>
            <a:endParaRPr lang="es-ES" sz="2800" dirty="0" smtClean="0">
              <a:latin typeface="Times New Roman" pitchFamily="18" charset="0"/>
              <a:cs typeface="Times New Roman" pitchFamily="18" charset="0"/>
            </a:endParaRPr>
          </a:p>
          <a:p>
            <a:pPr lvl="1" algn="just">
              <a:spcBef>
                <a:spcPts val="600"/>
              </a:spcBef>
              <a:spcAft>
                <a:spcPts val="1200"/>
              </a:spcAft>
            </a:pPr>
            <a:r>
              <a:rPr lang="es-ES" sz="2800" dirty="0">
                <a:latin typeface="Times New Roman" pitchFamily="18" charset="0"/>
                <a:cs typeface="Times New Roman" pitchFamily="18" charset="0"/>
              </a:rPr>
              <a:t>└ </a:t>
            </a:r>
            <a:r>
              <a:rPr lang="es-ES" sz="2800" i="1" dirty="0" smtClean="0">
                <a:latin typeface="Times New Roman" pitchFamily="18" charset="0"/>
                <a:cs typeface="Times New Roman" pitchFamily="18" charset="0"/>
              </a:rPr>
              <a:t>Más allá de la regulación liberal</a:t>
            </a:r>
            <a:r>
              <a:rPr lang="es-ES" sz="2800" dirty="0" smtClean="0">
                <a:latin typeface="Times New Roman" pitchFamily="18" charset="0"/>
                <a:cs typeface="Times New Roman" pitchFamily="18" charset="0"/>
              </a:rPr>
              <a:t>:</a:t>
            </a:r>
          </a:p>
          <a:p>
            <a:pPr lvl="1" algn="just">
              <a:spcBef>
                <a:spcPts val="600"/>
              </a:spcBef>
              <a:spcAft>
                <a:spcPts val="1200"/>
              </a:spcAft>
            </a:pPr>
            <a:r>
              <a:rPr lang="es-ES" sz="2800" dirty="0" smtClean="0">
                <a:latin typeface="Times New Roman" pitchFamily="18" charset="0"/>
                <a:cs typeface="Times New Roman" pitchFamily="18" charset="0"/>
              </a:rPr>
              <a:t>Aunque (i) un paciente quiera tomar un medicamento, (ii) esté advertido de sus riesgos y (iii) un médico esté dispuesto a prescribírselo, no podrá comprarlo legalmente a menos que el Estado lo autorice.</a:t>
            </a:r>
          </a:p>
          <a:p>
            <a:pPr lvl="1" algn="just">
              <a:spcBef>
                <a:spcPts val="600"/>
              </a:spcBef>
              <a:spcAft>
                <a:spcPts val="1200"/>
              </a:spcAft>
            </a:pPr>
            <a:r>
              <a:rPr lang="es-ES" sz="2800" dirty="0" err="1" smtClean="0">
                <a:latin typeface="Times New Roman" pitchFamily="18" charset="0"/>
                <a:cs typeface="Times New Roman" pitchFamily="18" charset="0"/>
              </a:rPr>
              <a:t>E.g</a:t>
            </a:r>
            <a:r>
              <a:rPr lang="es-ES" sz="2800" dirty="0" smtClean="0">
                <a:latin typeface="Times New Roman" pitchFamily="18" charset="0"/>
                <a:cs typeface="Times New Roman" pitchFamily="18" charset="0"/>
              </a:rPr>
              <a:t>., una </a:t>
            </a:r>
            <a:r>
              <a:rPr lang="es-ES" sz="2800" i="1" dirty="0" smtClean="0">
                <a:latin typeface="Times New Roman" pitchFamily="18" charset="0"/>
                <a:cs typeface="Times New Roman" pitchFamily="18" charset="0"/>
              </a:rPr>
              <a:t>fórmula magistral</a:t>
            </a:r>
          </a:p>
        </p:txBody>
      </p:sp>
    </p:spTree>
    <p:extLst>
      <p:ext uri="{BB962C8B-B14F-4D97-AF65-F5344CB8AC3E}">
        <p14:creationId xmlns:p14="http://schemas.microsoft.com/office/powerpoint/2010/main" val="31600235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692696"/>
            <a:ext cx="7848872" cy="2985433"/>
          </a:xfrm>
          <a:prstGeom prst="rect">
            <a:avLst/>
          </a:prstGeom>
          <a:noFill/>
        </p:spPr>
        <p:txBody>
          <a:bodyPr wrap="square" rtlCol="0">
            <a:spAutoFit/>
          </a:bodyPr>
          <a:lstStyle/>
          <a:p>
            <a:r>
              <a:rPr lang="es-ES" sz="2800" dirty="0" smtClean="0">
                <a:latin typeface="Times New Roman" pitchFamily="18" charset="0"/>
                <a:cs typeface="Times New Roman" pitchFamily="18" charset="0"/>
              </a:rPr>
              <a:t>(b) </a:t>
            </a:r>
            <a:r>
              <a:rPr lang="es-ES" sz="2800" dirty="0">
                <a:latin typeface="Times New Roman" pitchFamily="18" charset="0"/>
                <a:cs typeface="Times New Roman" pitchFamily="18" charset="0"/>
              </a:rPr>
              <a:t>El argumento </a:t>
            </a:r>
            <a:r>
              <a:rPr lang="es-ES" sz="2800" dirty="0" smtClean="0">
                <a:latin typeface="Times New Roman" pitchFamily="18" charset="0"/>
                <a:cs typeface="Times New Roman" pitchFamily="18" charset="0"/>
              </a:rPr>
              <a:t>paternalista</a:t>
            </a:r>
            <a:endParaRPr lang="es-ES" sz="2800" i="1" dirty="0">
              <a:latin typeface="Times New Roman" pitchFamily="18" charset="0"/>
              <a:cs typeface="Times New Roman" pitchFamily="18" charset="0"/>
            </a:endParaRPr>
          </a:p>
          <a:p>
            <a:endParaRPr lang="es-ES" sz="2800" dirty="0" smtClean="0">
              <a:latin typeface="Times New Roman" pitchFamily="18" charset="0"/>
              <a:cs typeface="Times New Roman" pitchFamily="18" charset="0"/>
            </a:endParaRPr>
          </a:p>
          <a:p>
            <a:pPr lvl="1" algn="just">
              <a:spcBef>
                <a:spcPts val="600"/>
              </a:spcBef>
              <a:spcAft>
                <a:spcPts val="1200"/>
              </a:spcAft>
            </a:pPr>
            <a:r>
              <a:rPr lang="es-ES" sz="2800" dirty="0" smtClean="0">
                <a:latin typeface="Times New Roman" pitchFamily="18" charset="0"/>
                <a:cs typeface="Times New Roman" pitchFamily="18" charset="0"/>
              </a:rPr>
              <a:t>FDA 1962 </a:t>
            </a:r>
            <a:r>
              <a:rPr lang="es-ES" sz="2800" dirty="0" err="1" smtClean="0">
                <a:latin typeface="Times New Roman" pitchFamily="18" charset="0"/>
                <a:cs typeface="Times New Roman" pitchFamily="18" charset="0"/>
              </a:rPr>
              <a:t>Act</a:t>
            </a:r>
            <a:r>
              <a:rPr lang="es-ES" sz="2800" dirty="0" smtClean="0">
                <a:latin typeface="Times New Roman" pitchFamily="18" charset="0"/>
                <a:cs typeface="Times New Roman" pitchFamily="18" charset="0"/>
              </a:rPr>
              <a:t>: seguridad &amp; </a:t>
            </a:r>
            <a:r>
              <a:rPr lang="es-ES" sz="2800" i="1" dirty="0" smtClean="0">
                <a:latin typeface="Times New Roman" pitchFamily="18" charset="0"/>
                <a:cs typeface="Times New Roman" pitchFamily="18" charset="0"/>
              </a:rPr>
              <a:t>eficacia</a:t>
            </a:r>
          </a:p>
          <a:p>
            <a:pPr lvl="2" algn="just">
              <a:spcBef>
                <a:spcPts val="600"/>
              </a:spcBef>
              <a:spcAft>
                <a:spcPts val="1200"/>
              </a:spcAft>
            </a:pPr>
            <a:r>
              <a:rPr lang="es-ES" sz="2800" dirty="0" smtClean="0">
                <a:latin typeface="Times New Roman" pitchFamily="18" charset="0"/>
                <a:cs typeface="Times New Roman" pitchFamily="18" charset="0"/>
              </a:rPr>
              <a:t>Son necesarios (pero no suficientes) </a:t>
            </a:r>
            <a:r>
              <a:rPr lang="es-ES" sz="2800" i="1" dirty="0" smtClean="0">
                <a:latin typeface="Times New Roman" pitchFamily="18" charset="0"/>
                <a:cs typeface="Times New Roman" pitchFamily="18" charset="0"/>
              </a:rPr>
              <a:t>dos ensayos clínicos positivos</a:t>
            </a:r>
            <a:r>
              <a:rPr lang="es-ES" sz="2800" dirty="0" smtClean="0">
                <a:latin typeface="Times New Roman" pitchFamily="18" charset="0"/>
                <a:cs typeface="Times New Roman" pitchFamily="18" charset="0"/>
              </a:rPr>
              <a:t> para que la FDA apruebe un medicamento</a:t>
            </a:r>
          </a:p>
        </p:txBody>
      </p:sp>
    </p:spTree>
    <p:extLst>
      <p:ext uri="{BB962C8B-B14F-4D97-AF65-F5344CB8AC3E}">
        <p14:creationId xmlns:p14="http://schemas.microsoft.com/office/powerpoint/2010/main" val="4375678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692696"/>
            <a:ext cx="7848872" cy="1461939"/>
          </a:xfrm>
          <a:prstGeom prst="rect">
            <a:avLst/>
          </a:prstGeom>
          <a:noFill/>
        </p:spPr>
        <p:txBody>
          <a:bodyPr wrap="square" rtlCol="0">
            <a:spAutoFit/>
          </a:bodyPr>
          <a:lstStyle/>
          <a:p>
            <a:r>
              <a:rPr lang="es-ES" sz="2800" dirty="0">
                <a:latin typeface="Times New Roman" pitchFamily="18" charset="0"/>
                <a:cs typeface="Times New Roman" pitchFamily="18" charset="0"/>
              </a:rPr>
              <a:t>(b) El argumento </a:t>
            </a:r>
            <a:r>
              <a:rPr lang="es-ES" sz="2800" dirty="0" smtClean="0">
                <a:latin typeface="Times New Roman" pitchFamily="18" charset="0"/>
                <a:cs typeface="Times New Roman" pitchFamily="18" charset="0"/>
              </a:rPr>
              <a:t>paternalista</a:t>
            </a:r>
          </a:p>
          <a:p>
            <a:endParaRPr lang="es-ES" sz="2800" i="1" dirty="0">
              <a:latin typeface="Times New Roman" pitchFamily="18" charset="0"/>
              <a:cs typeface="Times New Roman" pitchFamily="18" charset="0"/>
            </a:endParaRPr>
          </a:p>
          <a:p>
            <a:pPr marL="914400" lvl="1" indent="-457200" algn="just">
              <a:spcBef>
                <a:spcPts val="600"/>
              </a:spcBef>
              <a:spcAft>
                <a:spcPts val="600"/>
              </a:spcAft>
              <a:buFont typeface="Wingdings" pitchFamily="2" charset="2"/>
              <a:buChar char="ü"/>
            </a:pPr>
            <a:r>
              <a:rPr lang="en-US" sz="2800" dirty="0" smtClean="0">
                <a:latin typeface="Times New Roman" pitchFamily="18" charset="0"/>
                <a:cs typeface="Times New Roman" pitchFamily="18" charset="0"/>
              </a:rPr>
              <a:t>La </a:t>
            </a:r>
            <a:r>
              <a:rPr lang="en-US" sz="2800" dirty="0" err="1" smtClean="0">
                <a:latin typeface="Times New Roman" pitchFamily="18" charset="0"/>
                <a:cs typeface="Times New Roman" pitchFamily="18" charset="0"/>
              </a:rPr>
              <a:t>tragedia</a:t>
            </a:r>
            <a:r>
              <a:rPr lang="en-US" sz="2800" dirty="0" smtClean="0">
                <a:latin typeface="Times New Roman" pitchFamily="18" charset="0"/>
                <a:cs typeface="Times New Roman" pitchFamily="18" charset="0"/>
              </a:rPr>
              <a:t> de la </a:t>
            </a:r>
            <a:r>
              <a:rPr lang="en-US" sz="2800" dirty="0" err="1" smtClean="0">
                <a:latin typeface="Times New Roman" pitchFamily="18" charset="0"/>
                <a:cs typeface="Times New Roman" pitchFamily="18" charset="0"/>
              </a:rPr>
              <a:t>Talidomida</a:t>
            </a:r>
            <a:r>
              <a:rPr lang="en-US" sz="2800" dirty="0" smtClean="0">
                <a:latin typeface="Times New Roman" pitchFamily="18" charset="0"/>
                <a:cs typeface="Times New Roman" pitchFamily="18" charset="0"/>
              </a:rPr>
              <a:t>: </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9240" y="3068960"/>
            <a:ext cx="2935711"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4759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692696"/>
            <a:ext cx="7848872" cy="4334520"/>
          </a:xfrm>
          <a:prstGeom prst="rect">
            <a:avLst/>
          </a:prstGeom>
          <a:noFill/>
        </p:spPr>
        <p:txBody>
          <a:bodyPr wrap="square" rtlCol="0">
            <a:spAutoFit/>
          </a:bodyPr>
          <a:lstStyle/>
          <a:p>
            <a:pPr algn="just">
              <a:spcBef>
                <a:spcPts val="600"/>
              </a:spcBef>
              <a:spcAft>
                <a:spcPts val="2000"/>
              </a:spcAft>
            </a:pPr>
            <a:r>
              <a:rPr lang="es-ES" sz="2800" dirty="0">
                <a:latin typeface="Times New Roman" pitchFamily="18" charset="0"/>
                <a:cs typeface="Times New Roman" pitchFamily="18" charset="0"/>
              </a:rPr>
              <a:t>(b) El argumento paternalista </a:t>
            </a:r>
            <a:endParaRPr lang="es-ES" sz="2800" dirty="0" smtClean="0">
              <a:latin typeface="Times New Roman" pitchFamily="18" charset="0"/>
              <a:cs typeface="Times New Roman" pitchFamily="18" charset="0"/>
            </a:endParaRPr>
          </a:p>
          <a:p>
            <a:pPr marL="914400" lvl="1" indent="-457200" algn="just">
              <a:spcBef>
                <a:spcPts val="600"/>
              </a:spcBef>
              <a:spcAft>
                <a:spcPts val="600"/>
              </a:spcAft>
              <a:buFont typeface="Wingdings" pitchFamily="2" charset="2"/>
              <a:buChar char="ü"/>
            </a:pPr>
            <a:r>
              <a:rPr lang="en-US" sz="2800" dirty="0" err="1" smtClean="0">
                <a:latin typeface="Times New Roman" pitchFamily="18" charset="0"/>
                <a:cs typeface="Times New Roman" pitchFamily="18" charset="0"/>
              </a:rPr>
              <a:t>Paternalismo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farmacéutico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fuerte</a:t>
            </a:r>
            <a:endParaRPr lang="en-US" sz="2800" dirty="0" smtClean="0">
              <a:latin typeface="Times New Roman" pitchFamily="18" charset="0"/>
              <a:cs typeface="Times New Roman" pitchFamily="18" charset="0"/>
            </a:endParaRPr>
          </a:p>
          <a:p>
            <a:pPr lvl="2" algn="just">
              <a:spcBef>
                <a:spcPts val="600"/>
              </a:spcBef>
              <a:spcAft>
                <a:spcPts val="600"/>
              </a:spcAft>
            </a:pPr>
            <a:r>
              <a:rPr lang="en-US" sz="2800" dirty="0">
                <a:latin typeface="Times New Roman" pitchFamily="18" charset="0"/>
                <a:cs typeface="Times New Roman" pitchFamily="18" charset="0"/>
              </a:rPr>
              <a:t>(</a:t>
            </a:r>
            <a:r>
              <a:rPr lang="en-US" sz="2800" dirty="0" smtClean="0">
                <a:latin typeface="Times New Roman" pitchFamily="18" charset="0"/>
                <a:cs typeface="Times New Roman" pitchFamily="18" charset="0"/>
              </a:rPr>
              <a:t>1) La FDA </a:t>
            </a:r>
            <a:r>
              <a:rPr lang="en-US" sz="2800" dirty="0" err="1" smtClean="0">
                <a:latin typeface="Times New Roman" pitchFamily="18" charset="0"/>
                <a:cs typeface="Times New Roman" pitchFamily="18" charset="0"/>
              </a:rPr>
              <a:t>interfiere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en</a:t>
            </a:r>
            <a:r>
              <a:rPr lang="en-US" sz="2800" dirty="0" smtClean="0">
                <a:latin typeface="Times New Roman" pitchFamily="18" charset="0"/>
                <a:cs typeface="Times New Roman" pitchFamily="18" charset="0"/>
              </a:rPr>
              <a:t> la </a:t>
            </a:r>
            <a:r>
              <a:rPr lang="en-US" sz="2800" dirty="0" err="1" smtClean="0">
                <a:latin typeface="Times New Roman" pitchFamily="18" charset="0"/>
                <a:cs typeface="Times New Roman" pitchFamily="18" charset="0"/>
              </a:rPr>
              <a:t>libertad</a:t>
            </a:r>
            <a:r>
              <a:rPr lang="en-US" sz="2800" dirty="0" smtClean="0">
                <a:latin typeface="Times New Roman" pitchFamily="18" charset="0"/>
                <a:cs typeface="Times New Roman" pitchFamily="18" charset="0"/>
              </a:rPr>
              <a:t> de </a:t>
            </a:r>
            <a:r>
              <a:rPr lang="en-US" sz="2800" dirty="0" err="1" smtClean="0">
                <a:latin typeface="Times New Roman" pitchFamily="18" charset="0"/>
                <a:cs typeface="Times New Roman" pitchFamily="18" charset="0"/>
              </a:rPr>
              <a:t>médicos</a:t>
            </a:r>
            <a:r>
              <a:rPr lang="en-US" sz="2800" dirty="0" smtClean="0">
                <a:latin typeface="Times New Roman" pitchFamily="18" charset="0"/>
                <a:cs typeface="Times New Roman" pitchFamily="18" charset="0"/>
              </a:rPr>
              <a:t> y </a:t>
            </a:r>
            <a:r>
              <a:rPr lang="en-US" sz="2800" dirty="0" err="1" smtClean="0">
                <a:latin typeface="Times New Roman" pitchFamily="18" charset="0"/>
                <a:cs typeface="Times New Roman" pitchFamily="18" charset="0"/>
              </a:rPr>
              <a:t>pacientes</a:t>
            </a:r>
            <a:r>
              <a:rPr lang="en-US" sz="2800" dirty="0" smtClean="0">
                <a:latin typeface="Times New Roman" pitchFamily="18" charset="0"/>
                <a:cs typeface="Times New Roman" pitchFamily="18" charset="0"/>
              </a:rPr>
              <a:t> (M&amp;P) para </a:t>
            </a:r>
            <a:r>
              <a:rPr lang="en-US" sz="2800" dirty="0" err="1" smtClean="0">
                <a:latin typeface="Times New Roman" pitchFamily="18" charset="0"/>
                <a:cs typeface="Times New Roman" pitchFamily="18" charset="0"/>
              </a:rPr>
              <a:t>prescribir</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consumir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medicamentos</a:t>
            </a:r>
            <a:endParaRPr lang="en-US" sz="2800" dirty="0">
              <a:latin typeface="Times New Roman" pitchFamily="18" charset="0"/>
              <a:cs typeface="Times New Roman" pitchFamily="18" charset="0"/>
            </a:endParaRPr>
          </a:p>
          <a:p>
            <a:pPr lvl="2" algn="just">
              <a:spcBef>
                <a:spcPts val="600"/>
              </a:spcBef>
              <a:spcAft>
                <a:spcPts val="600"/>
              </a:spcAft>
            </a:pPr>
            <a:r>
              <a:rPr lang="en-US" sz="2800" dirty="0">
                <a:latin typeface="Times New Roman" pitchFamily="18" charset="0"/>
                <a:cs typeface="Times New Roman" pitchFamily="18" charset="0"/>
              </a:rPr>
              <a:t>(</a:t>
            </a:r>
            <a:r>
              <a:rPr lang="en-US" sz="2800" dirty="0" smtClean="0">
                <a:latin typeface="Times New Roman" pitchFamily="18" charset="0"/>
                <a:cs typeface="Times New Roman" pitchFamily="18" charset="0"/>
              </a:rPr>
              <a:t>2) Sin el </a:t>
            </a:r>
            <a:r>
              <a:rPr lang="en-US" sz="2800" dirty="0" err="1" smtClean="0">
                <a:latin typeface="Times New Roman" pitchFamily="18" charset="0"/>
                <a:cs typeface="Times New Roman" pitchFamily="18" charset="0"/>
              </a:rPr>
              <a:t>consentimiento</a:t>
            </a:r>
            <a:r>
              <a:rPr lang="en-US" sz="2800" dirty="0" smtClean="0">
                <a:latin typeface="Times New Roman" pitchFamily="18" charset="0"/>
                <a:cs typeface="Times New Roman" pitchFamily="18" charset="0"/>
              </a:rPr>
              <a:t> de M&amp;P</a:t>
            </a:r>
            <a:endParaRPr lang="en-US" sz="2800" dirty="0">
              <a:latin typeface="Times New Roman" pitchFamily="18" charset="0"/>
              <a:cs typeface="Times New Roman" pitchFamily="18" charset="0"/>
            </a:endParaRPr>
          </a:p>
          <a:p>
            <a:pPr lvl="2" algn="just">
              <a:spcBef>
                <a:spcPts val="600"/>
              </a:spcBef>
              <a:spcAft>
                <a:spcPts val="600"/>
              </a:spcAft>
            </a:pPr>
            <a:r>
              <a:rPr lang="en-US" sz="2800" dirty="0">
                <a:latin typeface="Times New Roman" pitchFamily="18" charset="0"/>
                <a:cs typeface="Times New Roman" pitchFamily="18" charset="0"/>
              </a:rPr>
              <a:t>(</a:t>
            </a:r>
            <a:r>
              <a:rPr lang="en-US" sz="2800" dirty="0" smtClean="0">
                <a:latin typeface="Times New Roman" pitchFamily="18" charset="0"/>
                <a:cs typeface="Times New Roman" pitchFamily="18" charset="0"/>
              </a:rPr>
              <a:t>3) </a:t>
            </a:r>
            <a:r>
              <a:rPr lang="en-US" sz="2800" dirty="0" err="1" smtClean="0">
                <a:latin typeface="Times New Roman" pitchFamily="18" charset="0"/>
                <a:cs typeface="Times New Roman" pitchFamily="18" charset="0"/>
              </a:rPr>
              <a:t>Por</a:t>
            </a:r>
            <a:r>
              <a:rPr lang="en-US" sz="2800" dirty="0" smtClean="0">
                <a:latin typeface="Times New Roman" pitchFamily="18" charset="0"/>
                <a:cs typeface="Times New Roman" pitchFamily="18" charset="0"/>
              </a:rPr>
              <a:t> el </a:t>
            </a:r>
            <a:r>
              <a:rPr lang="en-US" sz="2800" dirty="0" err="1" smtClean="0">
                <a:latin typeface="Times New Roman" pitchFamily="18" charset="0"/>
                <a:cs typeface="Times New Roman" pitchFamily="18" charset="0"/>
              </a:rPr>
              <a:t>propio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interés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bienestar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salud</a:t>
            </a:r>
            <a:r>
              <a:rPr lang="en-US" sz="2800" dirty="0" smtClean="0">
                <a:latin typeface="Times New Roman" pitchFamily="18" charset="0"/>
                <a:cs typeface="Times New Roman" pitchFamily="18" charset="0"/>
              </a:rPr>
              <a:t>, etc. de M&amp;P</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7902093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692696"/>
            <a:ext cx="7848872" cy="5386090"/>
          </a:xfrm>
          <a:prstGeom prst="rect">
            <a:avLst/>
          </a:prstGeom>
          <a:noFill/>
        </p:spPr>
        <p:txBody>
          <a:bodyPr wrap="square" rtlCol="0">
            <a:spAutoFit/>
          </a:bodyPr>
          <a:lstStyle/>
          <a:p>
            <a:pPr algn="just">
              <a:spcBef>
                <a:spcPts val="600"/>
              </a:spcBef>
              <a:spcAft>
                <a:spcPts val="2000"/>
              </a:spcAft>
            </a:pPr>
            <a:r>
              <a:rPr lang="es-ES" sz="2800" dirty="0">
                <a:latin typeface="Times New Roman" pitchFamily="18" charset="0"/>
                <a:cs typeface="Times New Roman" pitchFamily="18" charset="0"/>
              </a:rPr>
              <a:t>(b) </a:t>
            </a:r>
            <a:r>
              <a:rPr lang="es-ES" sz="2800" dirty="0" smtClean="0">
                <a:latin typeface="Times New Roman" pitchFamily="18" charset="0"/>
                <a:cs typeface="Times New Roman" pitchFamily="18" charset="0"/>
              </a:rPr>
              <a:t>Contra el </a:t>
            </a:r>
            <a:r>
              <a:rPr lang="es-ES" sz="2800" dirty="0">
                <a:latin typeface="Times New Roman" pitchFamily="18" charset="0"/>
                <a:cs typeface="Times New Roman" pitchFamily="18" charset="0"/>
              </a:rPr>
              <a:t>argumento paternalista </a:t>
            </a:r>
            <a:endParaRPr lang="es-ES" sz="2800" dirty="0" smtClean="0">
              <a:latin typeface="Times New Roman" pitchFamily="18" charset="0"/>
              <a:cs typeface="Times New Roman" pitchFamily="18" charset="0"/>
            </a:endParaRPr>
          </a:p>
          <a:p>
            <a:pPr marL="914400" lvl="1" indent="-457200" algn="just">
              <a:spcBef>
                <a:spcPts val="600"/>
              </a:spcBef>
              <a:spcAft>
                <a:spcPts val="600"/>
              </a:spcAft>
              <a:buFont typeface="Wingdings" pitchFamily="2" charset="2"/>
              <a:buChar char="ü"/>
            </a:pPr>
            <a:r>
              <a:rPr lang="en-US" sz="2800" dirty="0" smtClean="0">
                <a:latin typeface="Times New Roman" pitchFamily="18" charset="0"/>
                <a:cs typeface="Times New Roman" pitchFamily="18" charset="0"/>
              </a:rPr>
              <a:t>El </a:t>
            </a:r>
            <a:r>
              <a:rPr lang="en-US" sz="2800" dirty="0" err="1" smtClean="0">
                <a:latin typeface="Times New Roman" pitchFamily="18" charset="0"/>
                <a:cs typeface="Times New Roman" pitchFamily="18" charset="0"/>
              </a:rPr>
              <a:t>paternalismo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tiene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consecuencias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perversas</a:t>
            </a:r>
            <a:endParaRPr lang="en-US" sz="2800" dirty="0" smtClean="0">
              <a:latin typeface="Times New Roman" pitchFamily="18" charset="0"/>
              <a:cs typeface="Times New Roman" pitchFamily="18" charset="0"/>
            </a:endParaRPr>
          </a:p>
          <a:p>
            <a:pPr lvl="2">
              <a:spcBef>
                <a:spcPts val="2000"/>
              </a:spcBef>
              <a:spcAft>
                <a:spcPts val="2000"/>
              </a:spcAft>
            </a:pPr>
            <a:endParaRPr lang="en-US" sz="2800" i="1" dirty="0" smtClean="0">
              <a:latin typeface="Times New Roman" pitchFamily="18" charset="0"/>
              <a:cs typeface="Times New Roman" pitchFamily="18" charset="0"/>
            </a:endParaRPr>
          </a:p>
          <a:p>
            <a:pPr lvl="2">
              <a:spcBef>
                <a:spcPts val="2000"/>
              </a:spcBef>
              <a:spcAft>
                <a:spcPts val="2000"/>
              </a:spcAft>
            </a:pPr>
            <a:endParaRPr lang="en-US" sz="2800" i="1" dirty="0" smtClean="0">
              <a:latin typeface="Times New Roman" pitchFamily="18" charset="0"/>
              <a:cs typeface="Times New Roman" pitchFamily="18" charset="0"/>
            </a:endParaRPr>
          </a:p>
          <a:p>
            <a:pPr lvl="2" algn="just">
              <a:spcBef>
                <a:spcPts val="600"/>
              </a:spcBef>
              <a:spcAft>
                <a:spcPts val="600"/>
              </a:spcAft>
            </a:pPr>
            <a:endParaRPr lang="en-US" sz="2800" dirty="0" smtClean="0">
              <a:latin typeface="Times New Roman" pitchFamily="18" charset="0"/>
              <a:cs typeface="Times New Roman" pitchFamily="18" charset="0"/>
            </a:endParaRPr>
          </a:p>
          <a:p>
            <a:pPr lvl="2" algn="just">
              <a:spcBef>
                <a:spcPts val="2000"/>
              </a:spcBef>
              <a:spcAft>
                <a:spcPts val="600"/>
              </a:spcAft>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Sacrificamos</a:t>
            </a:r>
            <a:r>
              <a:rPr lang="en-US" sz="2800" dirty="0" smtClean="0">
                <a:latin typeface="Times New Roman" pitchFamily="18" charset="0"/>
                <a:cs typeface="Times New Roman" pitchFamily="18" charset="0"/>
              </a:rPr>
              <a:t> la </a:t>
            </a:r>
            <a:r>
              <a:rPr lang="en-US" sz="2800" dirty="0" err="1" smtClean="0">
                <a:latin typeface="Times New Roman" pitchFamily="18" charset="0"/>
                <a:cs typeface="Times New Roman" pitchFamily="18" charset="0"/>
              </a:rPr>
              <a:t>salud</a:t>
            </a:r>
            <a:r>
              <a:rPr lang="en-US" sz="2800" dirty="0" smtClean="0">
                <a:latin typeface="Times New Roman" pitchFamily="18" charset="0"/>
                <a:cs typeface="Times New Roman" pitchFamily="18" charset="0"/>
              </a:rPr>
              <a:t> de </a:t>
            </a:r>
            <a:r>
              <a:rPr lang="en-US" sz="2800" dirty="0" err="1" smtClean="0">
                <a:latin typeface="Times New Roman" pitchFamily="18" charset="0"/>
                <a:cs typeface="Times New Roman" pitchFamily="18" charset="0"/>
              </a:rPr>
              <a:t>los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pacientes</a:t>
            </a:r>
            <a:r>
              <a:rPr lang="en-US" sz="2800" dirty="0" smtClean="0">
                <a:latin typeface="Times New Roman" pitchFamily="18" charset="0"/>
                <a:cs typeface="Times New Roman" pitchFamily="18" charset="0"/>
              </a:rPr>
              <a:t> que </a:t>
            </a:r>
            <a:r>
              <a:rPr lang="en-US" sz="2800" dirty="0" err="1" smtClean="0">
                <a:latin typeface="Times New Roman" pitchFamily="18" charset="0"/>
                <a:cs typeface="Times New Roman" pitchFamily="18" charset="0"/>
              </a:rPr>
              <a:t>podrían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beneficiarse</a:t>
            </a:r>
            <a:r>
              <a:rPr lang="en-US" sz="2800" dirty="0" smtClean="0">
                <a:latin typeface="Times New Roman" pitchFamily="18" charset="0"/>
                <a:cs typeface="Times New Roman" pitchFamily="18" charset="0"/>
              </a:rPr>
              <a:t> de un </a:t>
            </a:r>
            <a:r>
              <a:rPr lang="en-US" sz="2800" dirty="0" err="1" smtClean="0">
                <a:latin typeface="Times New Roman" pitchFamily="18" charset="0"/>
                <a:cs typeface="Times New Roman" pitchFamily="18" charset="0"/>
              </a:rPr>
              <a:t>medicamento</a:t>
            </a:r>
            <a:r>
              <a:rPr lang="en-US" sz="2800"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ahora</a:t>
            </a:r>
            <a:r>
              <a:rPr lang="en-US" sz="2800" i="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por</a:t>
            </a:r>
            <a:r>
              <a:rPr lang="en-US" sz="2800" dirty="0" smtClean="0">
                <a:latin typeface="Times New Roman" pitchFamily="18" charset="0"/>
                <a:cs typeface="Times New Roman" pitchFamily="18" charset="0"/>
              </a:rPr>
              <a:t> la </a:t>
            </a:r>
            <a:r>
              <a:rPr lang="en-US" sz="2800" dirty="0" err="1" smtClean="0">
                <a:latin typeface="Times New Roman" pitchFamily="18" charset="0"/>
                <a:cs typeface="Times New Roman" pitchFamily="18" charset="0"/>
              </a:rPr>
              <a:t>seguridad</a:t>
            </a:r>
            <a:r>
              <a:rPr lang="en-US" sz="2800" dirty="0" smtClean="0">
                <a:latin typeface="Times New Roman" pitchFamily="18" charset="0"/>
                <a:cs typeface="Times New Roman" pitchFamily="18" charset="0"/>
              </a:rPr>
              <a:t> de </a:t>
            </a:r>
            <a:r>
              <a:rPr lang="en-US" sz="2800" dirty="0" err="1" smtClean="0">
                <a:latin typeface="Times New Roman" pitchFamily="18" charset="0"/>
                <a:cs typeface="Times New Roman" pitchFamily="18" charset="0"/>
              </a:rPr>
              <a:t>los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pacientes</a:t>
            </a:r>
            <a:r>
              <a:rPr lang="en-US" sz="2800"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futuros</a:t>
            </a:r>
            <a:r>
              <a:rPr lang="en-US" sz="2800" dirty="0" smtClean="0">
                <a:latin typeface="Times New Roman" pitchFamily="18" charset="0"/>
                <a:cs typeface="Times New Roman" pitchFamily="18" charset="0"/>
              </a:rPr>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9340" y="2060848"/>
            <a:ext cx="5569004" cy="2364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15227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692696"/>
            <a:ext cx="7848872" cy="5211683"/>
          </a:xfrm>
          <a:prstGeom prst="rect">
            <a:avLst/>
          </a:prstGeom>
          <a:noFill/>
        </p:spPr>
        <p:txBody>
          <a:bodyPr wrap="square" rtlCol="0">
            <a:spAutoFit/>
          </a:bodyPr>
          <a:lstStyle/>
          <a:p>
            <a:pPr algn="just">
              <a:spcBef>
                <a:spcPts val="600"/>
              </a:spcBef>
              <a:spcAft>
                <a:spcPts val="2000"/>
              </a:spcAft>
            </a:pPr>
            <a:r>
              <a:rPr lang="es-ES" sz="2800" dirty="0">
                <a:latin typeface="Times New Roman" pitchFamily="18" charset="0"/>
                <a:cs typeface="Times New Roman" pitchFamily="18" charset="0"/>
              </a:rPr>
              <a:t>(b) </a:t>
            </a:r>
            <a:r>
              <a:rPr lang="es-ES" sz="2800" dirty="0" smtClean="0">
                <a:latin typeface="Times New Roman" pitchFamily="18" charset="0"/>
                <a:cs typeface="Times New Roman" pitchFamily="18" charset="0"/>
              </a:rPr>
              <a:t>Contra el </a:t>
            </a:r>
            <a:r>
              <a:rPr lang="es-ES" sz="2800" dirty="0">
                <a:latin typeface="Times New Roman" pitchFamily="18" charset="0"/>
                <a:cs typeface="Times New Roman" pitchFamily="18" charset="0"/>
              </a:rPr>
              <a:t>argumento paternalista </a:t>
            </a:r>
            <a:endParaRPr lang="es-ES" sz="2800" dirty="0" smtClean="0">
              <a:latin typeface="Times New Roman" pitchFamily="18" charset="0"/>
              <a:cs typeface="Times New Roman" pitchFamily="18" charset="0"/>
            </a:endParaRPr>
          </a:p>
          <a:p>
            <a:pPr marL="914400" lvl="1" indent="-457200">
              <a:spcBef>
                <a:spcPts val="600"/>
              </a:spcBef>
              <a:spcAft>
                <a:spcPts val="600"/>
              </a:spcAft>
              <a:buFont typeface="Wingdings" pitchFamily="2" charset="2"/>
              <a:buChar char="ü"/>
            </a:pPr>
            <a:r>
              <a:rPr lang="en-US" sz="2800" dirty="0" smtClean="0">
                <a:latin typeface="Times New Roman" pitchFamily="18" charset="0"/>
                <a:cs typeface="Times New Roman" pitchFamily="18" charset="0"/>
              </a:rPr>
              <a:t>El </a:t>
            </a:r>
            <a:r>
              <a:rPr lang="en-US" sz="2800" dirty="0" err="1" smtClean="0">
                <a:latin typeface="Times New Roman" pitchFamily="18" charset="0"/>
                <a:cs typeface="Times New Roman" pitchFamily="18" charset="0"/>
              </a:rPr>
              <a:t>paternalismo</a:t>
            </a:r>
            <a:r>
              <a:rPr lang="en-US" sz="2800" dirty="0" smtClean="0">
                <a:latin typeface="Times New Roman" pitchFamily="18" charset="0"/>
                <a:cs typeface="Times New Roman" pitchFamily="18" charset="0"/>
              </a:rPr>
              <a:t> se </a:t>
            </a:r>
            <a:r>
              <a:rPr lang="en-US" sz="2800" dirty="0" err="1" smtClean="0">
                <a:latin typeface="Times New Roman" pitchFamily="18" charset="0"/>
                <a:cs typeface="Times New Roman" pitchFamily="18" charset="0"/>
              </a:rPr>
              <a:t>basa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en</a:t>
            </a:r>
            <a:r>
              <a:rPr lang="en-US" sz="2800" dirty="0" smtClean="0">
                <a:latin typeface="Times New Roman" pitchFamily="18" charset="0"/>
                <a:cs typeface="Times New Roman" pitchFamily="18" charset="0"/>
              </a:rPr>
              <a:t> la </a:t>
            </a:r>
            <a:r>
              <a:rPr lang="en-US" sz="2800" dirty="0" err="1" smtClean="0">
                <a:latin typeface="Times New Roman" pitchFamily="18" charset="0"/>
                <a:cs typeface="Times New Roman" pitchFamily="18" charset="0"/>
              </a:rPr>
              <a:t>aversión</a:t>
            </a:r>
            <a:r>
              <a:rPr lang="en-US" sz="2800" dirty="0" smtClean="0">
                <a:latin typeface="Times New Roman" pitchFamily="18" charset="0"/>
                <a:cs typeface="Times New Roman" pitchFamily="18" charset="0"/>
              </a:rPr>
              <a:t> al </a:t>
            </a:r>
            <a:r>
              <a:rPr lang="en-US" sz="2800" dirty="0" err="1" smtClean="0">
                <a:latin typeface="Times New Roman" pitchFamily="18" charset="0"/>
                <a:cs typeface="Times New Roman" pitchFamily="18" charset="0"/>
              </a:rPr>
              <a:t>riesgo</a:t>
            </a:r>
            <a:endParaRPr lang="en-US" sz="2800" dirty="0" smtClean="0">
              <a:latin typeface="Times New Roman" pitchFamily="18" charset="0"/>
              <a:cs typeface="Times New Roman" pitchFamily="18" charset="0"/>
            </a:endParaRPr>
          </a:p>
          <a:p>
            <a:pPr lvl="2">
              <a:spcBef>
                <a:spcPts val="2000"/>
              </a:spcBef>
              <a:spcAft>
                <a:spcPts val="2000"/>
              </a:spcAft>
            </a:pPr>
            <a:endParaRPr lang="en-US" sz="2800" i="1" dirty="0" smtClean="0">
              <a:latin typeface="Times New Roman" pitchFamily="18" charset="0"/>
              <a:cs typeface="Times New Roman" pitchFamily="18" charset="0"/>
            </a:endParaRPr>
          </a:p>
          <a:p>
            <a:pPr lvl="2">
              <a:spcBef>
                <a:spcPts val="2000"/>
              </a:spcBef>
              <a:spcAft>
                <a:spcPts val="2000"/>
              </a:spcAft>
            </a:pPr>
            <a:endParaRPr lang="en-US" sz="2800" i="1" dirty="0" smtClean="0">
              <a:latin typeface="Times New Roman" pitchFamily="18" charset="0"/>
              <a:cs typeface="Times New Roman" pitchFamily="18" charset="0"/>
            </a:endParaRPr>
          </a:p>
          <a:p>
            <a:pPr lvl="2" algn="just">
              <a:spcBef>
                <a:spcPts val="600"/>
              </a:spcBef>
              <a:spcAft>
                <a:spcPts val="600"/>
              </a:spcAft>
            </a:pPr>
            <a:endParaRPr lang="en-US" sz="2800" dirty="0" smtClean="0">
              <a:latin typeface="Times New Roman" pitchFamily="18" charset="0"/>
              <a:cs typeface="Times New Roman" pitchFamily="18" charset="0"/>
            </a:endParaRPr>
          </a:p>
          <a:p>
            <a:pPr lvl="2" algn="just">
              <a:spcBef>
                <a:spcPts val="4000"/>
              </a:spcBef>
              <a:spcAft>
                <a:spcPts val="600"/>
              </a:spcAft>
            </a:pPr>
            <a:r>
              <a:rPr lang="en-US" sz="2800" dirty="0" smtClean="0">
                <a:latin typeface="Times New Roman" pitchFamily="18" charset="0"/>
                <a:cs typeface="Times New Roman" pitchFamily="18" charset="0"/>
              </a:rPr>
              <a:t>└ No </a:t>
            </a:r>
            <a:r>
              <a:rPr lang="en-US" sz="2800" dirty="0" err="1" smtClean="0">
                <a:latin typeface="Times New Roman" pitchFamily="18" charset="0"/>
                <a:cs typeface="Times New Roman" pitchFamily="18" charset="0"/>
              </a:rPr>
              <a:t>todo</a:t>
            </a:r>
            <a:r>
              <a:rPr lang="en-US" sz="2800" dirty="0" smtClean="0">
                <a:latin typeface="Times New Roman" pitchFamily="18" charset="0"/>
                <a:cs typeface="Times New Roman" pitchFamily="18" charset="0"/>
              </a:rPr>
              <a:t> el </a:t>
            </a:r>
            <a:r>
              <a:rPr lang="en-US" sz="2800" dirty="0" err="1" smtClean="0">
                <a:latin typeface="Times New Roman" pitchFamily="18" charset="0"/>
                <a:cs typeface="Times New Roman" pitchFamily="18" charset="0"/>
              </a:rPr>
              <a:t>mundo</a:t>
            </a:r>
            <a:r>
              <a:rPr lang="en-US" sz="2800" dirty="0" smtClean="0">
                <a:latin typeface="Times New Roman" pitchFamily="18" charset="0"/>
                <a:cs typeface="Times New Roman" pitchFamily="18" charset="0"/>
              </a:rPr>
              <a:t> lo </a:t>
            </a:r>
            <a:r>
              <a:rPr lang="en-US" sz="2800" dirty="0" err="1" smtClean="0">
                <a:latin typeface="Times New Roman" pitchFamily="18" charset="0"/>
                <a:cs typeface="Times New Roman" pitchFamily="18" charset="0"/>
              </a:rPr>
              <a:t>es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igualmente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todas</a:t>
            </a:r>
            <a:r>
              <a:rPr lang="en-US" sz="2800" dirty="0" smtClean="0">
                <a:latin typeface="Times New Roman" pitchFamily="18" charset="0"/>
                <a:cs typeface="Times New Roman" pitchFamily="18" charset="0"/>
              </a:rPr>
              <a:t> las </a:t>
            </a:r>
            <a:r>
              <a:rPr lang="en-US" sz="2800" dirty="0" err="1" smtClean="0">
                <a:latin typeface="Times New Roman" pitchFamily="18" charset="0"/>
                <a:cs typeface="Times New Roman" pitchFamily="18" charset="0"/>
              </a:rPr>
              <a:t>circunstancias</a:t>
            </a:r>
            <a:endParaRPr lang="en-US" sz="2800" dirty="0" smtClean="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100263"/>
            <a:ext cx="3810000"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8467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500042"/>
            <a:ext cx="8215370" cy="6576159"/>
          </a:xfrm>
          <a:prstGeom prst="rect">
            <a:avLst/>
          </a:prstGeom>
          <a:noFill/>
        </p:spPr>
        <p:txBody>
          <a:bodyPr wrap="square" rtlCol="0">
            <a:spAutoFit/>
          </a:bodyPr>
          <a:lstStyle/>
          <a:p>
            <a:pPr>
              <a:spcAft>
                <a:spcPts val="2000"/>
              </a:spcAft>
            </a:pPr>
            <a:r>
              <a:rPr lang="es-ES" sz="2800" dirty="0" smtClean="0">
                <a:latin typeface="Garamond" pitchFamily="18" charset="0"/>
              </a:rPr>
              <a:t>1 | Tráfico de enfermedades y ensayos clínicos</a:t>
            </a:r>
          </a:p>
          <a:p>
            <a:pPr lvl="2">
              <a:spcAft>
                <a:spcPts val="2000"/>
              </a:spcAft>
            </a:pPr>
            <a:r>
              <a:rPr lang="es-ES" sz="2800" i="1" dirty="0">
                <a:latin typeface="Times New Roman" pitchFamily="18" charset="0"/>
                <a:cs typeface="Times New Roman" pitchFamily="18" charset="0"/>
              </a:rPr>
              <a:t>Los límites de la imparcialidad son los de la metodología</a:t>
            </a:r>
            <a:endParaRPr lang="es-ES" sz="2800" dirty="0" smtClean="0">
              <a:latin typeface="Garamond" pitchFamily="18" charset="0"/>
            </a:endParaRPr>
          </a:p>
          <a:p>
            <a:pPr marL="971550" lvl="1" indent="-514350" algn="just">
              <a:spcBef>
                <a:spcPts val="1200"/>
              </a:spcBef>
              <a:spcAft>
                <a:spcPts val="1200"/>
              </a:spcAft>
              <a:buAutoNum type="arabicPeriod"/>
            </a:pPr>
            <a:r>
              <a:rPr lang="en-US" sz="2800" dirty="0" err="1" smtClean="0">
                <a:latin typeface="Garamond" pitchFamily="18" charset="0"/>
              </a:rPr>
              <a:t>Tráfico</a:t>
            </a:r>
            <a:r>
              <a:rPr lang="en-US" sz="2800" dirty="0" smtClean="0">
                <a:latin typeface="Garamond" pitchFamily="18" charset="0"/>
              </a:rPr>
              <a:t> de </a:t>
            </a:r>
            <a:r>
              <a:rPr lang="en-US" sz="2800" dirty="0" err="1" smtClean="0">
                <a:latin typeface="Garamond" pitchFamily="18" charset="0"/>
              </a:rPr>
              <a:t>enfermedades</a:t>
            </a:r>
            <a:r>
              <a:rPr lang="en-US" sz="2800" dirty="0" smtClean="0">
                <a:latin typeface="Garamond" pitchFamily="18" charset="0"/>
              </a:rPr>
              <a:t> (</a:t>
            </a:r>
            <a:r>
              <a:rPr lang="en-US" sz="2800" i="1" dirty="0" smtClean="0">
                <a:latin typeface="Garamond" pitchFamily="18" charset="0"/>
              </a:rPr>
              <a:t>diseas</a:t>
            </a:r>
            <a:r>
              <a:rPr lang="en-US" sz="2800" i="1" dirty="0" smtClean="0">
                <a:latin typeface="Garamond" pitchFamily="18" charset="0"/>
              </a:rPr>
              <a:t>e-mongering</a:t>
            </a:r>
            <a:r>
              <a:rPr lang="en-US" sz="2800" dirty="0" smtClean="0">
                <a:latin typeface="Garamond" pitchFamily="18" charset="0"/>
              </a:rPr>
              <a:t>)</a:t>
            </a:r>
            <a:endParaRPr lang="en-US" sz="2800" dirty="0" smtClean="0">
              <a:latin typeface="Garamond" pitchFamily="18" charset="0"/>
            </a:endParaRPr>
          </a:p>
          <a:p>
            <a:pPr marL="971550" lvl="1" indent="-514350" algn="just">
              <a:spcBef>
                <a:spcPts val="1200"/>
              </a:spcBef>
              <a:spcAft>
                <a:spcPts val="1200"/>
              </a:spcAft>
              <a:buAutoNum type="arabicPeriod"/>
            </a:pPr>
            <a:r>
              <a:rPr lang="en-US" sz="2800" dirty="0" smtClean="0">
                <a:latin typeface="Garamond" pitchFamily="18" charset="0"/>
              </a:rPr>
              <a:t>Dos </a:t>
            </a:r>
            <a:r>
              <a:rPr lang="en-US" sz="2800" dirty="0" err="1" smtClean="0">
                <a:latin typeface="Garamond" pitchFamily="18" charset="0"/>
              </a:rPr>
              <a:t>versiones</a:t>
            </a:r>
            <a:r>
              <a:rPr lang="en-US" sz="2800" dirty="0" smtClean="0">
                <a:latin typeface="Garamond" pitchFamily="18" charset="0"/>
              </a:rPr>
              <a:t>: </a:t>
            </a:r>
            <a:r>
              <a:rPr lang="en-US" sz="2800" dirty="0" err="1" smtClean="0">
                <a:latin typeface="Garamond" pitchFamily="18" charset="0"/>
              </a:rPr>
              <a:t>Fuerte</a:t>
            </a:r>
            <a:r>
              <a:rPr lang="en-US" sz="2800" dirty="0" smtClean="0">
                <a:latin typeface="Garamond" pitchFamily="18" charset="0"/>
              </a:rPr>
              <a:t> y </a:t>
            </a:r>
            <a:r>
              <a:rPr lang="en-US" sz="2800" dirty="0" err="1" smtClean="0">
                <a:latin typeface="Garamond" pitchFamily="18" charset="0"/>
              </a:rPr>
              <a:t>débil</a:t>
            </a:r>
            <a:endParaRPr lang="en-US" sz="2800" dirty="0" smtClean="0">
              <a:latin typeface="Garamond" pitchFamily="18" charset="0"/>
            </a:endParaRPr>
          </a:p>
          <a:p>
            <a:pPr marL="971550" lvl="1" indent="-514350" algn="just">
              <a:spcBef>
                <a:spcPts val="1200"/>
              </a:spcBef>
              <a:spcAft>
                <a:spcPts val="1200"/>
              </a:spcAft>
              <a:buAutoNum type="arabicPeriod"/>
            </a:pPr>
            <a:r>
              <a:rPr lang="en-US" sz="2800" dirty="0" smtClean="0">
                <a:latin typeface="Garamond" pitchFamily="18" charset="0"/>
              </a:rPr>
              <a:t>No hay </a:t>
            </a:r>
            <a:r>
              <a:rPr lang="en-US" sz="2800" dirty="0" err="1" smtClean="0">
                <a:latin typeface="Garamond" pitchFamily="18" charset="0"/>
              </a:rPr>
              <a:t>corrección</a:t>
            </a:r>
            <a:r>
              <a:rPr lang="en-US" sz="2800" dirty="0" smtClean="0">
                <a:latin typeface="Garamond" pitchFamily="18" charset="0"/>
              </a:rPr>
              <a:t> </a:t>
            </a:r>
            <a:r>
              <a:rPr lang="en-US" sz="2800" dirty="0" err="1" smtClean="0">
                <a:latin typeface="Garamond" pitchFamily="18" charset="0"/>
              </a:rPr>
              <a:t>puramente</a:t>
            </a:r>
            <a:r>
              <a:rPr lang="en-US" sz="2800" dirty="0" smtClean="0">
                <a:latin typeface="Garamond" pitchFamily="18" charset="0"/>
              </a:rPr>
              <a:t> </a:t>
            </a:r>
            <a:r>
              <a:rPr lang="en-US" sz="2800" dirty="0" err="1" smtClean="0">
                <a:latin typeface="Garamond" pitchFamily="18" charset="0"/>
              </a:rPr>
              <a:t>metodológica</a:t>
            </a:r>
            <a:endParaRPr lang="en-US" sz="2800" dirty="0" smtClean="0">
              <a:latin typeface="Garamond" pitchFamily="18" charset="0"/>
            </a:endParaRPr>
          </a:p>
          <a:p>
            <a:pPr marL="971550" lvl="1" indent="-514350" algn="just">
              <a:spcBef>
                <a:spcPts val="1200"/>
              </a:spcBef>
              <a:spcAft>
                <a:spcPts val="1200"/>
              </a:spcAft>
              <a:buAutoNum type="arabicPeriod"/>
            </a:pPr>
            <a:r>
              <a:rPr lang="en-US" sz="2800" dirty="0" smtClean="0">
                <a:latin typeface="Garamond" pitchFamily="18" charset="0"/>
              </a:rPr>
              <a:t>Dos </a:t>
            </a:r>
            <a:r>
              <a:rPr lang="en-US" sz="2800" dirty="0" err="1" smtClean="0">
                <a:latin typeface="Garamond" pitchFamily="18" charset="0"/>
              </a:rPr>
              <a:t>ejemplos</a:t>
            </a:r>
            <a:r>
              <a:rPr lang="en-US" sz="2800" dirty="0" smtClean="0">
                <a:latin typeface="Garamond" pitchFamily="18" charset="0"/>
              </a:rPr>
              <a:t>: </a:t>
            </a:r>
            <a:r>
              <a:rPr lang="en-US" sz="2800" dirty="0" err="1" smtClean="0">
                <a:latin typeface="Garamond" pitchFamily="18" charset="0"/>
              </a:rPr>
              <a:t>Benzodiazepinas</a:t>
            </a:r>
            <a:r>
              <a:rPr lang="en-US" sz="2800" dirty="0" smtClean="0">
                <a:latin typeface="Garamond" pitchFamily="18" charset="0"/>
              </a:rPr>
              <a:t> </a:t>
            </a:r>
            <a:r>
              <a:rPr lang="en-US" sz="2800" dirty="0" smtClean="0">
                <a:latin typeface="Garamond" pitchFamily="18" charset="0"/>
              </a:rPr>
              <a:t>&amp; </a:t>
            </a:r>
            <a:r>
              <a:rPr lang="en-US" sz="2800" dirty="0" err="1" smtClean="0">
                <a:latin typeface="Garamond" pitchFamily="18" charset="0"/>
              </a:rPr>
              <a:t>Estatinas</a:t>
            </a:r>
            <a:endParaRPr lang="en-US" sz="2800" dirty="0" smtClean="0">
              <a:latin typeface="Garamond" pitchFamily="18" charset="0"/>
            </a:endParaRPr>
          </a:p>
          <a:p>
            <a:pPr lvl="1" algn="just"/>
            <a:endParaRPr lang="en-US" sz="2800" dirty="0" smtClean="0">
              <a:latin typeface="Garamond" pitchFamily="18" charset="0"/>
            </a:endParaRPr>
          </a:p>
          <a:p>
            <a:pPr lvl="1" algn="just"/>
            <a:endParaRPr lang="en-US" sz="2800" i="1" dirty="0">
              <a:latin typeface="Garamond" pitchFamily="18" charset="0"/>
            </a:endParaRPr>
          </a:p>
          <a:p>
            <a:pPr lvl="1"/>
            <a:endParaRPr lang="es-ES" sz="2800" dirty="0">
              <a:latin typeface="Garamond" pitchFamily="18" charset="0"/>
            </a:endParaRPr>
          </a:p>
          <a:p>
            <a:pPr lvl="2" algn="just"/>
            <a:r>
              <a:rPr lang="es-ES" sz="2800" dirty="0" smtClean="0">
                <a:latin typeface="Garamond" pitchFamily="18" charset="0"/>
              </a:rPr>
              <a:t> </a:t>
            </a:r>
            <a:endParaRPr lang="es-ES" sz="2800" dirty="0">
              <a:latin typeface="Garamond" pitchFamily="18" charset="0"/>
            </a:endParaRPr>
          </a:p>
        </p:txBody>
      </p:sp>
    </p:spTree>
    <p:extLst>
      <p:ext uri="{BB962C8B-B14F-4D97-AF65-F5344CB8AC3E}">
        <p14:creationId xmlns:p14="http://schemas.microsoft.com/office/powerpoint/2010/main" val="29136663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692696"/>
            <a:ext cx="7848872" cy="2739211"/>
          </a:xfrm>
          <a:prstGeom prst="rect">
            <a:avLst/>
          </a:prstGeom>
          <a:noFill/>
        </p:spPr>
        <p:txBody>
          <a:bodyPr wrap="square" rtlCol="0">
            <a:spAutoFit/>
          </a:bodyPr>
          <a:lstStyle/>
          <a:p>
            <a:pPr algn="just">
              <a:spcBef>
                <a:spcPts val="600"/>
              </a:spcBef>
              <a:spcAft>
                <a:spcPts val="2000"/>
              </a:spcAft>
            </a:pPr>
            <a:r>
              <a:rPr lang="es-ES" sz="2800" dirty="0">
                <a:latin typeface="Times New Roman" pitchFamily="18" charset="0"/>
                <a:cs typeface="Times New Roman" pitchFamily="18" charset="0"/>
              </a:rPr>
              <a:t>(b) </a:t>
            </a:r>
            <a:r>
              <a:rPr lang="es-ES" sz="2800" dirty="0" smtClean="0">
                <a:latin typeface="Times New Roman" pitchFamily="18" charset="0"/>
                <a:cs typeface="Times New Roman" pitchFamily="18" charset="0"/>
              </a:rPr>
              <a:t>La relajación del paternalismo</a:t>
            </a:r>
          </a:p>
          <a:p>
            <a:pPr marL="914400" lvl="1" indent="-457200">
              <a:spcBef>
                <a:spcPts val="600"/>
              </a:spcBef>
              <a:spcAft>
                <a:spcPts val="600"/>
              </a:spcAft>
              <a:buFont typeface="Wingdings" pitchFamily="2" charset="2"/>
              <a:buChar char="ü"/>
            </a:pPr>
            <a:r>
              <a:rPr lang="en-US" sz="2800" dirty="0" smtClean="0">
                <a:latin typeface="Times New Roman" pitchFamily="18" charset="0"/>
                <a:cs typeface="Times New Roman" pitchFamily="18" charset="0"/>
              </a:rPr>
              <a:t>1987: Los </a:t>
            </a:r>
            <a:r>
              <a:rPr lang="en-US" sz="2800" dirty="0" err="1" smtClean="0">
                <a:latin typeface="Times New Roman" pitchFamily="18" charset="0"/>
                <a:cs typeface="Times New Roman" pitchFamily="18" charset="0"/>
              </a:rPr>
              <a:t>ensayos</a:t>
            </a:r>
            <a:r>
              <a:rPr lang="en-US" sz="2800" dirty="0" smtClean="0">
                <a:latin typeface="Times New Roman" pitchFamily="18" charset="0"/>
                <a:cs typeface="Times New Roman" pitchFamily="18" charset="0"/>
              </a:rPr>
              <a:t> del AZT</a:t>
            </a:r>
          </a:p>
          <a:p>
            <a:pPr lvl="2">
              <a:spcBef>
                <a:spcPts val="4000"/>
              </a:spcBef>
              <a:spcAft>
                <a:spcPts val="600"/>
              </a:spcAft>
            </a:pPr>
            <a:r>
              <a:rPr lang="en-US" sz="2800" dirty="0" smtClean="0">
                <a:latin typeface="Times New Roman" pitchFamily="18" charset="0"/>
                <a:cs typeface="Times New Roman" pitchFamily="18" charset="0"/>
              </a:rPr>
              <a:t>└ FDA: </a:t>
            </a:r>
            <a:r>
              <a:rPr lang="en-US" sz="2800" i="1" dirty="0" err="1" smtClean="0">
                <a:latin typeface="Times New Roman" pitchFamily="18" charset="0"/>
                <a:cs typeface="Times New Roman" pitchFamily="18" charset="0"/>
              </a:rPr>
              <a:t>Acceso</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adelantado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acortando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ensayos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clínicos</a:t>
            </a:r>
            <a:endParaRPr lang="en-US" sz="2800" i="1" dirty="0" smtClean="0">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6459" y="4340806"/>
            <a:ext cx="4524053" cy="2544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29172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500042"/>
            <a:ext cx="8215370" cy="6042680"/>
          </a:xfrm>
          <a:prstGeom prst="rect">
            <a:avLst/>
          </a:prstGeom>
          <a:noFill/>
        </p:spPr>
        <p:txBody>
          <a:bodyPr wrap="square" rtlCol="0">
            <a:spAutoFit/>
          </a:bodyPr>
          <a:lstStyle/>
          <a:p>
            <a:pPr>
              <a:spcAft>
                <a:spcPts val="2000"/>
              </a:spcAft>
            </a:pPr>
            <a:endParaRPr lang="es-ES" sz="2800" dirty="0" smtClean="0">
              <a:latin typeface="Garamond" pitchFamily="18" charset="0"/>
            </a:endParaRPr>
          </a:p>
          <a:p>
            <a:pPr lvl="1" algn="just">
              <a:spcBef>
                <a:spcPts val="1200"/>
              </a:spcBef>
              <a:spcAft>
                <a:spcPts val="1200"/>
              </a:spcAft>
            </a:pPr>
            <a:endParaRPr lang="en-US" sz="2800" dirty="0" smtClean="0">
              <a:latin typeface="Garamond" pitchFamily="18" charset="0"/>
            </a:endParaRPr>
          </a:p>
          <a:p>
            <a:pPr lvl="1" algn="just">
              <a:spcBef>
                <a:spcPts val="1200"/>
              </a:spcBef>
              <a:spcAft>
                <a:spcPts val="1200"/>
              </a:spcAft>
            </a:pPr>
            <a:endParaRPr lang="en-US" sz="2800" dirty="0">
              <a:latin typeface="Garamond" pitchFamily="18" charset="0"/>
            </a:endParaRPr>
          </a:p>
          <a:p>
            <a:pPr lvl="1" algn="just">
              <a:spcBef>
                <a:spcPts val="1200"/>
              </a:spcBef>
              <a:spcAft>
                <a:spcPts val="1200"/>
              </a:spcAft>
            </a:pPr>
            <a:endParaRPr lang="en-US" sz="2800" dirty="0" smtClean="0">
              <a:latin typeface="Garamond" pitchFamily="18" charset="0"/>
            </a:endParaRPr>
          </a:p>
          <a:p>
            <a:pPr lvl="1" algn="just">
              <a:spcBef>
                <a:spcPts val="1200"/>
              </a:spcBef>
              <a:spcAft>
                <a:spcPts val="1200"/>
              </a:spcAft>
            </a:pPr>
            <a:endParaRPr lang="en-US" sz="2800" dirty="0">
              <a:latin typeface="Garamond" pitchFamily="18" charset="0"/>
            </a:endParaRPr>
          </a:p>
          <a:p>
            <a:pPr lvl="1" algn="just">
              <a:spcBef>
                <a:spcPts val="1200"/>
              </a:spcBef>
              <a:spcAft>
                <a:spcPts val="1200"/>
              </a:spcAft>
            </a:pPr>
            <a:endParaRPr lang="en-US" sz="2800" dirty="0" smtClean="0">
              <a:latin typeface="Garamond" pitchFamily="18" charset="0"/>
            </a:endParaRPr>
          </a:p>
          <a:p>
            <a:pPr lvl="1" algn="just">
              <a:spcBef>
                <a:spcPts val="1200"/>
              </a:spcBef>
              <a:spcAft>
                <a:spcPts val="1200"/>
              </a:spcAft>
            </a:pPr>
            <a:r>
              <a:rPr lang="en-US" sz="2800" dirty="0" smtClean="0">
                <a:latin typeface="Garamond" pitchFamily="18" charset="0"/>
              </a:rPr>
              <a:t>President </a:t>
            </a:r>
            <a:r>
              <a:rPr lang="en-US" sz="2800" dirty="0">
                <a:latin typeface="Garamond" pitchFamily="18" charset="0"/>
              </a:rPr>
              <a:t>Barack Obama signs the 21st Century Cures Act, </a:t>
            </a:r>
            <a:r>
              <a:rPr lang="en-US" sz="2800" dirty="0" smtClean="0">
                <a:latin typeface="Garamond" pitchFamily="18" charset="0"/>
              </a:rPr>
              <a:t>on Dec</a:t>
            </a:r>
            <a:r>
              <a:rPr lang="en-US" sz="2800" dirty="0">
                <a:latin typeface="Garamond" pitchFamily="18" charset="0"/>
              </a:rPr>
              <a:t>. 13, 2016, </a:t>
            </a:r>
            <a:r>
              <a:rPr lang="en-US" sz="1200" dirty="0">
                <a:latin typeface="Garamond" pitchFamily="18" charset="0"/>
              </a:rPr>
              <a:t>in the South Court Auditorium in the Eisenhower Executive Office Building on the White House complex in Washington. Standing behind, from left are, Vice President Joe Biden, his wife Jill Biden, Rep. Frank Pallone, D-N.J., Sen. Lamar Alexander, R-Tenn., House Minority Leader Nancy Pelosi of Calif., and Rep. Fred Upton, R-Mich.(AP Photo/Pablo Martinez </a:t>
            </a:r>
            <a:r>
              <a:rPr lang="en-US" sz="1200" dirty="0" err="1">
                <a:latin typeface="Garamond" pitchFamily="18" charset="0"/>
              </a:rPr>
              <a:t>Monsivais</a:t>
            </a:r>
            <a:r>
              <a:rPr lang="en-US" sz="1200" dirty="0">
                <a:latin typeface="Garamond" pitchFamily="18" charset="0"/>
              </a:rPr>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719" y="692696"/>
            <a:ext cx="7289689" cy="4115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61662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692696"/>
            <a:ext cx="7848872" cy="5529719"/>
          </a:xfrm>
          <a:prstGeom prst="rect">
            <a:avLst/>
          </a:prstGeom>
          <a:noFill/>
        </p:spPr>
        <p:txBody>
          <a:bodyPr wrap="square" rtlCol="0">
            <a:spAutoFit/>
          </a:bodyPr>
          <a:lstStyle/>
          <a:p>
            <a:pPr>
              <a:spcBef>
                <a:spcPts val="600"/>
              </a:spcBef>
              <a:spcAft>
                <a:spcPts val="2000"/>
              </a:spcAft>
            </a:pPr>
            <a:r>
              <a:rPr lang="en-US" sz="2800" i="1" dirty="0" smtClean="0">
                <a:latin typeface="Times New Roman" pitchFamily="18" charset="0"/>
                <a:cs typeface="Times New Roman" pitchFamily="18" charset="0"/>
              </a:rPr>
              <a:t>The </a:t>
            </a:r>
            <a:r>
              <a:rPr lang="en-US" sz="2800" i="1" dirty="0">
                <a:latin typeface="Times New Roman" pitchFamily="18" charset="0"/>
                <a:cs typeface="Times New Roman" pitchFamily="18" charset="0"/>
              </a:rPr>
              <a:t>21st Century Cures </a:t>
            </a:r>
            <a:r>
              <a:rPr lang="en-US" sz="2800" i="1" dirty="0" smtClean="0">
                <a:latin typeface="Times New Roman" pitchFamily="18" charset="0"/>
                <a:cs typeface="Times New Roman" pitchFamily="18" charset="0"/>
              </a:rPr>
              <a:t>Act</a:t>
            </a:r>
            <a:endParaRPr lang="es-ES" sz="2800" i="1" dirty="0" smtClean="0">
              <a:latin typeface="Times New Roman" pitchFamily="18" charset="0"/>
              <a:cs typeface="Times New Roman" pitchFamily="18" charset="0"/>
            </a:endParaRPr>
          </a:p>
          <a:p>
            <a:pPr algn="just">
              <a:spcBef>
                <a:spcPts val="600"/>
              </a:spcBef>
              <a:spcAft>
                <a:spcPts val="600"/>
              </a:spcAft>
            </a:pPr>
            <a:r>
              <a:rPr lang="en-US" sz="2800" dirty="0" smtClean="0">
                <a:latin typeface="Times New Roman" pitchFamily="18" charset="0"/>
                <a:cs typeface="Times New Roman" pitchFamily="18" charset="0"/>
              </a:rPr>
              <a:t>Subtitle D: Modern Trial Design and Evidence Development</a:t>
            </a:r>
          </a:p>
          <a:p>
            <a:pPr marL="914400" lvl="1" indent="-457200" algn="just">
              <a:spcBef>
                <a:spcPts val="600"/>
              </a:spcBef>
              <a:spcAft>
                <a:spcPts val="2000"/>
              </a:spcAft>
              <a:buFont typeface="Wingdings" panose="05000000000000000000" pitchFamily="2" charset="2"/>
              <a:buChar char="§"/>
            </a:pP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Sec. 2061) The FDA must issue guidance that addresses using </a:t>
            </a:r>
            <a:r>
              <a:rPr lang="en-US" sz="2400" u="sng" dirty="0">
                <a:latin typeface="Times New Roman" pitchFamily="18" charset="0"/>
                <a:cs typeface="Times New Roman" pitchFamily="18" charset="0"/>
              </a:rPr>
              <a:t>alternative statistical methods</a:t>
            </a:r>
            <a:r>
              <a:rPr lang="en-US" sz="2400" dirty="0">
                <a:latin typeface="Times New Roman" pitchFamily="18" charset="0"/>
                <a:cs typeface="Times New Roman" pitchFamily="18" charset="0"/>
              </a:rPr>
              <a:t> in clinical trials and in the development and review of drugs.</a:t>
            </a:r>
          </a:p>
          <a:p>
            <a:pPr marL="914400" lvl="1" indent="-457200" algn="just">
              <a:spcBef>
                <a:spcPts val="600"/>
              </a:spcBef>
              <a:spcAft>
                <a:spcPts val="2000"/>
              </a:spcAft>
              <a:buFont typeface="Wingdings" panose="05000000000000000000" pitchFamily="2" charset="2"/>
              <a:buChar char="§"/>
            </a:pP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Sec. 2062) To support approval of a drug for a new indication, the FDA must evaluate the use of </a:t>
            </a:r>
            <a:r>
              <a:rPr lang="en-US" sz="2400" u="sng" dirty="0">
                <a:latin typeface="Times New Roman" pitchFamily="18" charset="0"/>
                <a:cs typeface="Times New Roman" pitchFamily="18" charset="0"/>
              </a:rPr>
              <a:t>evidence from clinical experience</a:t>
            </a:r>
            <a:r>
              <a:rPr lang="en-US" sz="2400" dirty="0">
                <a:latin typeface="Times New Roman" pitchFamily="18" charset="0"/>
                <a:cs typeface="Times New Roman" pitchFamily="18" charset="0"/>
              </a:rPr>
              <a:t> (in place of evidence from clinical trials) and establish a streamlined data review program</a:t>
            </a:r>
            <a:endParaRPr lang="es-E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6939702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data:image/jpeg;base64,/9j/4AAQSkZJRgABAQAAAQABAAD/2wCEAAkGBhQSEBUUEhQVFRQVFxUYFRYVFBQUHRcXFxgYFBQUFxUYHCYfFxwkGRwVHy8gIycpLCwsFx4xNTAqNSYrLCkBCQoKDgwOGg8PGjAkHSUtKSwqLC0sKSwsLC8uLCwsKikpLCksLCwsLCwsLCwsLCwsLCwsLCwsLCwsKSwsLCksKf/AABEIARUAtgMBIgACEQEDEQH/xAAbAAABBQEBAAAAAAAAAAAAAAAFAAEDBAYCB//EAEQQAAIAAwUCCQgHCAMBAQAAAAECAAMRBAUSITFBUQYHEyJhcZGhsRQVMlJygcHRJCVCc7LC8CMzNGJjgpLhU6Lxgxf/xAAaAQADAQEBAQAAAAAAAAAAAAAAAQIDBAUG/8QAOREAAgECAwQHBgQGAwAAAAAAAAECAxESITEEE0FRBSIyYXGRwRRSgaGx8BVCYtEkJTPC4fEjcqL/2gAMAwEAAhEDEQA/AM1LshIByz6Y68hPR2/6iNLzCilDl1R154X1T3QKlFo56ewUnFO3Ac2A9Hb/AKh1sJ6O0/KLct6gHeKw06bhUtug3USvw6jfQpmwNvHf8obyBt47/lC88L6p7RHPnhfVPaIrdRH+F0eT8ykbT0Q3lQ3REssschWuwRfs9z7XPuHzg3USvwvZlwfmQJNxGgBJ6I5No6DBuVKCiiigjOzfSPWfGDdREujNnfB+ZN5SN0OLSNxisYYGHuYl/hez8n5lrynohvKeiK8WbDZOUboGp+ELdRF+F7Ny+bLdmshdcWldK+MSPZMAxEigz29kXwKDoEBbytuM4R6I7zAqURR6OoXul82VJj4mJOpMcw0dohJAGpjU9Q5EKNDZbIEUCgJ2mmpiXkxuHYIVyMZmYcGGMOIZZ1WFChQAdTNTHMOTHNYUckY0ouMEnyRobL6C9Q8I5t/7tuqOrL6C+yPCObcP2TdUAcQDSFChiYZsEpVntBSsuUwSgqyoc65AlukxJY0mo6iYGAdSy4gcwpoSK7Kgj3RXsd7GXInyQgIn8nViTVeTbGKDbnvgtdPCqYGkIFGGTJnSqYmo4mByWYbwWNOoRLuYyclwOozU4c49Z8Y2k6+nZFWirSWJXNAAK7ypB5x35QJtXCx3eb+ySs2XyRWhKACgDJK0Vstek5ZwXfImMpL8oElWN3VmVSVlgFyBkoJwgk9ZAiGkaqdwhnzeWrKReXSWjAlgi8mVZSko5KDhFRmMzpFidezNypcIOWwYxzsK4CCOSVjSXprs2Ugu+Q95L3fmZayWBnO4b/gN5g5KlBFoMgNa+Ji1aeGzCdMmjCzTA4w84quMBTgqeaaAZiM9ed8PPIxnJVCgV0Ge2mesGbHeUnmghelnniYsnkZis/oqUYM405opmICT5LIxVgVZSQwIoQRkQRvrBeZwtnmZjrReVWbyVThxLhNBXMKcIqAc/dA+8Lfyru5QBnmM5ILfaNSoB2Vr0wK44uWjQ8m6JzqrLLYiYSqED02GRVfWIJGQ3wQuy7WWrMpDCooQRh2Gu49cd3bek1pUqUvMWQ7uHUkMWmUJFdlKDMUg5IvuYnJUC1klihOLMscTFwGHKZ7895MF2TKcr2sD1QnYeyO3kMDQqQd1DXsie0XrMdJaE0EsPTCWXEXfGSwBproKZRYm8IJjNOYhP2+Evk2qmowktVerSJuyLy5GGEok5AnPYCYms9hd9BlvOQgsnC2ZgmK9TykxJhYM2KstSiitd3w3RCL7X1T2iLuzZSlyJbPdKj0uce6Gh1vdOke6vxhQZk9YCmORCMWpN1zWAIlTCDoQrZ9NaRMpxh2nY0C9k/dr1Dwjm3fu26opLZbUBQS5tB/TPyirOtUzNWJ3EHLrBhRnCfZafxIw5lcw0EpvB+cJSzQuJGUNVcyAd41gaYKdWFS+Bpmlxot3V+9HUfAxUglc1gmM4ZUYqKgsFJFaaV7IqU4xV5OwPQLCM4ZhVyRqCfGNLKlFjQAk7gIzttsro5DqVNSaMKZEmhzhKcb4b58iIHTXjMP2qdVBFd5hOpJ6zWOaRda5J4FTJmAAVJKkZa1glUhDtNLxZeSKUKkTWWxvNNJaliBUhRXLfFocH7R/wzP8TEzr0oO0pJPvaHcH0juTKLMANT+qxPa7tmygDMRkBNBiFKmCN22PAtT6R7hFxnGSvF3XcJuyLMiQEUKNned8SqwIyijeVswLQeke4b4u2KwTFkqWRgKakbCaiIlOMWsTSvoZNcRQ9YRjudIK4a/aUMOo/wC4bnFNJvN6CMo2sOIs2W6ps2plozgGhpTI6xXdCpIIoQaEbiMiIaqQbcU1dao2HhQ0KLGNWNnwc4UKRJs+A1yTFUU66UjFGCfBj+Mk+2I87pHZqdeg8a0Ta8bGUldam4v2/hZitULYq6GlKU6I89t1pEya7gUDEmnWaxq+MdaGV1N4iMWI4ehNlhCiqq7TyfmY0k5Tcm9MrfBHqNzTQlilMxoolqSd3TAbhZwZVkM+SBiGbAaMNcQA27emCOH6oB/oiOOAdtM2ztLbMyzhHstoPdmI8OnGrQlPaab0lZrmmPG8TSPOY9A4BD6M33jfhWMTelm5OdMT1WYDqrlG54vFrZX+8b8KR7vTT3mxqS4tM0csUFIpcGP3w/8Ap4mB3DwfSR7C+JgnwVztA/8Ap8YHcYIpah7C+JjKC/mUH+g5oPKHw+hT4IXcJ1pFRVUGM9Y9EdtOyDHDi9yCJKnZV+mui/H3iFxaoC87fhTxavwgDwsYm2Ta+t3aD4Q5U/aOk3j0gsvv4mlZY5KHBvPw1ObgvryaYz4MdVw0rTaDXQ7o9Bu+8+Vs3LYaZOcNa+jUa06I8qEek8Gl+q/7Z3i0Z9ObJTajVS6zaT8DSorK6ANvvnysJ+zwqjE1xVrlTSgiCfPCKWOzv6IazDmL1CA95WzG1B6I06Tvj3dm2eFCChTVkZ0YZXbvfMrT55Yknb+qR6NfQ+rx7MnxWPNTtj0+/E+rQf5JP5Y8jpdXq0P+37FbRlTfgzOCNDOu7lbIhA5yqCvTvX3+NIzwjc3QKWaWTphHeaQumpzpxp1IaqV/kDMvwAXmTvbHhGRvX+Ime2/iY9Wu+5hKmTWXITWVqbjQhvnHlV7/AMRN9t/xGM+jKm92ypV5pEp3qR+JVhoRhR9KdZyYMcFLO3lcg0NOUXOFY7tC5tm3cIOXEPpMn7xfGOev/Sku5mLlkW+MaylpklRQc1zn1iMf5oceqfeRG94w0pPkew/wgdc/B57SG5NkqtKhiQc9DppHHsUo0tnWLS7MKUrYvH0QXeSRc2eok/GkUeLGxkS50w6FlA6cIJPjGtPB9msPk5IDFcJIzAzzI35RBetyTJViMmxoNCMzQ0PpEb2MeR+ScEu07kN2bl3HkV92gPaJjDQsxHaY3vFolbJM+8b8Cx5vNQhiCKEEgg7CMqR6dxVpWxzfvW/Asept1O2yxguFvobKLjSSeoK4HitpXrm/mgfxkrS1j2F+MEuBI+lr1zfzRR40FpbR7C/GM4R/i4S/SvoYQ0p/D6Fbi9t4l2wIdJqlf7vSX4j3xNxj3TydpEwDmzB/2GR7qRlZM4oysuTKQQekGoj1XhjKFpupZ4GeFJg6K5MI02iO52qNZccn9P2Oit1Wp8jygR6nwcs2G6iDqEnV/wCxjz66rH9tv7fnHp1yJ9VzD/LO+MV0pHFTXj6DrS6p5lbLbhlqo1KivQKQKjtjnnHEel+UFlSXghjtj1a/0+qkP8kj8seUGPXeEafU6H+SR+WPL6RjeVN9/qidp7D+Jj1MbC0rS6SRryXxjHCNtak+pSf6R/FB0lHEoeJFXsPwOuBt9eVWcE/vE5r9dMm94jy2+P4ib7b/AIjG94pJdUtHtJ4GMDfX8RN9t/xGI2OkqW0yUdBR/qx8H6FSsKOYePaO4L2u8wuS5nuET8Fre726zgnIzUyoN8Z6LN3W9pM1JqUxS2DLUVFRmKiM6kcUGlyMmsj0TjbmGXNkFdcLeIjI3XwleW1VYy2IpiX4gxHwk4WTbaVM7DVAQMK4cjma5wEBjChStTwyRjRg2pYlq/RHt0y3TBc3LCYTM5PFjyrXFruitxe3lOnNNE6Y0ygQjFTKpNaUjA2ThnaGswsdUErBgHMzprrXWL90X7OsuIySoLAAllxZDojkWyOz6vKxlgkpPLTQCcK7NS1zyNOVcdWdY3nFAwazT0rzhMB9zKAD2gxiLfjd3muQxYs7LSik6+6I7o4YTbM+OSFU6UzoRuI2x0SouVFQ4qxtCMnTSepvOCPBa0SrZWZLKqhmc46HFULTfrGZ40poNvIH2VRT15k+MELTxyT2SiypaMR6QxN7wCYxUy9SxZnUOzEklsySYzo0Z7xSktP9GEIycopLJFaXKLMFUVZiABvJyA7Y9g4XSPJboSSfSKypfWci3xjy67b4aVNSZKlyxMU80lcVDvocq9MHr2vq0WoobQ4YJUgKoXM7ctY02ilKrJK2RrtKlJYUtSrQAbgPCN9wXcPc0xhpS0d1RHl17W37A/u+UWbt4a2mRZzZ0ZeSOIEFQTz/AEudrFbVSdSFkVUg3DJAR9YaGJho6vyl2apJPuEY9j4SS/qOWf6dn/LHjcbAcIbTPsiyXmLyQCgLgXRDRcxnsjk2mlKphtw/wRtKcoWSI43toT6iJ/pH8ZjAmLs6/rQbP5OJgEkrhw4FOVa+lrBtNJ1EkiKqbg0kaPijsZUWitMzKI7Gjza/P4mb94/4jGmuy/J9mBEiZgLUxHCGrTTWBM+7w5LOSWYkkjLMmumkFOk41nN6Z+gRTVRO2VgDDwW8yr6zd0KOy514kBYuXTZBNnohqA7UNIqQT4Mj6ZJ9sRjtEnGlNrWz+gmU7dYmlTGR9VNOvcR0GCtp4Juln5YuhGFWoMVedTLSm2NDw6uLEgnqOcgo/Su/3fGLd6L9WD7qX+WPBl0rUnToyhq5Wl8jGdRxg3xRi7huZrQ5CMqlAG51d/RBubZcM0y6gkFQTnSppSOeL0ftpvsD8UWrYPpz+3K8BHVLbKvtlSjfqqN142HUk00uf7EN7XYZKjEQcWICldgrAK4ODzWpjQ4VWmJqV10AG0xquHhwy5Z6XHatI74vk+jOf6h/Cscn4jX/AA7f367dr/EUJvrd37FK08Xow/s5pxfzqKd2YjtOL1MOc1sW8KtK9Rz7474I2+ZMtU5WYsKE0JJzDAZDZkYlmzpnnQKHbACoK1NDVdKadMcTr7epulvdI4r2XK9tCFWbUXbUA+YjZ5hDkE/ZI9Xf8IL3RdwnFwSQQAQRsOmm2JuGBCzZZOQwPX3EGK/AS0GZOnH+VKDcMRj057ZVn0dv07S5rxsXGWK/cAL94NzbOcTc9CfTH5hsPdAePV5F4JNmzrO4FV2HR1IFfGhjz7hLc3k08oPRPOQ9B2e7SL6M6RnWe6rq07XT5o0hUTJLh4NNalYhwuEgZgmtRXZBX/8APG/5l/wPzi1xdD9nO9pPAwIvXhLaEnzFWYQAzADoqaCOarX22rtdSjRmko21S/Yyq1LZWuB71u8yJrSycWHbSlcgdI3Fm4NLyCGWSCVU0bMVIqc9mcYK2WxpjFnNWOp3x6c1sMmxJMpWiSst4IUGL6Tr7TQhRwPrvJ8m8inJqF55amanSGRirChERxq70sgnyOUTMgYl6QNV8ffGZssvGygfaIHuJju2Lb1XpOU1aUe0guSWC45syUJjTElg1NChNF2EnEKZZxn7ZeLq5CuGA0bCBXppU0jY8NrbyUgIuWPL+1dnhHnsZdF1q+0qVao+q3krL/ZMJOU2lovqTPbXOrHtp4QoipCj2jpOYKcGP4yR94sC4KcFh9Ns/wB4njHPtCvSl4P6EPQ9YnFS/JNTnqaA7QMmHfAnhPZOTu91GiqqjqBAilxiWtpM2zTENGXER2io7MoKcJ5/KXWZgFMaI1N1SDSPkobK4OE+F/mmcU5XhLy+RkuLhaz5n3Y/EIsW9fp7+3K8BHPFfKrPmHZydP8AsDEl7EC8Jlf+SV8I9acP42pL9L+iNaj68fH0ZPxkpSVK9pvCJuLhK2WZ94fwrD8aSUlSvab4RNxYJWyTfvT+BY491/L8H6iYPteK+iAvARa22d7DfjEXnX60I/nl/hhcALOPKph2sH7AwyhWuaFvgLtabLH/AFzMbShetJ/ot/5M46Q++DKnGYtGldTeIjni0AM6dQEcxNTXOue7bFjjVSjyfZbxERcVK1nzvu1/FGkaf8vcPvU2p9mXj6IqWy0GXfAI/wCVVPUwCnxghxnWcBZLbasPdlHUi5TPvpzTmSnDseoDCOsnwitxnXiGnLKU15Mc72jn4AdsZ0oJ1qLjqoq/zMVLqxS1v/cT8WSVSd7SeBjI37/EzvbfxMbXioWqz+uX4NGL4QD6VO9tvEx1UIW26pLn/g2msVRLxBseo3qn1Up/pyfyx5fSPVr3X6mQ/wBKR+WH0nHFKl3P9itp7D8GLgicUp1Oitl7xGcupgtoXcs0r7g5AjV3LL8lsTzpmVatQ7qUUe/4xiLKxpi2klveTWMtnpKpWrYdJJoyveol3P0CnGXIIEo7OcPfkYwtY9YvizC3XZjX0guIdDJkw7jHlEdPRTw0nTeqZtRycl8fQeohQ0KPWOiw0FuCg+m2f71PGBRgtwT/AI6zffS/xCMqv9OXgyHobHjbShkdT+Igpe6fUafdSvyxR44151n6n8RBW91+oE+6k+Kx47h/xxXJv6o8+XYn98EB+Lmy4ZzLulntqIB8KmIvYjZysr8sEeBN/wAuXblViArqyYicgxoVHaKe+NXevFuJ9uFp5Wi4kZkw1JK00auQNBG9SOGu5d3obTVpJv7yYD420pKk+03gIn4qJf0Sd94fwLFDjcvRGeXJUgmXUvTYTSg7BBnilA8im19c+EY4P4a3f6EwzjLx9ECuLxa2pvZmfjineafX6fey/AQQ4tqeVtX1Zv4xDWqnntt3LSfAQYeu3+n+1ER0h98GNxkiWLTZuWUtLocYUkGlRUgjdrGg4L3HYpTsbI+JmUYhymPm1qMjpnAfjNp5TIoR+7madYjri3VRaZhNBWXrkPtDbBuXurp5X04alQvZ25+iNPKm2ZHdFmS1mOxxDEAxc5bdulIwHCPgvJs1sltPLzJE4mpqQytvJXXXsjbWjgLZmtDWhppxFw5FUoCKUFdRoIzHGFfcufPlS5TB+SxF2U1FSKYQdsZUabUkk7Xyy/2ycWFpvW+XxNNwYueyScYsjBq4cdJhelK06tsB7ZwbuppjNMmLjJJb9uRnXPKuWcVuL+9Jcmc6zCFEwCjGgGJdKnpBMG5/F1ZHd3M089ix50s5tnlUaRUqUoVHeWfPj9V9S5Yk+8yl3XPdjT58qZRVQgy35Z8LKQMq11BrG7mWWzrZUDFfJ1CYSxqpC+hUnXZHml62JJVomyUzVGABNDXIGuWUbHhAy+Y1AIrgk5VFdRsgq0Xhi8V01x+HeKUpYMTd9Qhed2SLwlFUm4gunJsCA2zENsebUzI3Eg9YNDG44tCqifUqucvWgrk0Yl/3k372Z+Ix1bLF06jhfIqHVnbmanisLNKnowOFZlRX+cHEO6POLystJ0wKCQHcCgJ+0Y9fuQJYrvmTJjLjILlcQqMqItOztjzmyVw1OrEsfeaxWzq9aUloNS/5cuTM7yDeq3YYUaiGj0bnTjMnSHViDUGhGhGUMYuXfYMZqfRHf0RRRPYpLzKGYSVGgJrX/UPedt+ypO45mgpsppElvtwUYE6jTZ0DpgQIjdxtaxmqMGrWVhQUk8KLUqYBaJoXSmNtN2sC4UEqcZ9pXNJ04zVpIeZMLGpNYM3ctZQBrqdCRt6ICRPKtzqKA0HUIeBWtbIndRw4Esg8ksBcIrTrPjDypYXMV7SfGAfnOZ63cIQvOZ63cPlCwLkTuVk7LINrIANRr1kx2wqKH5QBN6TPW7h8oXnOZ63cIMCtawKikrJZBryVdoPa3zjpJQGgpAPznM9buELzlM9buECglohRoRi7pIP0iLyVd3ZUQF85TPW7h8obzlM9Y9ggcU9RypKXaSYdlygugpXrh5lmVsyKn3wBF4zPWPYIMXXNLS6sampgwrkS6UVGzSsTvLDChFRDpKCigFBHdIVILLUMKve2ZA1kQmpWp98TiM/NvCYGYYjqd2/qjnzlM9c93yhqKWhSpJZpGjhRnvOEz1z3QodisDGsViLn+Uan4Ret1tEsYE18B84tNKKpSWBXZXZ09JgYbnmHavaflACd9SjWHURd8zvvXtPyhxcr717T8ody8SKDCJEkArUugzpQ4q9dApyi35mfevaflCFzPvXtPygYpPLJj225GksFmPLUsARm5yOVSQuUT2S4jyazmoyMWAVcRNRWtctMj3RcvNTaHVpgC4Vw0Uk1Az1IiG+bwpISSFAANRQmuVddlM4i8rHKp1nFc7gi0WF0AZkZQdCQQD0A7YXkEzLmNnpUEV6q6xa89tyEuUFA5Nsat0gk5g5bYkt1/vNYM45wFKoxWtNpBrn1Q7y5GjnW4RBk2UVNGBBGoIIPYYuWS6GmSnmhlCy/SrirnpQAGsRT50yc1TiY0oKlnoB0mCVgmzpcmZLVBSZq2OhGwUppA27FTlUwXS6xUstyPNVjLKthFSKsuXWygd8VJlkdVDFGCtoxBAO3I7YtTbJPIzLEbsdfjEk6825BJEyWMMs1U1ZTt136mDrCUqq1syk1icKrFGAY0UlTRjuG+JDdM6uEynB2AqR4xNab5LyZcoooWWarTF2GpO+I74vRrQ4dlUEADm1plprBeQKdVu2EhFgmUU4CA3ok0XF7NaV90HLmszcmQVNVLYstOvdA2RfjoqqK0GwuzA9atUdlIM3XeRKOQqLylQVVaKBSmQBFIluRnKdbO8SZJJIJAJA1I2dcOZJw4s6VpofGlO+Hl2llVlAWjjCcm0oRrihmtLYAnNwhsWhrXrr8IMyXKfBcv8metd0TVHKFaKzMFNVz1OlYowStV7lpQksilUZip5wNSTrQ56wNAi1fidNNzd8S8DqGh4UM1NMBD0gEL3mbx2R0b2mbx2QrGOFhykKAXneZvHYIbzxM3jsEFh4GHiI5pAiRbZzthQYm3KtYU22zVFSRQ1GWA+BMIlqztcL0jP3hOxTDuGQ90XLI9onV5JGenpYUrQbyaUX3xCLhnkEiU7AZtgGOnXgrSHoWrRebKEFrDdGVZn+Pzia4LhmTFecEJSUOccqLlUk1OwRZtU7CjHaBl16CBsHLOyK1rvFZfNUAkbBkB10ge17zN4HUB8YiFkco0zCxQEBnoaAnQE74grAUooISr6celRh2d4gpInrNXeNoOyM3WLFgtOBwa5HI++CwOJavC68POTTaN3+oGkRreSJBNKgammWeVCYz1qu11xsFJlqwBbYK5gd8CYoy5lOD1y/uv7jAGsaG4JZZAozJY0HZAwnoXIVI75E4sIBLVpQZmu6g1jkimsSYmWnCrsP5j4wXS40oKlq7cx8or2CzYpzMdFJ7a5QairmkpFDzIm9u0fKFBCFE3JxMyAh8UMIUWaouXXaklzA02XyijVa06j09Ri55zTl8eJuTxV5Pk19H1MNcPRWA8KE43M50VN3bNHYOEEmXaXmCWUlstAigHP1tRTqEAZ02rE69PREVYUCikKFCMZYr9xqrLwulm7TYZqMgxYlmysJJOLFSZLJGLdUHYN0V+DN7yLHaVtGKbMZK4URBLqSCtGcsaDPQAxnYaDCN0lnZ6+B6NdfDINLtjGXha1nIS8IEvIriz9I6HpNYexX7LSVNSahtPKAALOMtETXnl2cke6mkZO5pnMI3Hx/RghSoiMJk6SWjLMm3yJV0WiQ7ymtDzRyYTDMOAGWSQ61ouTamOLZwwkTLPKly5PkzS/SwLiVzQDEWWYjVy+1i1jL26yGW1Nmw9EVjDw8ytyrXk/v5molcL5flEmbNkS56ywQQZSSi2QCkmrYyKVq9c44vDhEHtDzZU60SwzErLwJRQdEFJmEgaej7ozcWLBKxTFyJAIJp8YLIWGnzf38D0CVwiHkJszcqG5RXDqVOQI5ubLuO3bAm3cJZS2CdZWRzNmMrrMohwgMrBSxbFnhP+UUzaMq4W0J03fOM9a5+Ny285dWghJJijCMnY0Fi4Vy3s/k9tltNRc5UyWVSbLbdiOTrTLOtOmCnB7hGBMlzClJMokJJU1AWmhxHnMSalm7hlGFiaVanUUViB0RWE1lSTPR7r4TiTbntGF8Ds7cmCoPO0GtDSKdkvt5c7lJbtqSRNIKkEk4SuIinTl7ow4vCZ67dsW7tmvMehZiozOfdCwkbm2ZsbxvCSjN5EoQzRWbMViwUuKukioBAJ1Y57FprGVtN8FWKqAQMqmpz27Yt22eJcskdS/CM4DDiiqdNLNhPz4/qr3/OFA2FDsa4UcstNcuvKGrGnaUGHOAPXFXzMhYEZCoqCcqVzz2QXIx5AKHEaS22azm3AMV5EqKnFhzAO0U20EUZJkeVYGVORxkYi7nm50OIN1bIWMyjtKfDvBEKsWr0los5xKIMuvMIOLLZnBUXipRFZUFB6UieJR/vUihMDlZXKnXSipJamfBhQfC2VrRWbOd0KjnUpRvVLKMxTaBA+cFBbmySudKTG9xHOqT1iDGJbSnw+/jYhsFqwPXZo3VGiU1FRFC2tINnswxDED+1CkkgHWgMW3tkhGUSSplUHpPRq7ahsx7onERKunw7h7RZw60b/wAO8QAtdhaWc8xsP60jXWOdJZmLgBKc3ns1T0EKMv1WOLvaWT+2C4CDXJteupMPEEa9uDMfKkljRRUmNBYrGJa9O0/rZFqzypSSDhA5UnaGw0rmAerfAzy5WdVtFOTxHFyROLTINTKladMGIp18XAr3jeWLmpptO/oHRAwwbnvZxNOFZbSq5DGVNP8AHGD2wHnFS5wii1yqcVB10FeyGpXLpVVPJJkdI6g1NWzpyYVpbrljbCwJzzqpDHTqiwgsQth9E2crUZzMm3Db2wsaI9qjyZnaRobps2GXU6tn8h2RBczymtGF0lmVz60VmyAOEg1J1pByXMl8m+x6nASrFQuLLKla4d8DkKdfLRgi8rumTCCtKDZnrtOkDHu2Yv2SerPwjWSLWokzVLc5xRaI2vuWkV6wKQ4VW21YyjKQc8uvKFGpZAdQD1w8O5tjAV33pTmvpsO7rgxGUEGbotlRgOo06v8AUNoTRetEhXFG/wDOqAFsshltQ6HQ740cR2iQHUqf/DvhJiUrGZIholtEgoxU6jv6YhEWbChQoUACrDiEFg3d12Bec+bbBu/3CE3YV0yHUVOSnRfj0RflzQ2hBoc6GBd7XhngU+0fhAyTPZDVTQwiMLeZqqxVt1gEwbm2H4HfEdhvMPkcm3b+qLphEZoy86SVNGFD+s4ijS2yxiYtNuw7v9RnJksqSDkRrFGsZXOYcQ0OICgpc89EBLEBidu6Ca25Do69ojMQoViHG5rVasdgxkUcjQkdRpFuRe0xduIfzZ9+sKxLgaSsKBkm/FPpAg9GYhQrE4WAIkkTirBhs/RERiHMWampRqgEaGOooXRPrLp6pp7tRF8RJkyje1lxLiGq+G0QCrGrMZy32fA5GzUdRhouD4EMkc4ZVzGWteiNDwlsUqTPCoqKpUGhR3zqa516tsZuFWE1dkVKcpyTTsjU3bY7PNmpySsgoQzE5FqaqrEkDXU7YvSLBimlDVRiYBiN1aHPI1pAm7FpKXpqe0xHeqASjkNRsG+JszLBO9lLzLN2XfL+mLMAYoCEZgA1TjAIrtNBFS7biWarli8nAAcUymE9GgIPVWAhhVh4WPdVb3UuRoEsiebS+FeUE2gYDPCCNutOmL8uWBZ5DFs5lQailN1f0IyAMODBhY9zO/a43Nta7KEIC1mClcSkUrnkKA9++M/ftnzDAEbDXqyr3xesrh0ViBUjPIa6GIr0Qci3RQ94gV0EIyi82MbApu5XVAZpmUqFq2Gpzp8aRBcN04p6LOUqrYs2FBzRXOvu7YDwqQWY93PrK+vyNJweu6UbTOWYoYIHwYtKhqDI5E00ivdliS0MwmTBLwDmpSUrOc6jFhXblQ11gJSFBhYtzNu+LgFhd0qjYuVQgZHCSOpsQXuMChHNI6EUk1qa04Sj2nc6EKGrChmpwIRMNCgJCVyzKORvHhBsGM5d8ykxT007co0USzOWo5gbfMiqBtqnPqMEiYjnS8SkbwRAJOzMvDQ7ZGGrFG5obrespeio74e80rKbooeyBt02wK2E6N3GDlBCMnkzKGGizbrIZbU2bD0RWrDNExQ8NWO5UssQBqYBh26B+yHv8YV8PSUekgfH4RakSsKhRsFIB3tbMbUGi952wjJZsox0I5hwYZqIwoasKsADw4hqw4MADwoekKACMwoaFCIO5bZjrEaisPCgZMhzFW2zyoFN/wAIUKM59lnHtUnGjJrUDvKBJJ1Mc8gIUKOXHLmfPe1Vvffmx/JxFqXbHAAB03gHvhQoMcuYvaa3vvzY021M4o2Y6h8orcgIUKDHLmL2qt7782LkB+jEshsHo5e4HxhQoMcuY/aa3vvzZJMtjkEFsj1DwiqJA/RMKFCxy5i9pre+/Nj8gP0YXICFCgxS5h7TW99+bFyAhcgP1WFCh4pcw9pre+/Ni5EboXIiFCgxS5h7RW99+bOuTEKFChYpcw9ore+/N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4" descr="data:image/jpeg;base64,/9j/4AAQSkZJRgABAQAAAQABAAD/2wCEAAkGBhQSEBUUEhQVFRQVFxUYFRYVFBQUHRcXFxgYFBQUFxUYHCYfFxwkGRwVHy8gIycpLCwsFx4xNTAqNSYrLCkBCQoKDgwOGg8PGjAkHSUtKSwqLC0sKSwsLC8uLCwsKikpLCksLCwsLCwsLCwsLCwsLCwsLCwsLCwsKSwsLCksKf/AABEIARUAtgMBIgACEQEDEQH/xAAbAAABBQEBAAAAAAAAAAAAAAAFAAEDBAYCB//EAEQQAAIAAwUCCQgHCAMBAQAAAAECAAMRBAUSITFBUQYHEyJhcZGhsRQVMlJygcHRJCVCc7LC8CMzNGJjgpLhU6Lxgxf/xAAaAQADAQEBAQAAAAAAAAAAAAAAAQIDBAUG/8QAOREAAgECAwQHBgQGAwAAAAAAAAECAxESITEEE0FRBSIyYXGRwRRSgaGx8BVCYtEkJTPC4fEjcqL/2gAMAwEAAhEDEQA/AM1LshIByz6Y68hPR2/6iNLzCilDl1R154X1T3QKlFo56ewUnFO3Ac2A9Hb/AKh1sJ6O0/KLct6gHeKw06bhUtug3USvw6jfQpmwNvHf8obyBt47/lC88L6p7RHPnhfVPaIrdRH+F0eT8ykbT0Q3lQ3REssschWuwRfs9z7XPuHzg3USvwvZlwfmQJNxGgBJ6I5No6DBuVKCiiigjOzfSPWfGDdREujNnfB+ZN5SN0OLSNxisYYGHuYl/hez8n5lrynohvKeiK8WbDZOUboGp+ELdRF+F7Ny+bLdmshdcWldK+MSPZMAxEigz29kXwKDoEBbytuM4R6I7zAqURR6OoXul82VJj4mJOpMcw0dohJAGpjU9Q5EKNDZbIEUCgJ2mmpiXkxuHYIVyMZmYcGGMOIZZ1WFChQAdTNTHMOTHNYUckY0ouMEnyRobL6C9Q8I5t/7tuqOrL6C+yPCObcP2TdUAcQDSFChiYZsEpVntBSsuUwSgqyoc65AlukxJY0mo6iYGAdSy4gcwpoSK7Kgj3RXsd7GXInyQgIn8nViTVeTbGKDbnvgtdPCqYGkIFGGTJnSqYmo4mByWYbwWNOoRLuYyclwOozU4c49Z8Y2k6+nZFWirSWJXNAAK7ypB5x35QJtXCx3eb+ySs2XyRWhKACgDJK0Vstek5ZwXfImMpL8oElWN3VmVSVlgFyBkoJwgk9ZAiGkaqdwhnzeWrKReXSWjAlgi8mVZSko5KDhFRmMzpFidezNypcIOWwYxzsK4CCOSVjSXprs2Ugu+Q95L3fmZayWBnO4b/gN5g5KlBFoMgNa+Ji1aeGzCdMmjCzTA4w84quMBTgqeaaAZiM9ed8PPIxnJVCgV0Ge2mesGbHeUnmghelnniYsnkZis/oqUYM405opmICT5LIxVgVZSQwIoQRkQRvrBeZwtnmZjrReVWbyVThxLhNBXMKcIqAc/dA+8Lfyru5QBnmM5ILfaNSoB2Vr0wK44uWjQ8m6JzqrLLYiYSqED02GRVfWIJGQ3wQuy7WWrMpDCooQRh2Gu49cd3bek1pUqUvMWQ7uHUkMWmUJFdlKDMUg5IvuYnJUC1klihOLMscTFwGHKZ7895MF2TKcr2sD1QnYeyO3kMDQqQd1DXsie0XrMdJaE0EsPTCWXEXfGSwBproKZRYm8IJjNOYhP2+Evk2qmowktVerSJuyLy5GGEok5AnPYCYms9hd9BlvOQgsnC2ZgmK9TykxJhYM2KstSiitd3w3RCL7X1T2iLuzZSlyJbPdKj0uce6Gh1vdOke6vxhQZk9YCmORCMWpN1zWAIlTCDoQrZ9NaRMpxh2nY0C9k/dr1Dwjm3fu26opLZbUBQS5tB/TPyirOtUzNWJ3EHLrBhRnCfZafxIw5lcw0EpvB+cJSzQuJGUNVcyAd41gaYKdWFS+Bpmlxot3V+9HUfAxUglc1gmM4ZUYqKgsFJFaaV7IqU4xV5OwPQLCM4ZhVyRqCfGNLKlFjQAk7gIzttsro5DqVNSaMKZEmhzhKcb4b58iIHTXjMP2qdVBFd5hOpJ6zWOaRda5J4FTJmAAVJKkZa1glUhDtNLxZeSKUKkTWWxvNNJaliBUhRXLfFocH7R/wzP8TEzr0oO0pJPvaHcH0juTKLMANT+qxPa7tmygDMRkBNBiFKmCN22PAtT6R7hFxnGSvF3XcJuyLMiQEUKNned8SqwIyijeVswLQeke4b4u2KwTFkqWRgKakbCaiIlOMWsTSvoZNcRQ9YRjudIK4a/aUMOo/wC4bnFNJvN6CMo2sOIs2W6ps2plozgGhpTI6xXdCpIIoQaEbiMiIaqQbcU1dao2HhQ0KLGNWNnwc4UKRJs+A1yTFUU66UjFGCfBj+Mk+2I87pHZqdeg8a0Ta8bGUldam4v2/hZitULYq6GlKU6I89t1pEya7gUDEmnWaxq+MdaGV1N4iMWI4ehNlhCiqq7TyfmY0k5Tcm9MrfBHqNzTQlilMxoolqSd3TAbhZwZVkM+SBiGbAaMNcQA27emCOH6oB/oiOOAdtM2ztLbMyzhHstoPdmI8OnGrQlPaab0lZrmmPG8TSPOY9A4BD6M33jfhWMTelm5OdMT1WYDqrlG54vFrZX+8b8KR7vTT3mxqS4tM0csUFIpcGP3w/8Ap4mB3DwfSR7C+JgnwVztA/8Ap8YHcYIpah7C+JjKC/mUH+g5oPKHw+hT4IXcJ1pFRVUGM9Y9EdtOyDHDi9yCJKnZV+mui/H3iFxaoC87fhTxavwgDwsYm2Ta+t3aD4Q5U/aOk3j0gsvv4mlZY5KHBvPw1ObgvryaYz4MdVw0rTaDXQ7o9Bu+8+Vs3LYaZOcNa+jUa06I8qEek8Gl+q/7Z3i0Z9ObJTajVS6zaT8DSorK6ANvvnysJ+zwqjE1xVrlTSgiCfPCKWOzv6IazDmL1CA95WzG1B6I06Tvj3dm2eFCChTVkZ0YZXbvfMrT55Yknb+qR6NfQ+rx7MnxWPNTtj0+/E+rQf5JP5Y8jpdXq0P+37FbRlTfgzOCNDOu7lbIhA5yqCvTvX3+NIzwjc3QKWaWTphHeaQumpzpxp1IaqV/kDMvwAXmTvbHhGRvX+Ime2/iY9Wu+5hKmTWXITWVqbjQhvnHlV7/AMRN9t/xGM+jKm92ypV5pEp3qR+JVhoRhR9KdZyYMcFLO3lcg0NOUXOFY7tC5tm3cIOXEPpMn7xfGOev/Sku5mLlkW+MaylpklRQc1zn1iMf5oceqfeRG94w0pPkew/wgdc/B57SG5NkqtKhiQc9DppHHsUo0tnWLS7MKUrYvH0QXeSRc2eok/GkUeLGxkS50w6FlA6cIJPjGtPB9msPk5IDFcJIzAzzI35RBetyTJViMmxoNCMzQ0PpEb2MeR+ScEu07kN2bl3HkV92gPaJjDQsxHaY3vFolbJM+8b8Cx5vNQhiCKEEgg7CMqR6dxVpWxzfvW/Asept1O2yxguFvobKLjSSeoK4HitpXrm/mgfxkrS1j2F+MEuBI+lr1zfzRR40FpbR7C/GM4R/i4S/SvoYQ0p/D6Fbi9t4l2wIdJqlf7vSX4j3xNxj3TydpEwDmzB/2GR7qRlZM4oysuTKQQekGoj1XhjKFpupZ4GeFJg6K5MI02iO52qNZccn9P2Oit1Wp8jygR6nwcs2G6iDqEnV/wCxjz66rH9tv7fnHp1yJ9VzD/LO+MV0pHFTXj6DrS6p5lbLbhlqo1KivQKQKjtjnnHEel+UFlSXghjtj1a/0+qkP8kj8seUGPXeEafU6H+SR+WPL6RjeVN9/qidp7D+Jj1MbC0rS6SRryXxjHCNtak+pSf6R/FB0lHEoeJFXsPwOuBt9eVWcE/vE5r9dMm94jy2+P4ib7b/AIjG94pJdUtHtJ4GMDfX8RN9t/xGI2OkqW0yUdBR/qx8H6FSsKOYePaO4L2u8wuS5nuET8Fre726zgnIzUyoN8Z6LN3W9pM1JqUxS2DLUVFRmKiM6kcUGlyMmsj0TjbmGXNkFdcLeIjI3XwleW1VYy2IpiX4gxHwk4WTbaVM7DVAQMK4cjma5wEBjChStTwyRjRg2pYlq/RHt0y3TBc3LCYTM5PFjyrXFruitxe3lOnNNE6Y0ygQjFTKpNaUjA2ThnaGswsdUErBgHMzprrXWL90X7OsuIySoLAAllxZDojkWyOz6vKxlgkpPLTQCcK7NS1zyNOVcdWdY3nFAwazT0rzhMB9zKAD2gxiLfjd3muQxYs7LSik6+6I7o4YTbM+OSFU6UzoRuI2x0SouVFQ4qxtCMnTSepvOCPBa0SrZWZLKqhmc46HFULTfrGZ40poNvIH2VRT15k+MELTxyT2SiypaMR6QxN7wCYxUy9SxZnUOzEklsySYzo0Z7xSktP9GEIycopLJFaXKLMFUVZiABvJyA7Y9g4XSPJboSSfSKypfWci3xjy67b4aVNSZKlyxMU80lcVDvocq9MHr2vq0WoobQ4YJUgKoXM7ctY02ilKrJK2RrtKlJYUtSrQAbgPCN9wXcPc0xhpS0d1RHl17W37A/u+UWbt4a2mRZzZ0ZeSOIEFQTz/AEudrFbVSdSFkVUg3DJAR9YaGJho6vyl2apJPuEY9j4SS/qOWf6dn/LHjcbAcIbTPsiyXmLyQCgLgXRDRcxnsjk2mlKphtw/wRtKcoWSI43toT6iJ/pH8ZjAmLs6/rQbP5OJgEkrhw4FOVa+lrBtNJ1EkiKqbg0kaPijsZUWitMzKI7Gjza/P4mb94/4jGmuy/J9mBEiZgLUxHCGrTTWBM+7w5LOSWYkkjLMmumkFOk41nN6Z+gRTVRO2VgDDwW8yr6zd0KOy514kBYuXTZBNnohqA7UNIqQT4Mj6ZJ9sRjtEnGlNrWz+gmU7dYmlTGR9VNOvcR0GCtp4Juln5YuhGFWoMVedTLSm2NDw6uLEgnqOcgo/Su/3fGLd6L9WD7qX+WPBl0rUnToyhq5Wl8jGdRxg3xRi7huZrQ5CMqlAG51d/RBubZcM0y6gkFQTnSppSOeL0ftpvsD8UWrYPpz+3K8BHVLbKvtlSjfqqN142HUk00uf7EN7XYZKjEQcWICldgrAK4ODzWpjQ4VWmJqV10AG0xquHhwy5Z6XHatI74vk+jOf6h/Cscn4jX/AA7f367dr/EUJvrd37FK08Xow/s5pxfzqKd2YjtOL1MOc1sW8KtK9Rz7474I2+ZMtU5WYsKE0JJzDAZDZkYlmzpnnQKHbACoK1NDVdKadMcTr7epulvdI4r2XK9tCFWbUXbUA+YjZ5hDkE/ZI9Xf8IL3RdwnFwSQQAQRsOmm2JuGBCzZZOQwPX3EGK/AS0GZOnH+VKDcMRj057ZVn0dv07S5rxsXGWK/cAL94NzbOcTc9CfTH5hsPdAePV5F4JNmzrO4FV2HR1IFfGhjz7hLc3k08oPRPOQ9B2e7SL6M6RnWe6rq07XT5o0hUTJLh4NNalYhwuEgZgmtRXZBX/8APG/5l/wPzi1xdD9nO9pPAwIvXhLaEnzFWYQAzADoqaCOarX22rtdSjRmko21S/Yyq1LZWuB71u8yJrSycWHbSlcgdI3Fm4NLyCGWSCVU0bMVIqc9mcYK2WxpjFnNWOp3x6c1sMmxJMpWiSst4IUGL6Tr7TQhRwPrvJ8m8inJqF55amanSGRirChERxq70sgnyOUTMgYl6QNV8ffGZssvGygfaIHuJju2Lb1XpOU1aUe0guSWC45syUJjTElg1NChNF2EnEKZZxn7ZeLq5CuGA0bCBXppU0jY8NrbyUgIuWPL+1dnhHnsZdF1q+0qVao+q3krL/ZMJOU2lovqTPbXOrHtp4QoipCj2jpOYKcGP4yR94sC4KcFh9Ns/wB4njHPtCvSl4P6EPQ9YnFS/JNTnqaA7QMmHfAnhPZOTu91GiqqjqBAilxiWtpM2zTENGXER2io7MoKcJ5/KXWZgFMaI1N1SDSPkobK4OE+F/mmcU5XhLy+RkuLhaz5n3Y/EIsW9fp7+3K8BHPFfKrPmHZydP8AsDEl7EC8Jlf+SV8I9acP42pL9L+iNaj68fH0ZPxkpSVK9pvCJuLhK2WZ94fwrD8aSUlSvab4RNxYJWyTfvT+BY491/L8H6iYPteK+iAvARa22d7DfjEXnX60I/nl/hhcALOPKph2sH7AwyhWuaFvgLtabLH/AFzMbShetJ/ot/5M46Q++DKnGYtGldTeIjni0AM6dQEcxNTXOue7bFjjVSjyfZbxERcVK1nzvu1/FGkaf8vcPvU2p9mXj6IqWy0GXfAI/wCVVPUwCnxghxnWcBZLbasPdlHUi5TPvpzTmSnDseoDCOsnwitxnXiGnLKU15Mc72jn4AdsZ0oJ1qLjqoq/zMVLqxS1v/cT8WSVSd7SeBjI37/EzvbfxMbXioWqz+uX4NGL4QD6VO9tvEx1UIW26pLn/g2msVRLxBseo3qn1Up/pyfyx5fSPVr3X6mQ/wBKR+WH0nHFKl3P9itp7D8GLgicUp1Oitl7xGcupgtoXcs0r7g5AjV3LL8lsTzpmVatQ7qUUe/4xiLKxpi2klveTWMtnpKpWrYdJJoyveol3P0CnGXIIEo7OcPfkYwtY9YvizC3XZjX0guIdDJkw7jHlEdPRTw0nTeqZtRycl8fQeohQ0KPWOiw0FuCg+m2f71PGBRgtwT/AI6zffS/xCMqv9OXgyHobHjbShkdT+Igpe6fUafdSvyxR44151n6n8RBW91+oE+6k+Kx47h/xxXJv6o8+XYn98EB+Lmy4ZzLulntqIB8KmIvYjZysr8sEeBN/wAuXblViArqyYicgxoVHaKe+NXevFuJ9uFp5Wi4kZkw1JK00auQNBG9SOGu5d3obTVpJv7yYD420pKk+03gIn4qJf0Sd94fwLFDjcvRGeXJUgmXUvTYTSg7BBnilA8im19c+EY4P4a3f6EwzjLx9ECuLxa2pvZmfjineafX6fey/AQQ4tqeVtX1Zv4xDWqnntt3LSfAQYeu3+n+1ER0h98GNxkiWLTZuWUtLocYUkGlRUgjdrGg4L3HYpTsbI+JmUYhymPm1qMjpnAfjNp5TIoR+7madYjri3VRaZhNBWXrkPtDbBuXurp5X04alQvZ25+iNPKm2ZHdFmS1mOxxDEAxc5bdulIwHCPgvJs1sltPLzJE4mpqQytvJXXXsjbWjgLZmtDWhppxFw5FUoCKUFdRoIzHGFfcufPlS5TB+SxF2U1FSKYQdsZUabUkk7Xyy/2ycWFpvW+XxNNwYueyScYsjBq4cdJhelK06tsB7ZwbuppjNMmLjJJb9uRnXPKuWcVuL+9Jcmc6zCFEwCjGgGJdKnpBMG5/F1ZHd3M089ix50s5tnlUaRUqUoVHeWfPj9V9S5Yk+8yl3XPdjT58qZRVQgy35Z8LKQMq11BrG7mWWzrZUDFfJ1CYSxqpC+hUnXZHml62JJVomyUzVGABNDXIGuWUbHhAy+Y1AIrgk5VFdRsgq0Xhi8V01x+HeKUpYMTd9Qhed2SLwlFUm4gunJsCA2zENsebUzI3Eg9YNDG44tCqifUqucvWgrk0Yl/3k372Z+Ix1bLF06jhfIqHVnbmanisLNKnowOFZlRX+cHEO6POLystJ0wKCQHcCgJ+0Y9fuQJYrvmTJjLjILlcQqMqItOztjzmyVw1OrEsfeaxWzq9aUloNS/5cuTM7yDeq3YYUaiGj0bnTjMnSHViDUGhGhGUMYuXfYMZqfRHf0RRRPYpLzKGYSVGgJrX/UPedt+ypO45mgpsppElvtwUYE6jTZ0DpgQIjdxtaxmqMGrWVhQUk8KLUqYBaJoXSmNtN2sC4UEqcZ9pXNJ04zVpIeZMLGpNYM3ctZQBrqdCRt6ICRPKtzqKA0HUIeBWtbIndRw4Esg8ksBcIrTrPjDypYXMV7SfGAfnOZ63cIQvOZ63cPlCwLkTuVk7LINrIANRr1kx2wqKH5QBN6TPW7h8oXnOZ63cIMCtawKikrJZBryVdoPa3zjpJQGgpAPznM9buELzlM9buECglohRoRi7pIP0iLyVd3ZUQF85TPW7h8obzlM9Y9ggcU9RypKXaSYdlygugpXrh5lmVsyKn3wBF4zPWPYIMXXNLS6sampgwrkS6UVGzSsTvLDChFRDpKCigFBHdIVILLUMKve2ZA1kQmpWp98TiM/NvCYGYYjqd2/qjnzlM9c93yhqKWhSpJZpGjhRnvOEz1z3QodisDGsViLn+Uan4Ret1tEsYE18B84tNKKpSWBXZXZ09JgYbnmHavaflACd9SjWHURd8zvvXtPyhxcr717T8ody8SKDCJEkArUugzpQ4q9dApyi35mfevaflCFzPvXtPygYpPLJj225GksFmPLUsARm5yOVSQuUT2S4jyazmoyMWAVcRNRWtctMj3RcvNTaHVpgC4Vw0Uk1Az1IiG+bwpISSFAANRQmuVddlM4i8rHKp1nFc7gi0WF0AZkZQdCQQD0A7YXkEzLmNnpUEV6q6xa89tyEuUFA5Nsat0gk5g5bYkt1/vNYM45wFKoxWtNpBrn1Q7y5GjnW4RBk2UVNGBBGoIIPYYuWS6GmSnmhlCy/SrirnpQAGsRT50yc1TiY0oKlnoB0mCVgmzpcmZLVBSZq2OhGwUppA27FTlUwXS6xUstyPNVjLKthFSKsuXWygd8VJlkdVDFGCtoxBAO3I7YtTbJPIzLEbsdfjEk6825BJEyWMMs1U1ZTt136mDrCUqq1syk1icKrFGAY0UlTRjuG+JDdM6uEynB2AqR4xNab5LyZcoooWWarTF2GpO+I74vRrQ4dlUEADm1plprBeQKdVu2EhFgmUU4CA3ok0XF7NaV90HLmszcmQVNVLYstOvdA2RfjoqqK0GwuzA9atUdlIM3XeRKOQqLylQVVaKBSmQBFIluRnKdbO8SZJJIJAJA1I2dcOZJw4s6VpofGlO+Hl2llVlAWjjCcm0oRrihmtLYAnNwhsWhrXrr8IMyXKfBcv8metd0TVHKFaKzMFNVz1OlYowStV7lpQksilUZip5wNSTrQ56wNAi1fidNNzd8S8DqGh4UM1NMBD0gEL3mbx2R0b2mbx2QrGOFhykKAXneZvHYIbzxM3jsEFh4GHiI5pAiRbZzthQYm3KtYU22zVFSRQ1GWA+BMIlqztcL0jP3hOxTDuGQ90XLI9onV5JGenpYUrQbyaUX3xCLhnkEiU7AZtgGOnXgrSHoWrRebKEFrDdGVZn+Pzia4LhmTFecEJSUOccqLlUk1OwRZtU7CjHaBl16CBsHLOyK1rvFZfNUAkbBkB10ge17zN4HUB8YiFkco0zCxQEBnoaAnQE74grAUooISr6celRh2d4gpInrNXeNoOyM3WLFgtOBwa5HI++CwOJavC68POTTaN3+oGkRreSJBNKgammWeVCYz1qu11xsFJlqwBbYK5gd8CYoy5lOD1y/uv7jAGsaG4JZZAozJY0HZAwnoXIVI75E4sIBLVpQZmu6g1jkimsSYmWnCrsP5j4wXS40oKlq7cx8or2CzYpzMdFJ7a5QairmkpFDzIm9u0fKFBCFE3JxMyAh8UMIUWaouXXaklzA02XyijVa06j09Ri55zTl8eJuTxV5Pk19H1MNcPRWA8KE43M50VN3bNHYOEEmXaXmCWUlstAigHP1tRTqEAZ02rE69PREVYUCikKFCMZYr9xqrLwulm7TYZqMgxYlmysJJOLFSZLJGLdUHYN0V+DN7yLHaVtGKbMZK4URBLqSCtGcsaDPQAxnYaDCN0lnZ6+B6NdfDINLtjGXha1nIS8IEvIriz9I6HpNYexX7LSVNSahtPKAALOMtETXnl2cke6mkZO5pnMI3Hx/RghSoiMJk6SWjLMm3yJV0WiQ7ymtDzRyYTDMOAGWSQ61ouTamOLZwwkTLPKly5PkzS/SwLiVzQDEWWYjVy+1i1jL26yGW1Nmw9EVjDw8ytyrXk/v5molcL5flEmbNkS56ywQQZSSi2QCkmrYyKVq9c44vDhEHtDzZU60SwzErLwJRQdEFJmEgaej7ozcWLBKxTFyJAIJp8YLIWGnzf38D0CVwiHkJszcqG5RXDqVOQI5ubLuO3bAm3cJZS2CdZWRzNmMrrMohwgMrBSxbFnhP+UUzaMq4W0J03fOM9a5+Ny285dWghJJijCMnY0Fi4Vy3s/k9tltNRc5UyWVSbLbdiOTrTLOtOmCnB7hGBMlzClJMokJJU1AWmhxHnMSalm7hlGFiaVanUUViB0RWE1lSTPR7r4TiTbntGF8Ds7cmCoPO0GtDSKdkvt5c7lJbtqSRNIKkEk4SuIinTl7ow4vCZ67dsW7tmvMehZiozOfdCwkbm2ZsbxvCSjN5EoQzRWbMViwUuKukioBAJ1Y57FprGVtN8FWKqAQMqmpz27Yt22eJcskdS/CM4DDiiqdNLNhPz4/qr3/OFA2FDsa4UcstNcuvKGrGnaUGHOAPXFXzMhYEZCoqCcqVzz2QXIx5AKHEaS22azm3AMV5EqKnFhzAO0U20EUZJkeVYGVORxkYi7nm50OIN1bIWMyjtKfDvBEKsWr0los5xKIMuvMIOLLZnBUXipRFZUFB6UieJR/vUihMDlZXKnXSipJamfBhQfC2VrRWbOd0KjnUpRvVLKMxTaBA+cFBbmySudKTG9xHOqT1iDGJbSnw+/jYhsFqwPXZo3VGiU1FRFC2tINnswxDED+1CkkgHWgMW3tkhGUSSplUHpPRq7ahsx7onERKunw7h7RZw60b/wAO8QAtdhaWc8xsP60jXWOdJZmLgBKc3ns1T0EKMv1WOLvaWT+2C4CDXJteupMPEEa9uDMfKkljRRUmNBYrGJa9O0/rZFqzypSSDhA5UnaGw0rmAerfAzy5WdVtFOTxHFyROLTINTKladMGIp18XAr3jeWLmpptO/oHRAwwbnvZxNOFZbSq5DGVNP8AHGD2wHnFS5wii1yqcVB10FeyGpXLpVVPJJkdI6g1NWzpyYVpbrljbCwJzzqpDHTqiwgsQth9E2crUZzMm3Db2wsaI9qjyZnaRobps2GXU6tn8h2RBczymtGF0lmVz60VmyAOEg1J1pByXMl8m+x6nASrFQuLLKla4d8DkKdfLRgi8rumTCCtKDZnrtOkDHu2Yv2SerPwjWSLWokzVLc5xRaI2vuWkV6wKQ4VW21YyjKQc8uvKFGpZAdQD1w8O5tjAV33pTmvpsO7rgxGUEGbotlRgOo06v8AUNoTRetEhXFG/wDOqAFsshltQ6HQ740cR2iQHUqf/DvhJiUrGZIholtEgoxU6jv6YhEWbChQoUACrDiEFg3d12Bec+bbBu/3CE3YV0yHUVOSnRfj0RflzQ2hBoc6GBd7XhngU+0fhAyTPZDVTQwiMLeZqqxVt1gEwbm2H4HfEdhvMPkcm3b+qLphEZoy86SVNGFD+s4ijS2yxiYtNuw7v9RnJksqSDkRrFGsZXOYcQ0OICgpc89EBLEBidu6Ca25Do69ojMQoViHG5rVasdgxkUcjQkdRpFuRe0xduIfzZ9+sKxLgaSsKBkm/FPpAg9GYhQrE4WAIkkTirBhs/RERiHMWampRqgEaGOooXRPrLp6pp7tRF8RJkyje1lxLiGq+G0QCrGrMZy32fA5GzUdRhouD4EMkc4ZVzGWteiNDwlsUqTPCoqKpUGhR3zqa516tsZuFWE1dkVKcpyTTsjU3bY7PNmpySsgoQzE5FqaqrEkDXU7YvSLBimlDVRiYBiN1aHPI1pAm7FpKXpqe0xHeqASjkNRsG+JszLBO9lLzLN2XfL+mLMAYoCEZgA1TjAIrtNBFS7biWarli8nAAcUymE9GgIPVWAhhVh4WPdVb3UuRoEsiebS+FeUE2gYDPCCNutOmL8uWBZ5DFs5lQailN1f0IyAMODBhY9zO/a43Nta7KEIC1mClcSkUrnkKA9++M/ftnzDAEbDXqyr3xesrh0ViBUjPIa6GIr0Qci3RQ94gV0EIyi82MbApu5XVAZpmUqFq2Gpzp8aRBcN04p6LOUqrYs2FBzRXOvu7YDwqQWY93PrK+vyNJweu6UbTOWYoYIHwYtKhqDI5E00ivdliS0MwmTBLwDmpSUrOc6jFhXblQ11gJSFBhYtzNu+LgFhd0qjYuVQgZHCSOpsQXuMChHNI6EUk1qa04Sj2nc6EKGrChmpwIRMNCgJCVyzKORvHhBsGM5d8ykxT007co0USzOWo5gbfMiqBtqnPqMEiYjnS8SkbwRAJOzMvDQ7ZGGrFG5obrespeio74e80rKbooeyBt02wK2E6N3GDlBCMnkzKGGizbrIZbU2bD0RWrDNExQ8NWO5UssQBqYBh26B+yHv8YV8PSUekgfH4RakSsKhRsFIB3tbMbUGi952wjJZsox0I5hwYZqIwoasKsADw4hqw4MADwoekKACMwoaFCIO5bZjrEaisPCgZMhzFW2zyoFN/wAIUKM59lnHtUnGjJrUDvKBJJ1Mc8gIUKOXHLmfPe1Vvffmx/JxFqXbHAAB03gHvhQoMcuYvaa3vvzY021M4o2Y6h8orcgIUKDHLmL2qt7782LkB+jEshsHo5e4HxhQoMcuY/aa3vvzZJMtjkEFsj1DwiqJA/RMKFCxy5i9pre+/Nj8gP0YXICFCgxS5h7TW99+bFyAhcgP1WFCh4pcw9pre+/Ni5EboXIiFCgxS5h7RW99+bOuTEKFChYpcw9ore+/Nn//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413" y="620688"/>
            <a:ext cx="7115175" cy="175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611560" y="692696"/>
            <a:ext cx="7992888" cy="5601533"/>
          </a:xfrm>
          <a:prstGeom prst="rect">
            <a:avLst/>
          </a:prstGeom>
          <a:noFill/>
        </p:spPr>
        <p:txBody>
          <a:bodyPr wrap="square" rtlCol="0">
            <a:spAutoFit/>
          </a:bodyPr>
          <a:lstStyle/>
          <a:p>
            <a:pPr algn="just">
              <a:spcBef>
                <a:spcPts val="600"/>
              </a:spcBef>
              <a:spcAft>
                <a:spcPts val="600"/>
              </a:spcAft>
            </a:pPr>
            <a:endParaRPr lang="en-US" sz="2800" dirty="0" smtClean="0">
              <a:latin typeface="Times New Roman" pitchFamily="18" charset="0"/>
              <a:cs typeface="Times New Roman" pitchFamily="18" charset="0"/>
            </a:endParaRPr>
          </a:p>
          <a:p>
            <a:pPr algn="just">
              <a:spcBef>
                <a:spcPts val="600"/>
              </a:spcBef>
              <a:spcAft>
                <a:spcPts val="600"/>
              </a:spcAft>
            </a:pPr>
            <a:endParaRPr lang="en-US" sz="2800" dirty="0">
              <a:latin typeface="Times New Roman" pitchFamily="18" charset="0"/>
              <a:cs typeface="Times New Roman" pitchFamily="18" charset="0"/>
            </a:endParaRPr>
          </a:p>
          <a:p>
            <a:pPr algn="just">
              <a:spcBef>
                <a:spcPts val="600"/>
              </a:spcBef>
              <a:spcAft>
                <a:spcPts val="600"/>
              </a:spcAft>
            </a:pPr>
            <a:endParaRPr lang="en-US" sz="2800" dirty="0" smtClean="0">
              <a:latin typeface="Times New Roman" pitchFamily="18" charset="0"/>
              <a:cs typeface="Times New Roman" pitchFamily="18" charset="0"/>
            </a:endParaRPr>
          </a:p>
          <a:p>
            <a:pPr algn="just">
              <a:spcBef>
                <a:spcPts val="600"/>
              </a:spcBef>
              <a:spcAft>
                <a:spcPts val="600"/>
              </a:spcAft>
            </a:pPr>
            <a:endParaRPr lang="en-US" sz="2800" dirty="0">
              <a:latin typeface="Times New Roman" pitchFamily="18" charset="0"/>
              <a:cs typeface="Times New Roman" pitchFamily="18" charset="0"/>
            </a:endParaRPr>
          </a:p>
          <a:p>
            <a:pPr lvl="1" algn="just">
              <a:spcBef>
                <a:spcPts val="600"/>
              </a:spcBef>
              <a:spcAft>
                <a:spcPts val="600"/>
              </a:spcAft>
            </a:pPr>
            <a:r>
              <a:rPr lang="en-US" sz="2800" dirty="0">
                <a:latin typeface="Times New Roman" pitchFamily="18" charset="0"/>
                <a:cs typeface="Times New Roman" pitchFamily="18" charset="0"/>
              </a:rPr>
              <a:t>“[T]</a:t>
            </a:r>
            <a:r>
              <a:rPr lang="en-US" sz="2800" u="sng" dirty="0">
                <a:latin typeface="Times New Roman" pitchFamily="18" charset="0"/>
                <a:cs typeface="Times New Roman" pitchFamily="18" charset="0"/>
              </a:rPr>
              <a:t>he 21st Century Cures Act</a:t>
            </a:r>
            <a:r>
              <a:rPr lang="en-US" sz="2800" dirty="0">
                <a:latin typeface="Times New Roman" pitchFamily="18" charset="0"/>
                <a:cs typeface="Times New Roman" pitchFamily="18" charset="0"/>
              </a:rPr>
              <a:t> could substantially lower the standards for approval of many medical products, </a:t>
            </a:r>
            <a:r>
              <a:rPr lang="en-US" sz="2800" u="sng" dirty="0">
                <a:latin typeface="Times New Roman" pitchFamily="18" charset="0"/>
                <a:cs typeface="Times New Roman" pitchFamily="18" charset="0"/>
              </a:rPr>
              <a:t>potentially placing patients at unnecessary risk of injury or death</a:t>
            </a:r>
            <a:r>
              <a:rPr lang="en-US" sz="2800" dirty="0">
                <a:latin typeface="Times New Roman" pitchFamily="18" charset="0"/>
                <a:cs typeface="Times New Roman" pitchFamily="18" charset="0"/>
              </a:rPr>
              <a:t>. While the legislation does not mandate this approach, it opens the door to it.</a:t>
            </a:r>
          </a:p>
          <a:p>
            <a:pPr algn="just">
              <a:spcBef>
                <a:spcPts val="600"/>
              </a:spcBef>
              <a:spcAft>
                <a:spcPts val="600"/>
              </a:spcAft>
            </a:pP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671741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568" y="0"/>
            <a:ext cx="9700568" cy="6858000"/>
          </a:xfrm>
          <a:prstGeom prst="rect">
            <a:avLst/>
          </a:prstGeom>
        </p:spPr>
      </p:pic>
    </p:spTree>
    <p:extLst>
      <p:ext uri="{BB962C8B-B14F-4D97-AF65-F5344CB8AC3E}">
        <p14:creationId xmlns:p14="http://schemas.microsoft.com/office/powerpoint/2010/main" val="8030339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692696"/>
            <a:ext cx="7848872" cy="5734903"/>
          </a:xfrm>
          <a:prstGeom prst="rect">
            <a:avLst/>
          </a:prstGeom>
          <a:noFill/>
        </p:spPr>
        <p:txBody>
          <a:bodyPr wrap="square" rtlCol="0">
            <a:spAutoFit/>
          </a:bodyPr>
          <a:lstStyle/>
          <a:p>
            <a:pPr algn="just">
              <a:spcBef>
                <a:spcPts val="600"/>
              </a:spcBef>
              <a:spcAft>
                <a:spcPts val="2000"/>
              </a:spcAft>
            </a:pPr>
            <a:r>
              <a:rPr lang="es-ES" sz="2800" i="1" dirty="0" smtClean="0">
                <a:latin typeface="Times New Roman" pitchFamily="18" charset="0"/>
                <a:cs typeface="Times New Roman" pitchFamily="18" charset="0"/>
              </a:rPr>
              <a:t>¿Cuánto relajar el paternalismo farmacéutico?</a:t>
            </a:r>
          </a:p>
          <a:p>
            <a:pPr marL="971550" lvl="1" indent="-514350" algn="just">
              <a:spcBef>
                <a:spcPts val="600"/>
              </a:spcBef>
              <a:spcAft>
                <a:spcPts val="2000"/>
              </a:spcAft>
              <a:buAutoNum type="arabicPeriod"/>
            </a:pPr>
            <a:r>
              <a:rPr lang="es-ES" sz="2800" dirty="0" smtClean="0">
                <a:latin typeface="Times New Roman" pitchFamily="18" charset="0"/>
                <a:cs typeface="Times New Roman" pitchFamily="18" charset="0"/>
              </a:rPr>
              <a:t>La FDA 1962 </a:t>
            </a:r>
            <a:r>
              <a:rPr lang="es-ES" sz="2800" dirty="0" err="1" smtClean="0">
                <a:latin typeface="Times New Roman" pitchFamily="18" charset="0"/>
                <a:cs typeface="Times New Roman" pitchFamily="18" charset="0"/>
              </a:rPr>
              <a:t>Act</a:t>
            </a:r>
            <a:r>
              <a:rPr lang="es-ES" sz="2800" dirty="0" smtClean="0">
                <a:latin typeface="Times New Roman" pitchFamily="18" charset="0"/>
                <a:cs typeface="Times New Roman" pitchFamily="18" charset="0"/>
              </a:rPr>
              <a:t> implementa un paternalismo farmacéutico fuerte</a:t>
            </a:r>
          </a:p>
          <a:p>
            <a:pPr marL="971550" lvl="1" indent="-514350" algn="just">
              <a:spcBef>
                <a:spcPts val="600"/>
              </a:spcBef>
              <a:spcAft>
                <a:spcPts val="2000"/>
              </a:spcAft>
              <a:buAutoNum type="arabicPeriod"/>
            </a:pPr>
            <a:r>
              <a:rPr lang="es-ES" sz="2800" dirty="0" smtClean="0">
                <a:latin typeface="Times New Roman" pitchFamily="18" charset="0"/>
                <a:cs typeface="Times New Roman" pitchFamily="18" charset="0"/>
              </a:rPr>
              <a:t>Este paternalismo se basa en la aversión al riesgo de los consumidores, y se traduce en un criterio riguroso de prueba (ensayos clínicos)</a:t>
            </a:r>
          </a:p>
          <a:p>
            <a:pPr marL="971550" lvl="1" indent="-514350" algn="just">
              <a:spcBef>
                <a:spcPts val="600"/>
              </a:spcBef>
              <a:spcAft>
                <a:spcPts val="2000"/>
              </a:spcAft>
              <a:buAutoNum type="arabicPeriod"/>
            </a:pPr>
            <a:r>
              <a:rPr lang="es-ES" sz="2800" dirty="0" smtClean="0">
                <a:latin typeface="Times New Roman" pitchFamily="18" charset="0"/>
                <a:cs typeface="Times New Roman" pitchFamily="18" charset="0"/>
              </a:rPr>
              <a:t>Este paternalismo tiene efectos perversos | La aversión al riesgo no es uniforme</a:t>
            </a:r>
          </a:p>
          <a:p>
            <a:pPr marL="971550" lvl="1" indent="-514350" algn="just">
              <a:spcBef>
                <a:spcPts val="600"/>
              </a:spcBef>
              <a:spcAft>
                <a:spcPts val="2000"/>
              </a:spcAft>
              <a:buAutoNum type="arabicPeriod"/>
            </a:pPr>
            <a:r>
              <a:rPr lang="es-ES" sz="2800" dirty="0" smtClean="0">
                <a:latin typeface="Times New Roman" pitchFamily="18" charset="0"/>
                <a:cs typeface="Times New Roman" pitchFamily="18" charset="0"/>
              </a:rPr>
              <a:t>Relajando los criterios de prueba se relaja el paternalismo. Pero ¿cuánto es demasiado?</a:t>
            </a:r>
          </a:p>
        </p:txBody>
      </p:sp>
    </p:spTree>
    <p:extLst>
      <p:ext uri="{BB962C8B-B14F-4D97-AF65-F5344CB8AC3E}">
        <p14:creationId xmlns:p14="http://schemas.microsoft.com/office/powerpoint/2010/main" val="25306857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692696"/>
            <a:ext cx="7848872" cy="3775393"/>
          </a:xfrm>
          <a:prstGeom prst="rect">
            <a:avLst/>
          </a:prstGeom>
          <a:noFill/>
        </p:spPr>
        <p:txBody>
          <a:bodyPr wrap="square" rtlCol="0">
            <a:spAutoFit/>
          </a:bodyPr>
          <a:lstStyle/>
          <a:p>
            <a:pPr algn="just">
              <a:spcBef>
                <a:spcPts val="600"/>
              </a:spcBef>
              <a:spcAft>
                <a:spcPts val="2000"/>
              </a:spcAft>
            </a:pPr>
            <a:r>
              <a:rPr lang="es-ES" sz="2800" dirty="0" smtClean="0">
                <a:latin typeface="Times New Roman" pitchFamily="18" charset="0"/>
                <a:cs typeface="Times New Roman" pitchFamily="18" charset="0"/>
              </a:rPr>
              <a:t>Un nuevo argumento a favor del paternalismo</a:t>
            </a:r>
          </a:p>
          <a:p>
            <a:pPr marL="971550" lvl="1" indent="-514350" algn="just">
              <a:spcBef>
                <a:spcPts val="600"/>
              </a:spcBef>
              <a:spcAft>
                <a:spcPts val="2000"/>
              </a:spcAft>
              <a:buAutoNum type="arabicParenR"/>
            </a:pPr>
            <a:r>
              <a:rPr lang="en-US" sz="2800" dirty="0" smtClean="0">
                <a:latin typeface="Times New Roman" pitchFamily="18" charset="0"/>
                <a:cs typeface="Times New Roman" pitchFamily="18" charset="0"/>
              </a:rPr>
              <a:t>Un </a:t>
            </a:r>
            <a:r>
              <a:rPr lang="en-US" sz="2800" dirty="0" err="1" smtClean="0">
                <a:latin typeface="Times New Roman" pitchFamily="18" charset="0"/>
                <a:cs typeface="Times New Roman" pitchFamily="18" charset="0"/>
              </a:rPr>
              <a:t>paciente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podrá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asumir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riesgos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siempre</a:t>
            </a:r>
            <a:r>
              <a:rPr lang="en-US" sz="2800" dirty="0" smtClean="0">
                <a:latin typeface="Times New Roman" pitchFamily="18" charset="0"/>
                <a:cs typeface="Times New Roman" pitchFamily="18" charset="0"/>
              </a:rPr>
              <a:t> que la </a:t>
            </a:r>
            <a:r>
              <a:rPr lang="en-US" sz="2800" dirty="0" err="1" smtClean="0">
                <a:latin typeface="Times New Roman" pitchFamily="18" charset="0"/>
                <a:cs typeface="Times New Roman" pitchFamily="18" charset="0"/>
              </a:rPr>
              <a:t>incertidumbre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sobre</a:t>
            </a:r>
            <a:r>
              <a:rPr lang="en-US" sz="2800" dirty="0" smtClean="0">
                <a:latin typeface="Times New Roman" pitchFamily="18" charset="0"/>
                <a:cs typeface="Times New Roman" pitchFamily="18" charset="0"/>
              </a:rPr>
              <a:t> un </a:t>
            </a:r>
            <a:r>
              <a:rPr lang="en-US" sz="2800" dirty="0" err="1" smtClean="0">
                <a:latin typeface="Times New Roman" pitchFamily="18" charset="0"/>
                <a:cs typeface="Times New Roman" pitchFamily="18" charset="0"/>
              </a:rPr>
              <a:t>medicamento</a:t>
            </a:r>
            <a:r>
              <a:rPr lang="en-US" sz="2800" dirty="0" smtClean="0">
                <a:latin typeface="Times New Roman" pitchFamily="18" charset="0"/>
                <a:cs typeface="Times New Roman" pitchFamily="18" charset="0"/>
              </a:rPr>
              <a:t> sea </a:t>
            </a:r>
            <a:r>
              <a:rPr lang="en-US" sz="2800" dirty="0" err="1" smtClean="0">
                <a:latin typeface="Times New Roman" pitchFamily="18" charset="0"/>
                <a:cs typeface="Times New Roman" pitchFamily="18" charset="0"/>
              </a:rPr>
              <a:t>auténtica</a:t>
            </a:r>
            <a:r>
              <a:rPr lang="en-US" sz="2800" dirty="0" smtClean="0">
                <a:latin typeface="Times New Roman" pitchFamily="18" charset="0"/>
                <a:cs typeface="Times New Roman" pitchFamily="18" charset="0"/>
              </a:rPr>
              <a:t>.</a:t>
            </a:r>
          </a:p>
          <a:p>
            <a:pPr marL="971550" lvl="1" indent="-514350" algn="just">
              <a:spcBef>
                <a:spcPts val="600"/>
              </a:spcBef>
              <a:spcAft>
                <a:spcPts val="2000"/>
              </a:spcAft>
              <a:buAutoNum type="arabicParenR"/>
            </a:pPr>
            <a:r>
              <a:rPr lang="en-US" sz="2800" dirty="0" smtClean="0">
                <a:latin typeface="Times New Roman" pitchFamily="18" charset="0"/>
                <a:cs typeface="Times New Roman" pitchFamily="18" charset="0"/>
              </a:rPr>
              <a:t>Sin embargo, </a:t>
            </a:r>
            <a:r>
              <a:rPr lang="en-US" sz="2800" dirty="0" err="1" smtClean="0">
                <a:latin typeface="Times New Roman" pitchFamily="18" charset="0"/>
                <a:cs typeface="Times New Roman" pitchFamily="18" charset="0"/>
              </a:rPr>
              <a:t>tenemos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razones</a:t>
            </a:r>
            <a:r>
              <a:rPr lang="en-US" sz="2800" dirty="0" smtClean="0">
                <a:latin typeface="Times New Roman" pitchFamily="18" charset="0"/>
                <a:cs typeface="Times New Roman" pitchFamily="18" charset="0"/>
              </a:rPr>
              <a:t> para </a:t>
            </a:r>
            <a:r>
              <a:rPr lang="en-US" sz="2800" dirty="0" err="1" smtClean="0">
                <a:latin typeface="Times New Roman" pitchFamily="18" charset="0"/>
                <a:cs typeface="Times New Roman" pitchFamily="18" charset="0"/>
              </a:rPr>
              <a:t>desconfiar</a:t>
            </a:r>
            <a:r>
              <a:rPr lang="en-US" sz="2800" dirty="0" smtClean="0">
                <a:latin typeface="Times New Roman" pitchFamily="18" charset="0"/>
                <a:cs typeface="Times New Roman" pitchFamily="18" charset="0"/>
              </a:rPr>
              <a:t> de las </a:t>
            </a:r>
            <a:r>
              <a:rPr lang="en-US" sz="2800" dirty="0" err="1" smtClean="0">
                <a:latin typeface="Times New Roman" pitchFamily="18" charset="0"/>
                <a:cs typeface="Times New Roman" pitchFamily="18" charset="0"/>
              </a:rPr>
              <a:t>estimaciones</a:t>
            </a:r>
            <a:r>
              <a:rPr lang="en-US" sz="2800" dirty="0" smtClean="0">
                <a:latin typeface="Times New Roman" pitchFamily="18" charset="0"/>
                <a:cs typeface="Times New Roman" pitchFamily="18" charset="0"/>
              </a:rPr>
              <a:t> de </a:t>
            </a:r>
            <a:r>
              <a:rPr lang="en-US" sz="2800" dirty="0" err="1" smtClean="0">
                <a:latin typeface="Times New Roman" pitchFamily="18" charset="0"/>
                <a:cs typeface="Times New Roman" pitchFamily="18" charset="0"/>
              </a:rPr>
              <a:t>riesgo</a:t>
            </a:r>
            <a:r>
              <a:rPr lang="en-US" sz="2800" dirty="0" smtClean="0">
                <a:latin typeface="Times New Roman" pitchFamily="18" charset="0"/>
                <a:cs typeface="Times New Roman" pitchFamily="18" charset="0"/>
              </a:rPr>
              <a:t> que </a:t>
            </a:r>
            <a:r>
              <a:rPr lang="en-US" sz="2800" dirty="0" err="1" smtClean="0">
                <a:latin typeface="Times New Roman" pitchFamily="18" charset="0"/>
                <a:cs typeface="Times New Roman" pitchFamily="18" charset="0"/>
              </a:rPr>
              <a:t>nos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proporciona</a:t>
            </a:r>
            <a:r>
              <a:rPr lang="en-US" sz="2800" dirty="0" smtClean="0">
                <a:latin typeface="Times New Roman" pitchFamily="18" charset="0"/>
                <a:cs typeface="Times New Roman" pitchFamily="18" charset="0"/>
              </a:rPr>
              <a:t> la </a:t>
            </a:r>
            <a:r>
              <a:rPr lang="en-US" sz="2800" dirty="0" err="1" smtClean="0">
                <a:latin typeface="Times New Roman" pitchFamily="18" charset="0"/>
                <a:cs typeface="Times New Roman" pitchFamily="18" charset="0"/>
              </a:rPr>
              <a:t>industria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farmacéutica</a:t>
            </a: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8768888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692696"/>
            <a:ext cx="7992888" cy="1031051"/>
          </a:xfrm>
          <a:prstGeom prst="rect">
            <a:avLst/>
          </a:prstGeom>
          <a:noFill/>
        </p:spPr>
        <p:txBody>
          <a:bodyPr wrap="square" rtlCol="0">
            <a:spAutoFit/>
          </a:bodyPr>
          <a:lstStyle/>
          <a:p>
            <a:pPr lvl="1" algn="just">
              <a:spcBef>
                <a:spcPts val="600"/>
              </a:spcBef>
              <a:spcAft>
                <a:spcPts val="600"/>
              </a:spcAft>
            </a:pPr>
            <a:r>
              <a:rPr lang="en-US" sz="2800" dirty="0" smtClean="0">
                <a:latin typeface="Times New Roman" pitchFamily="18" charset="0"/>
                <a:cs typeface="Times New Roman" pitchFamily="18" charset="0"/>
              </a:rPr>
              <a:t>La </a:t>
            </a:r>
            <a:r>
              <a:rPr lang="en-US" sz="2800" dirty="0" err="1" smtClean="0">
                <a:latin typeface="Times New Roman" pitchFamily="18" charset="0"/>
                <a:cs typeface="Times New Roman" pitchFamily="18" charset="0"/>
              </a:rPr>
              <a:t>incertidumbre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cifras</a:t>
            </a:r>
            <a:r>
              <a:rPr lang="en-US" sz="2800" dirty="0" smtClean="0">
                <a:latin typeface="Times New Roman" pitchFamily="18" charset="0"/>
                <a:cs typeface="Times New Roman" pitchFamily="18" charset="0"/>
              </a:rPr>
              <a:t> (1)</a:t>
            </a:r>
            <a:endParaRPr lang="en-US" sz="2800" dirty="0">
              <a:latin typeface="Times New Roman" pitchFamily="18" charset="0"/>
              <a:cs typeface="Times New Roman" pitchFamily="18" charset="0"/>
            </a:endParaRPr>
          </a:p>
          <a:p>
            <a:endParaRPr lang="es-ES" sz="2800" dirty="0" smtClean="0">
              <a:latin typeface="Times New Roman" pitchFamily="18" charset="0"/>
              <a:cs typeface="Times New Roman" pitchFamily="18" charset="0"/>
            </a:endParaRPr>
          </a:p>
        </p:txBody>
      </p:sp>
      <p:sp>
        <p:nvSpPr>
          <p:cNvPr id="5" name="AutoShape 2" descr="data:image/jpeg;base64,/9j/4AAQSkZJRgABAQAAAQABAAD/2wCEAAkGBhQSEBUUEhQVFRQVFxUYFRYVFBQUHRcXFxgYFBQUFxUYHCYfFxwkGRwVHy8gIycpLCwsFx4xNTAqNSYrLCkBCQoKDgwOGg8PGjAkHSUtKSwqLC0sKSwsLC8uLCwsKikpLCksLCwsLCwsLCwsLCwsLCwsLCwsLCwsKSwsLCksKf/AABEIARUAtgMBIgACEQEDEQH/xAAbAAABBQEBAAAAAAAAAAAAAAAFAAEDBAYCB//EAEQQAAIAAwUCCQgHCAMBAQAAAAECAAMRBAUSITFBUQYHEyJhcZGhsRQVMlJygcHRJCVCc7LC8CMzNGJjgpLhU6Lxgxf/xAAaAQADAQEBAQAAAAAAAAAAAAAAAQIDBAUG/8QAOREAAgECAwQHBgQGAwAAAAAAAAECAxESITEEE0FRBSIyYXGRwRRSgaGx8BVCYtEkJTPC4fEjcqL/2gAMAwEAAhEDEQA/AM1LshIByz6Y68hPR2/6iNLzCilDl1R154X1T3QKlFo56ewUnFO3Ac2A9Hb/AKh1sJ6O0/KLct6gHeKw06bhUtug3USvw6jfQpmwNvHf8obyBt47/lC88L6p7RHPnhfVPaIrdRH+F0eT8ykbT0Q3lQ3REssschWuwRfs9z7XPuHzg3USvwvZlwfmQJNxGgBJ6I5No6DBuVKCiiigjOzfSPWfGDdREujNnfB+ZN5SN0OLSNxisYYGHuYl/hez8n5lrynohvKeiK8WbDZOUboGp+ELdRF+F7Ny+bLdmshdcWldK+MSPZMAxEigz29kXwKDoEBbytuM4R6I7zAqURR6OoXul82VJj4mJOpMcw0dohJAGpjU9Q5EKNDZbIEUCgJ2mmpiXkxuHYIVyMZmYcGGMOIZZ1WFChQAdTNTHMOTHNYUckY0ouMEnyRobL6C9Q8I5t/7tuqOrL6C+yPCObcP2TdUAcQDSFChiYZsEpVntBSsuUwSgqyoc65AlukxJY0mo6iYGAdSy4gcwpoSK7Kgj3RXsd7GXInyQgIn8nViTVeTbGKDbnvgtdPCqYGkIFGGTJnSqYmo4mByWYbwWNOoRLuYyclwOozU4c49Z8Y2k6+nZFWirSWJXNAAK7ypB5x35QJtXCx3eb+ySs2XyRWhKACgDJK0Vstek5ZwXfImMpL8oElWN3VmVSVlgFyBkoJwgk9ZAiGkaqdwhnzeWrKReXSWjAlgi8mVZSko5KDhFRmMzpFidezNypcIOWwYxzsK4CCOSVjSXprs2Ugu+Q95L3fmZayWBnO4b/gN5g5KlBFoMgNa+Ji1aeGzCdMmjCzTA4w84quMBTgqeaaAZiM9ed8PPIxnJVCgV0Ge2mesGbHeUnmghelnniYsnkZis/oqUYM405opmICT5LIxVgVZSQwIoQRkQRvrBeZwtnmZjrReVWbyVThxLhNBXMKcIqAc/dA+8Lfyru5QBnmM5ILfaNSoB2Vr0wK44uWjQ8m6JzqrLLYiYSqED02GRVfWIJGQ3wQuy7WWrMpDCooQRh2Gu49cd3bek1pUqUvMWQ7uHUkMWmUJFdlKDMUg5IvuYnJUC1klihOLMscTFwGHKZ7895MF2TKcr2sD1QnYeyO3kMDQqQd1DXsie0XrMdJaE0EsPTCWXEXfGSwBproKZRYm8IJjNOYhP2+Evk2qmowktVerSJuyLy5GGEok5AnPYCYms9hd9BlvOQgsnC2ZgmK9TykxJhYM2KstSiitd3w3RCL7X1T2iLuzZSlyJbPdKj0uce6Gh1vdOke6vxhQZk9YCmORCMWpN1zWAIlTCDoQrZ9NaRMpxh2nY0C9k/dr1Dwjm3fu26opLZbUBQS5tB/TPyirOtUzNWJ3EHLrBhRnCfZafxIw5lcw0EpvB+cJSzQuJGUNVcyAd41gaYKdWFS+Bpmlxot3V+9HUfAxUglc1gmM4ZUYqKgsFJFaaV7IqU4xV5OwPQLCM4ZhVyRqCfGNLKlFjQAk7gIzttsro5DqVNSaMKZEmhzhKcb4b58iIHTXjMP2qdVBFd5hOpJ6zWOaRda5J4FTJmAAVJKkZa1glUhDtNLxZeSKUKkTWWxvNNJaliBUhRXLfFocH7R/wzP8TEzr0oO0pJPvaHcH0juTKLMANT+qxPa7tmygDMRkBNBiFKmCN22PAtT6R7hFxnGSvF3XcJuyLMiQEUKNned8SqwIyijeVswLQeke4b4u2KwTFkqWRgKakbCaiIlOMWsTSvoZNcRQ9YRjudIK4a/aUMOo/wC4bnFNJvN6CMo2sOIs2W6ps2plozgGhpTI6xXdCpIIoQaEbiMiIaqQbcU1dao2HhQ0KLGNWNnwc4UKRJs+A1yTFUU66UjFGCfBj+Mk+2I87pHZqdeg8a0Ta8bGUldam4v2/hZitULYq6GlKU6I89t1pEya7gUDEmnWaxq+MdaGV1N4iMWI4ehNlhCiqq7TyfmY0k5Tcm9MrfBHqNzTQlilMxoolqSd3TAbhZwZVkM+SBiGbAaMNcQA27emCOH6oB/oiOOAdtM2ztLbMyzhHstoPdmI8OnGrQlPaab0lZrmmPG8TSPOY9A4BD6M33jfhWMTelm5OdMT1WYDqrlG54vFrZX+8b8KR7vTT3mxqS4tM0csUFIpcGP3w/8Ap4mB3DwfSR7C+JgnwVztA/8Ap8YHcYIpah7C+JjKC/mUH+g5oPKHw+hT4IXcJ1pFRVUGM9Y9EdtOyDHDi9yCJKnZV+mui/H3iFxaoC87fhTxavwgDwsYm2Ta+t3aD4Q5U/aOk3j0gsvv4mlZY5KHBvPw1ObgvryaYz4MdVw0rTaDXQ7o9Bu+8+Vs3LYaZOcNa+jUa06I8qEek8Gl+q/7Z3i0Z9ObJTajVS6zaT8DSorK6ANvvnysJ+zwqjE1xVrlTSgiCfPCKWOzv6IazDmL1CA95WzG1B6I06Tvj3dm2eFCChTVkZ0YZXbvfMrT55Yknb+qR6NfQ+rx7MnxWPNTtj0+/E+rQf5JP5Y8jpdXq0P+37FbRlTfgzOCNDOu7lbIhA5yqCvTvX3+NIzwjc3QKWaWTphHeaQumpzpxp1IaqV/kDMvwAXmTvbHhGRvX+Ime2/iY9Wu+5hKmTWXITWVqbjQhvnHlV7/AMRN9t/xGM+jKm92ypV5pEp3qR+JVhoRhR9KdZyYMcFLO3lcg0NOUXOFY7tC5tm3cIOXEPpMn7xfGOev/Sku5mLlkW+MaylpklRQc1zn1iMf5oceqfeRG94w0pPkew/wgdc/B57SG5NkqtKhiQc9DppHHsUo0tnWLS7MKUrYvH0QXeSRc2eok/GkUeLGxkS50w6FlA6cIJPjGtPB9msPk5IDFcJIzAzzI35RBetyTJViMmxoNCMzQ0PpEb2MeR+ScEu07kN2bl3HkV92gPaJjDQsxHaY3vFolbJM+8b8Cx5vNQhiCKEEgg7CMqR6dxVpWxzfvW/Asept1O2yxguFvobKLjSSeoK4HitpXrm/mgfxkrS1j2F+MEuBI+lr1zfzRR40FpbR7C/GM4R/i4S/SvoYQ0p/D6Fbi9t4l2wIdJqlf7vSX4j3xNxj3TydpEwDmzB/2GR7qRlZM4oysuTKQQekGoj1XhjKFpupZ4GeFJg6K5MI02iO52qNZccn9P2Oit1Wp8jygR6nwcs2G6iDqEnV/wCxjz66rH9tv7fnHp1yJ9VzD/LO+MV0pHFTXj6DrS6p5lbLbhlqo1KivQKQKjtjnnHEel+UFlSXghjtj1a/0+qkP8kj8seUGPXeEafU6H+SR+WPL6RjeVN9/qidp7D+Jj1MbC0rS6SRryXxjHCNtak+pSf6R/FB0lHEoeJFXsPwOuBt9eVWcE/vE5r9dMm94jy2+P4ib7b/AIjG94pJdUtHtJ4GMDfX8RN9t/xGI2OkqW0yUdBR/qx8H6FSsKOYePaO4L2u8wuS5nuET8Fre726zgnIzUyoN8Z6LN3W9pM1JqUxS2DLUVFRmKiM6kcUGlyMmsj0TjbmGXNkFdcLeIjI3XwleW1VYy2IpiX4gxHwk4WTbaVM7DVAQMK4cjma5wEBjChStTwyRjRg2pYlq/RHt0y3TBc3LCYTM5PFjyrXFruitxe3lOnNNE6Y0ygQjFTKpNaUjA2ThnaGswsdUErBgHMzprrXWL90X7OsuIySoLAAllxZDojkWyOz6vKxlgkpPLTQCcK7NS1zyNOVcdWdY3nFAwazT0rzhMB9zKAD2gxiLfjd3muQxYs7LSik6+6I7o4YTbM+OSFU6UzoRuI2x0SouVFQ4qxtCMnTSepvOCPBa0SrZWZLKqhmc46HFULTfrGZ40poNvIH2VRT15k+MELTxyT2SiypaMR6QxN7wCYxUy9SxZnUOzEklsySYzo0Z7xSktP9GEIycopLJFaXKLMFUVZiABvJyA7Y9g4XSPJboSSfSKypfWci3xjy67b4aVNSZKlyxMU80lcVDvocq9MHr2vq0WoobQ4YJUgKoXM7ctY02ilKrJK2RrtKlJYUtSrQAbgPCN9wXcPc0xhpS0d1RHl17W37A/u+UWbt4a2mRZzZ0ZeSOIEFQTz/AEudrFbVSdSFkVUg3DJAR9YaGJho6vyl2apJPuEY9j4SS/qOWf6dn/LHjcbAcIbTPsiyXmLyQCgLgXRDRcxnsjk2mlKphtw/wRtKcoWSI43toT6iJ/pH8ZjAmLs6/rQbP5OJgEkrhw4FOVa+lrBtNJ1EkiKqbg0kaPijsZUWitMzKI7Gjza/P4mb94/4jGmuy/J9mBEiZgLUxHCGrTTWBM+7w5LOSWYkkjLMmumkFOk41nN6Z+gRTVRO2VgDDwW8yr6zd0KOy514kBYuXTZBNnohqA7UNIqQT4Mj6ZJ9sRjtEnGlNrWz+gmU7dYmlTGR9VNOvcR0GCtp4Juln5YuhGFWoMVedTLSm2NDw6uLEgnqOcgo/Su/3fGLd6L9WD7qX+WPBl0rUnToyhq5Wl8jGdRxg3xRi7huZrQ5CMqlAG51d/RBubZcM0y6gkFQTnSppSOeL0ftpvsD8UWrYPpz+3K8BHVLbKvtlSjfqqN142HUk00uf7EN7XYZKjEQcWICldgrAK4ODzWpjQ4VWmJqV10AG0xquHhwy5Z6XHatI74vk+jOf6h/Cscn4jX/AA7f367dr/EUJvrd37FK08Xow/s5pxfzqKd2YjtOL1MOc1sW8KtK9Rz7474I2+ZMtU5WYsKE0JJzDAZDZkYlmzpnnQKHbACoK1NDVdKadMcTr7epulvdI4r2XK9tCFWbUXbUA+YjZ5hDkE/ZI9Xf8IL3RdwnFwSQQAQRsOmm2JuGBCzZZOQwPX3EGK/AS0GZOnH+VKDcMRj057ZVn0dv07S5rxsXGWK/cAL94NzbOcTc9CfTH5hsPdAePV5F4JNmzrO4FV2HR1IFfGhjz7hLc3k08oPRPOQ9B2e7SL6M6RnWe6rq07XT5o0hUTJLh4NNalYhwuEgZgmtRXZBX/8APG/5l/wPzi1xdD9nO9pPAwIvXhLaEnzFWYQAzADoqaCOarX22rtdSjRmko21S/Yyq1LZWuB71u8yJrSycWHbSlcgdI3Fm4NLyCGWSCVU0bMVIqc9mcYK2WxpjFnNWOp3x6c1sMmxJMpWiSst4IUGL6Tr7TQhRwPrvJ8m8inJqF55amanSGRirChERxq70sgnyOUTMgYl6QNV8ffGZssvGygfaIHuJju2Lb1XpOU1aUe0guSWC45syUJjTElg1NChNF2EnEKZZxn7ZeLq5CuGA0bCBXppU0jY8NrbyUgIuWPL+1dnhHnsZdF1q+0qVao+q3krL/ZMJOU2lovqTPbXOrHtp4QoipCj2jpOYKcGP4yR94sC4KcFh9Ns/wB4njHPtCvSl4P6EPQ9YnFS/JNTnqaA7QMmHfAnhPZOTu91GiqqjqBAilxiWtpM2zTENGXER2io7MoKcJ5/KXWZgFMaI1N1SDSPkobK4OE+F/mmcU5XhLy+RkuLhaz5n3Y/EIsW9fp7+3K8BHPFfKrPmHZydP8AsDEl7EC8Jlf+SV8I9acP42pL9L+iNaj68fH0ZPxkpSVK9pvCJuLhK2WZ94fwrD8aSUlSvab4RNxYJWyTfvT+BY491/L8H6iYPteK+iAvARa22d7DfjEXnX60I/nl/hhcALOPKph2sH7AwyhWuaFvgLtabLH/AFzMbShetJ/ot/5M46Q++DKnGYtGldTeIjni0AM6dQEcxNTXOue7bFjjVSjyfZbxERcVK1nzvu1/FGkaf8vcPvU2p9mXj6IqWy0GXfAI/wCVVPUwCnxghxnWcBZLbasPdlHUi5TPvpzTmSnDseoDCOsnwitxnXiGnLKU15Mc72jn4AdsZ0oJ1qLjqoq/zMVLqxS1v/cT8WSVSd7SeBjI37/EzvbfxMbXioWqz+uX4NGL4QD6VO9tvEx1UIW26pLn/g2msVRLxBseo3qn1Up/pyfyx5fSPVr3X6mQ/wBKR+WH0nHFKl3P9itp7D8GLgicUp1Oitl7xGcupgtoXcs0r7g5AjV3LL8lsTzpmVatQ7qUUe/4xiLKxpi2klveTWMtnpKpWrYdJJoyveol3P0CnGXIIEo7OcPfkYwtY9YvizC3XZjX0guIdDJkw7jHlEdPRTw0nTeqZtRycl8fQeohQ0KPWOiw0FuCg+m2f71PGBRgtwT/AI6zffS/xCMqv9OXgyHobHjbShkdT+Igpe6fUafdSvyxR44151n6n8RBW91+oE+6k+Kx47h/xxXJv6o8+XYn98EB+Lmy4ZzLulntqIB8KmIvYjZysr8sEeBN/wAuXblViArqyYicgxoVHaKe+NXevFuJ9uFp5Wi4kZkw1JK00auQNBG9SOGu5d3obTVpJv7yYD420pKk+03gIn4qJf0Sd94fwLFDjcvRGeXJUgmXUvTYTSg7BBnilA8im19c+EY4P4a3f6EwzjLx9ECuLxa2pvZmfjineafX6fey/AQQ4tqeVtX1Zv4xDWqnntt3LSfAQYeu3+n+1ER0h98GNxkiWLTZuWUtLocYUkGlRUgjdrGg4L3HYpTsbI+JmUYhymPm1qMjpnAfjNp5TIoR+7madYjri3VRaZhNBWXrkPtDbBuXurp5X04alQvZ25+iNPKm2ZHdFmS1mOxxDEAxc5bdulIwHCPgvJs1sltPLzJE4mpqQytvJXXXsjbWjgLZmtDWhppxFw5FUoCKUFdRoIzHGFfcufPlS5TB+SxF2U1FSKYQdsZUabUkk7Xyy/2ycWFpvW+XxNNwYueyScYsjBq4cdJhelK06tsB7ZwbuppjNMmLjJJb9uRnXPKuWcVuL+9Jcmc6zCFEwCjGgGJdKnpBMG5/F1ZHd3M089ix50s5tnlUaRUqUoVHeWfPj9V9S5Yk+8yl3XPdjT58qZRVQgy35Z8LKQMq11BrG7mWWzrZUDFfJ1CYSxqpC+hUnXZHml62JJVomyUzVGABNDXIGuWUbHhAy+Y1AIrgk5VFdRsgq0Xhi8V01x+HeKUpYMTd9Qhed2SLwlFUm4gunJsCA2zENsebUzI3Eg9YNDG44tCqifUqucvWgrk0Yl/3k372Z+Ix1bLF06jhfIqHVnbmanisLNKnowOFZlRX+cHEO6POLystJ0wKCQHcCgJ+0Y9fuQJYrvmTJjLjILlcQqMqItOztjzmyVw1OrEsfeaxWzq9aUloNS/5cuTM7yDeq3YYUaiGj0bnTjMnSHViDUGhGhGUMYuXfYMZqfRHf0RRRPYpLzKGYSVGgJrX/UPedt+ypO45mgpsppElvtwUYE6jTZ0DpgQIjdxtaxmqMGrWVhQUk8KLUqYBaJoXSmNtN2sC4UEqcZ9pXNJ04zVpIeZMLGpNYM3ctZQBrqdCRt6ICRPKtzqKA0HUIeBWtbIndRw4Esg8ksBcIrTrPjDypYXMV7SfGAfnOZ63cIQvOZ63cPlCwLkTuVk7LINrIANRr1kx2wqKH5QBN6TPW7h8oXnOZ63cIMCtawKikrJZBryVdoPa3zjpJQGgpAPznM9buELzlM9buECglohRoRi7pIP0iLyVd3ZUQF85TPW7h8obzlM9Y9ggcU9RypKXaSYdlygugpXrh5lmVsyKn3wBF4zPWPYIMXXNLS6sampgwrkS6UVGzSsTvLDChFRDpKCigFBHdIVILLUMKve2ZA1kQmpWp98TiM/NvCYGYYjqd2/qjnzlM9c93yhqKWhSpJZpGjhRnvOEz1z3QodisDGsViLn+Uan4Ret1tEsYE18B84tNKKpSWBXZXZ09JgYbnmHavaflACd9SjWHURd8zvvXtPyhxcr717T8ody8SKDCJEkArUugzpQ4q9dApyi35mfevaflCFzPvXtPygYpPLJj225GksFmPLUsARm5yOVSQuUT2S4jyazmoyMWAVcRNRWtctMj3RcvNTaHVpgC4Vw0Uk1Az1IiG+bwpISSFAANRQmuVddlM4i8rHKp1nFc7gi0WF0AZkZQdCQQD0A7YXkEzLmNnpUEV6q6xa89tyEuUFA5Nsat0gk5g5bYkt1/vNYM45wFKoxWtNpBrn1Q7y5GjnW4RBk2UVNGBBGoIIPYYuWS6GmSnmhlCy/SrirnpQAGsRT50yc1TiY0oKlnoB0mCVgmzpcmZLVBSZq2OhGwUppA27FTlUwXS6xUstyPNVjLKthFSKsuXWygd8VJlkdVDFGCtoxBAO3I7YtTbJPIzLEbsdfjEk6825BJEyWMMs1U1ZTt136mDrCUqq1syk1icKrFGAY0UlTRjuG+JDdM6uEynB2AqR4xNab5LyZcoooWWarTF2GpO+I74vRrQ4dlUEADm1plprBeQKdVu2EhFgmUU4CA3ok0XF7NaV90HLmszcmQVNVLYstOvdA2RfjoqqK0GwuzA9atUdlIM3XeRKOQqLylQVVaKBSmQBFIluRnKdbO8SZJJIJAJA1I2dcOZJw4s6VpofGlO+Hl2llVlAWjjCcm0oRrihmtLYAnNwhsWhrXrr8IMyXKfBcv8metd0TVHKFaKzMFNVz1OlYowStV7lpQksilUZip5wNSTrQ56wNAi1fidNNzd8S8DqGh4UM1NMBD0gEL3mbx2R0b2mbx2QrGOFhykKAXneZvHYIbzxM3jsEFh4GHiI5pAiRbZzthQYm3KtYU22zVFSRQ1GWA+BMIlqztcL0jP3hOxTDuGQ90XLI9onV5JGenpYUrQbyaUX3xCLhnkEiU7AZtgGOnXgrSHoWrRebKEFrDdGVZn+Pzia4LhmTFecEJSUOccqLlUk1OwRZtU7CjHaBl16CBsHLOyK1rvFZfNUAkbBkB10ge17zN4HUB8YiFkco0zCxQEBnoaAnQE74grAUooISr6celRh2d4gpInrNXeNoOyM3WLFgtOBwa5HI++CwOJavC68POTTaN3+oGkRreSJBNKgammWeVCYz1qu11xsFJlqwBbYK5gd8CYoy5lOD1y/uv7jAGsaG4JZZAozJY0HZAwnoXIVI75E4sIBLVpQZmu6g1jkimsSYmWnCrsP5j4wXS40oKlq7cx8or2CzYpzMdFJ7a5QairmkpFDzIm9u0fKFBCFE3JxMyAh8UMIUWaouXXaklzA02XyijVa06j09Ri55zTl8eJuTxV5Pk19H1MNcPRWA8KE43M50VN3bNHYOEEmXaXmCWUlstAigHP1tRTqEAZ02rE69PREVYUCikKFCMZYr9xqrLwulm7TYZqMgxYlmysJJOLFSZLJGLdUHYN0V+DN7yLHaVtGKbMZK4URBLqSCtGcsaDPQAxnYaDCN0lnZ6+B6NdfDINLtjGXha1nIS8IEvIriz9I6HpNYexX7LSVNSahtPKAALOMtETXnl2cke6mkZO5pnMI3Hx/RghSoiMJk6SWjLMm3yJV0WiQ7ymtDzRyYTDMOAGWSQ61ouTamOLZwwkTLPKly5PkzS/SwLiVzQDEWWYjVy+1i1jL26yGW1Nmw9EVjDw8ytyrXk/v5molcL5flEmbNkS56ywQQZSSi2QCkmrYyKVq9c44vDhEHtDzZU60SwzErLwJRQdEFJmEgaej7ozcWLBKxTFyJAIJp8YLIWGnzf38D0CVwiHkJszcqG5RXDqVOQI5ubLuO3bAm3cJZS2CdZWRzNmMrrMohwgMrBSxbFnhP+UUzaMq4W0J03fOM9a5+Ny285dWghJJijCMnY0Fi4Vy3s/k9tltNRc5UyWVSbLbdiOTrTLOtOmCnB7hGBMlzClJMokJJU1AWmhxHnMSalm7hlGFiaVanUUViB0RWE1lSTPR7r4TiTbntGF8Ds7cmCoPO0GtDSKdkvt5c7lJbtqSRNIKkEk4SuIinTl7ow4vCZ67dsW7tmvMehZiozOfdCwkbm2ZsbxvCSjN5EoQzRWbMViwUuKukioBAJ1Y57FprGVtN8FWKqAQMqmpz27Yt22eJcskdS/CM4DDiiqdNLNhPz4/qr3/OFA2FDsa4UcstNcuvKGrGnaUGHOAPXFXzMhYEZCoqCcqVzz2QXIx5AKHEaS22azm3AMV5EqKnFhzAO0U20EUZJkeVYGVORxkYi7nm50OIN1bIWMyjtKfDvBEKsWr0los5xKIMuvMIOLLZnBUXipRFZUFB6UieJR/vUihMDlZXKnXSipJamfBhQfC2VrRWbOd0KjnUpRvVLKMxTaBA+cFBbmySudKTG9xHOqT1iDGJbSnw+/jYhsFqwPXZo3VGiU1FRFC2tINnswxDED+1CkkgHWgMW3tkhGUSSplUHpPRq7ahsx7onERKunw7h7RZw60b/wAO8QAtdhaWc8xsP60jXWOdJZmLgBKc3ns1T0EKMv1WOLvaWT+2C4CDXJteupMPEEa9uDMfKkljRRUmNBYrGJa9O0/rZFqzypSSDhA5UnaGw0rmAerfAzy5WdVtFOTxHFyROLTINTKladMGIp18XAr3jeWLmpptO/oHRAwwbnvZxNOFZbSq5DGVNP8AHGD2wHnFS5wii1yqcVB10FeyGpXLpVVPJJkdI6g1NWzpyYVpbrljbCwJzzqpDHTqiwgsQth9E2crUZzMm3Db2wsaI9qjyZnaRobps2GXU6tn8h2RBczymtGF0lmVz60VmyAOEg1J1pByXMl8m+x6nASrFQuLLKla4d8DkKdfLRgi8rumTCCtKDZnrtOkDHu2Yv2SerPwjWSLWokzVLc5xRaI2vuWkV6wKQ4VW21YyjKQc8uvKFGpZAdQD1w8O5tjAV33pTmvpsO7rgxGUEGbotlRgOo06v8AUNoTRetEhXFG/wDOqAFsshltQ6HQ740cR2iQHUqf/DvhJiUrGZIholtEgoxU6jv6YhEWbChQoUACrDiEFg3d12Bec+bbBu/3CE3YV0yHUVOSnRfj0RflzQ2hBoc6GBd7XhngU+0fhAyTPZDVTQwiMLeZqqxVt1gEwbm2H4HfEdhvMPkcm3b+qLphEZoy86SVNGFD+s4ijS2yxiYtNuw7v9RnJksqSDkRrFGsZXOYcQ0OICgpc89EBLEBidu6Ca25Do69ojMQoViHG5rVasdgxkUcjQkdRpFuRe0xduIfzZ9+sKxLgaSsKBkm/FPpAg9GYhQrE4WAIkkTirBhs/RERiHMWampRqgEaGOooXRPrLp6pp7tRF8RJkyje1lxLiGq+G0QCrGrMZy32fA5GzUdRhouD4EMkc4ZVzGWteiNDwlsUqTPCoqKpUGhR3zqa516tsZuFWE1dkVKcpyTTsjU3bY7PNmpySsgoQzE5FqaqrEkDXU7YvSLBimlDVRiYBiN1aHPI1pAm7FpKXpqe0xHeqASjkNRsG+JszLBO9lLzLN2XfL+mLMAYoCEZgA1TjAIrtNBFS7biWarli8nAAcUymE9GgIPVWAhhVh4WPdVb3UuRoEsiebS+FeUE2gYDPCCNutOmL8uWBZ5DFs5lQailN1f0IyAMODBhY9zO/a43Nta7KEIC1mClcSkUrnkKA9++M/ftnzDAEbDXqyr3xesrh0ViBUjPIa6GIr0Qci3RQ94gV0EIyi82MbApu5XVAZpmUqFq2Gpzp8aRBcN04p6LOUqrYs2FBzRXOvu7YDwqQWY93PrK+vyNJweu6UbTOWYoYIHwYtKhqDI5E00ivdliS0MwmTBLwDmpSUrOc6jFhXblQ11gJSFBhYtzNu+LgFhd0qjYuVQgZHCSOpsQXuMChHNI6EUk1qa04Sj2nc6EKGrChmpwIRMNCgJCVyzKORvHhBsGM5d8ykxT007co0USzOWo5gbfMiqBtqnPqMEiYjnS8SkbwRAJOzMvDQ7ZGGrFG5obrespeio74e80rKbooeyBt02wK2E6N3GDlBCMnkzKGGizbrIZbU2bD0RWrDNExQ8NWO5UssQBqYBh26B+yHv8YV8PSUekgfH4RakSsKhRsFIB3tbMbUGi952wjJZsox0I5hwYZqIwoasKsADw4hqw4MADwoekKACMwoaFCIO5bZjrEaisPCgZMhzFW2zyoFN/wAIUKM59lnHtUnGjJrUDvKBJJ1Mc8gIUKOXHLmfPe1Vvffmx/JxFqXbHAAB03gHvhQoMcuYvaa3vvzY021M4o2Y6h8orcgIUKDHLmL2qt7782LkB+jEshsHo5e4HxhQoMcuY/aa3vvzZJMtjkEFsj1DwiqJA/RMKFCxy5i9pre+/Nj8gP0YXICFCgxS5h7TW99+bFyAhcgP1WFCh4pcw9pre+/Ni5EboXIiFCgxS5h7RW99+bOuTEKFChYpcw9ore+/N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4" descr="data:image/jpeg;base64,/9j/4AAQSkZJRgABAQAAAQABAAD/2wCEAAkGBhQSEBUUEhQVFRQVFxUYFRYVFBQUHRcXFxgYFBQUFxUYHCYfFxwkGRwVHy8gIycpLCwsFx4xNTAqNSYrLCkBCQoKDgwOGg8PGjAkHSUtKSwqLC0sKSwsLC8uLCwsKikpLCksLCwsLCwsLCwsLCwsLCwsLCwsLCwsKSwsLCksKf/AABEIARUAtgMBIgACEQEDEQH/xAAbAAABBQEBAAAAAAAAAAAAAAAFAAEDBAYCB//EAEQQAAIAAwUCCQgHCAMBAQAAAAECAAMRBAUSITFBUQYHEyJhcZGhsRQVMlJygcHRJCVCc7LC8CMzNGJjgpLhU6Lxgxf/xAAaAQADAQEBAQAAAAAAAAAAAAAAAQIDBAUG/8QAOREAAgECAwQHBgQGAwAAAAAAAAECAxESITEEE0FRBSIyYXGRwRRSgaGx8BVCYtEkJTPC4fEjcqL/2gAMAwEAAhEDEQA/AM1LshIByz6Y68hPR2/6iNLzCilDl1R154X1T3QKlFo56ewUnFO3Ac2A9Hb/AKh1sJ6O0/KLct6gHeKw06bhUtug3USvw6jfQpmwNvHf8obyBt47/lC88L6p7RHPnhfVPaIrdRH+F0eT8ykbT0Q3lQ3REssschWuwRfs9z7XPuHzg3USvwvZlwfmQJNxGgBJ6I5No6DBuVKCiiigjOzfSPWfGDdREujNnfB+ZN5SN0OLSNxisYYGHuYl/hez8n5lrynohvKeiK8WbDZOUboGp+ELdRF+F7Ny+bLdmshdcWldK+MSPZMAxEigz29kXwKDoEBbytuM4R6I7zAqURR6OoXul82VJj4mJOpMcw0dohJAGpjU9Q5EKNDZbIEUCgJ2mmpiXkxuHYIVyMZmYcGGMOIZZ1WFChQAdTNTHMOTHNYUckY0ouMEnyRobL6C9Q8I5t/7tuqOrL6C+yPCObcP2TdUAcQDSFChiYZsEpVntBSsuUwSgqyoc65AlukxJY0mo6iYGAdSy4gcwpoSK7Kgj3RXsd7GXInyQgIn8nViTVeTbGKDbnvgtdPCqYGkIFGGTJnSqYmo4mByWYbwWNOoRLuYyclwOozU4c49Z8Y2k6+nZFWirSWJXNAAK7ypB5x35QJtXCx3eb+ySs2XyRWhKACgDJK0Vstek5ZwXfImMpL8oElWN3VmVSVlgFyBkoJwgk9ZAiGkaqdwhnzeWrKReXSWjAlgi8mVZSko5KDhFRmMzpFidezNypcIOWwYxzsK4CCOSVjSXprs2Ugu+Q95L3fmZayWBnO4b/gN5g5KlBFoMgNa+Ji1aeGzCdMmjCzTA4w84quMBTgqeaaAZiM9ed8PPIxnJVCgV0Ge2mesGbHeUnmghelnniYsnkZis/oqUYM405opmICT5LIxVgVZSQwIoQRkQRvrBeZwtnmZjrReVWbyVThxLhNBXMKcIqAc/dA+8Lfyru5QBnmM5ILfaNSoB2Vr0wK44uWjQ8m6JzqrLLYiYSqED02GRVfWIJGQ3wQuy7WWrMpDCooQRh2Gu49cd3bek1pUqUvMWQ7uHUkMWmUJFdlKDMUg5IvuYnJUC1klihOLMscTFwGHKZ7895MF2TKcr2sD1QnYeyO3kMDQqQd1DXsie0XrMdJaE0EsPTCWXEXfGSwBproKZRYm8IJjNOYhP2+Evk2qmowktVerSJuyLy5GGEok5AnPYCYms9hd9BlvOQgsnC2ZgmK9TykxJhYM2KstSiitd3w3RCL7X1T2iLuzZSlyJbPdKj0uce6Gh1vdOke6vxhQZk9YCmORCMWpN1zWAIlTCDoQrZ9NaRMpxh2nY0C9k/dr1Dwjm3fu26opLZbUBQS5tB/TPyirOtUzNWJ3EHLrBhRnCfZafxIw5lcw0EpvB+cJSzQuJGUNVcyAd41gaYKdWFS+Bpmlxot3V+9HUfAxUglc1gmM4ZUYqKgsFJFaaV7IqU4xV5OwPQLCM4ZhVyRqCfGNLKlFjQAk7gIzttsro5DqVNSaMKZEmhzhKcb4b58iIHTXjMP2qdVBFd5hOpJ6zWOaRda5J4FTJmAAVJKkZa1glUhDtNLxZeSKUKkTWWxvNNJaliBUhRXLfFocH7R/wzP8TEzr0oO0pJPvaHcH0juTKLMANT+qxPa7tmygDMRkBNBiFKmCN22PAtT6R7hFxnGSvF3XcJuyLMiQEUKNned8SqwIyijeVswLQeke4b4u2KwTFkqWRgKakbCaiIlOMWsTSvoZNcRQ9YRjudIK4a/aUMOo/wC4bnFNJvN6CMo2sOIs2W6ps2plozgGhpTI6xXdCpIIoQaEbiMiIaqQbcU1dao2HhQ0KLGNWNnwc4UKRJs+A1yTFUU66UjFGCfBj+Mk+2I87pHZqdeg8a0Ta8bGUldam4v2/hZitULYq6GlKU6I89t1pEya7gUDEmnWaxq+MdaGV1N4iMWI4ehNlhCiqq7TyfmY0k5Tcm9MrfBHqNzTQlilMxoolqSd3TAbhZwZVkM+SBiGbAaMNcQA27emCOH6oB/oiOOAdtM2ztLbMyzhHstoPdmI8OnGrQlPaab0lZrmmPG8TSPOY9A4BD6M33jfhWMTelm5OdMT1WYDqrlG54vFrZX+8b8KR7vTT3mxqS4tM0csUFIpcGP3w/8Ap4mB3DwfSR7C+JgnwVztA/8Ap8YHcYIpah7C+JjKC/mUH+g5oPKHw+hT4IXcJ1pFRVUGM9Y9EdtOyDHDi9yCJKnZV+mui/H3iFxaoC87fhTxavwgDwsYm2Ta+t3aD4Q5U/aOk3j0gsvv4mlZY5KHBvPw1ObgvryaYz4MdVw0rTaDXQ7o9Bu+8+Vs3LYaZOcNa+jUa06I8qEek8Gl+q/7Z3i0Z9ObJTajVS6zaT8DSorK6ANvvnysJ+zwqjE1xVrlTSgiCfPCKWOzv6IazDmL1CA95WzG1B6I06Tvj3dm2eFCChTVkZ0YZXbvfMrT55Yknb+qR6NfQ+rx7MnxWPNTtj0+/E+rQf5JP5Y8jpdXq0P+37FbRlTfgzOCNDOu7lbIhA5yqCvTvX3+NIzwjc3QKWaWTphHeaQumpzpxp1IaqV/kDMvwAXmTvbHhGRvX+Ime2/iY9Wu+5hKmTWXITWVqbjQhvnHlV7/AMRN9t/xGM+jKm92ypV5pEp3qR+JVhoRhR9KdZyYMcFLO3lcg0NOUXOFY7tC5tm3cIOXEPpMn7xfGOev/Sku5mLlkW+MaylpklRQc1zn1iMf5oceqfeRG94w0pPkew/wgdc/B57SG5NkqtKhiQc9DppHHsUo0tnWLS7MKUrYvH0QXeSRc2eok/GkUeLGxkS50w6FlA6cIJPjGtPB9msPk5IDFcJIzAzzI35RBetyTJViMmxoNCMzQ0PpEb2MeR+ScEu07kN2bl3HkV92gPaJjDQsxHaY3vFolbJM+8b8Cx5vNQhiCKEEgg7CMqR6dxVpWxzfvW/Asept1O2yxguFvobKLjSSeoK4HitpXrm/mgfxkrS1j2F+MEuBI+lr1zfzRR40FpbR7C/GM4R/i4S/SvoYQ0p/D6Fbi9t4l2wIdJqlf7vSX4j3xNxj3TydpEwDmzB/2GR7qRlZM4oysuTKQQekGoj1XhjKFpupZ4GeFJg6K5MI02iO52qNZccn9P2Oit1Wp8jygR6nwcs2G6iDqEnV/wCxjz66rH9tv7fnHp1yJ9VzD/LO+MV0pHFTXj6DrS6p5lbLbhlqo1KivQKQKjtjnnHEel+UFlSXghjtj1a/0+qkP8kj8seUGPXeEafU6H+SR+WPL6RjeVN9/qidp7D+Jj1MbC0rS6SRryXxjHCNtak+pSf6R/FB0lHEoeJFXsPwOuBt9eVWcE/vE5r9dMm94jy2+P4ib7b/AIjG94pJdUtHtJ4GMDfX8RN9t/xGI2OkqW0yUdBR/qx8H6FSsKOYePaO4L2u8wuS5nuET8Fre726zgnIzUyoN8Z6LN3W9pM1JqUxS2DLUVFRmKiM6kcUGlyMmsj0TjbmGXNkFdcLeIjI3XwleW1VYy2IpiX4gxHwk4WTbaVM7DVAQMK4cjma5wEBjChStTwyRjRg2pYlq/RHt0y3TBc3LCYTM5PFjyrXFruitxe3lOnNNE6Y0ygQjFTKpNaUjA2ThnaGswsdUErBgHMzprrXWL90X7OsuIySoLAAllxZDojkWyOz6vKxlgkpPLTQCcK7NS1zyNOVcdWdY3nFAwazT0rzhMB9zKAD2gxiLfjd3muQxYs7LSik6+6I7o4YTbM+OSFU6UzoRuI2x0SouVFQ4qxtCMnTSepvOCPBa0SrZWZLKqhmc46HFULTfrGZ40poNvIH2VRT15k+MELTxyT2SiypaMR6QxN7wCYxUy9SxZnUOzEklsySYzo0Z7xSktP9GEIycopLJFaXKLMFUVZiABvJyA7Y9g4XSPJboSSfSKypfWci3xjy67b4aVNSZKlyxMU80lcVDvocq9MHr2vq0WoobQ4YJUgKoXM7ctY02ilKrJK2RrtKlJYUtSrQAbgPCN9wXcPc0xhpS0d1RHl17W37A/u+UWbt4a2mRZzZ0ZeSOIEFQTz/AEudrFbVSdSFkVUg3DJAR9YaGJho6vyl2apJPuEY9j4SS/qOWf6dn/LHjcbAcIbTPsiyXmLyQCgLgXRDRcxnsjk2mlKphtw/wRtKcoWSI43toT6iJ/pH8ZjAmLs6/rQbP5OJgEkrhw4FOVa+lrBtNJ1EkiKqbg0kaPijsZUWitMzKI7Gjza/P4mb94/4jGmuy/J9mBEiZgLUxHCGrTTWBM+7w5LOSWYkkjLMmumkFOk41nN6Z+gRTVRO2VgDDwW8yr6zd0KOy514kBYuXTZBNnohqA7UNIqQT4Mj6ZJ9sRjtEnGlNrWz+gmU7dYmlTGR9VNOvcR0GCtp4Juln5YuhGFWoMVedTLSm2NDw6uLEgnqOcgo/Su/3fGLd6L9WD7qX+WPBl0rUnToyhq5Wl8jGdRxg3xRi7huZrQ5CMqlAG51d/RBubZcM0y6gkFQTnSppSOeL0ftpvsD8UWrYPpz+3K8BHVLbKvtlSjfqqN142HUk00uf7EN7XYZKjEQcWICldgrAK4ODzWpjQ4VWmJqV10AG0xquHhwy5Z6XHatI74vk+jOf6h/Cscn4jX/AA7f367dr/EUJvrd37FK08Xow/s5pxfzqKd2YjtOL1MOc1sW8KtK9Rz7474I2+ZMtU5WYsKE0JJzDAZDZkYlmzpnnQKHbACoK1NDVdKadMcTr7epulvdI4r2XK9tCFWbUXbUA+YjZ5hDkE/ZI9Xf8IL3RdwnFwSQQAQRsOmm2JuGBCzZZOQwPX3EGK/AS0GZOnH+VKDcMRj057ZVn0dv07S5rxsXGWK/cAL94NzbOcTc9CfTH5hsPdAePV5F4JNmzrO4FV2HR1IFfGhjz7hLc3k08oPRPOQ9B2e7SL6M6RnWe6rq07XT5o0hUTJLh4NNalYhwuEgZgmtRXZBX/8APG/5l/wPzi1xdD9nO9pPAwIvXhLaEnzFWYQAzADoqaCOarX22rtdSjRmko21S/Yyq1LZWuB71u8yJrSycWHbSlcgdI3Fm4NLyCGWSCVU0bMVIqc9mcYK2WxpjFnNWOp3x6c1sMmxJMpWiSst4IUGL6Tr7TQhRwPrvJ8m8inJqF55amanSGRirChERxq70sgnyOUTMgYl6QNV8ffGZssvGygfaIHuJju2Lb1XpOU1aUe0guSWC45syUJjTElg1NChNF2EnEKZZxn7ZeLq5CuGA0bCBXppU0jY8NrbyUgIuWPL+1dnhHnsZdF1q+0qVao+q3krL/ZMJOU2lovqTPbXOrHtp4QoipCj2jpOYKcGP4yR94sC4KcFh9Ns/wB4njHPtCvSl4P6EPQ9YnFS/JNTnqaA7QMmHfAnhPZOTu91GiqqjqBAilxiWtpM2zTENGXER2io7MoKcJ5/KXWZgFMaI1N1SDSPkobK4OE+F/mmcU5XhLy+RkuLhaz5n3Y/EIsW9fp7+3K8BHPFfKrPmHZydP8AsDEl7EC8Jlf+SV8I9acP42pL9L+iNaj68fH0ZPxkpSVK9pvCJuLhK2WZ94fwrD8aSUlSvab4RNxYJWyTfvT+BY491/L8H6iYPteK+iAvARa22d7DfjEXnX60I/nl/hhcALOPKph2sH7AwyhWuaFvgLtabLH/AFzMbShetJ/ot/5M46Q++DKnGYtGldTeIjni0AM6dQEcxNTXOue7bFjjVSjyfZbxERcVK1nzvu1/FGkaf8vcPvU2p9mXj6IqWy0GXfAI/wCVVPUwCnxghxnWcBZLbasPdlHUi5TPvpzTmSnDseoDCOsnwitxnXiGnLKU15Mc72jn4AdsZ0oJ1qLjqoq/zMVLqxS1v/cT8WSVSd7SeBjI37/EzvbfxMbXioWqz+uX4NGL4QD6VO9tvEx1UIW26pLn/g2msVRLxBseo3qn1Up/pyfyx5fSPVr3X6mQ/wBKR+WH0nHFKl3P9itp7D8GLgicUp1Oitl7xGcupgtoXcs0r7g5AjV3LL8lsTzpmVatQ7qUUe/4xiLKxpi2klveTWMtnpKpWrYdJJoyveol3P0CnGXIIEo7OcPfkYwtY9YvizC3XZjX0guIdDJkw7jHlEdPRTw0nTeqZtRycl8fQeohQ0KPWOiw0FuCg+m2f71PGBRgtwT/AI6zffS/xCMqv9OXgyHobHjbShkdT+Igpe6fUafdSvyxR44151n6n8RBW91+oE+6k+Kx47h/xxXJv6o8+XYn98EB+Lmy4ZzLulntqIB8KmIvYjZysr8sEeBN/wAuXblViArqyYicgxoVHaKe+NXevFuJ9uFp5Wi4kZkw1JK00auQNBG9SOGu5d3obTVpJv7yYD420pKk+03gIn4qJf0Sd94fwLFDjcvRGeXJUgmXUvTYTSg7BBnilA8im19c+EY4P4a3f6EwzjLx9ECuLxa2pvZmfjineafX6fey/AQQ4tqeVtX1Zv4xDWqnntt3LSfAQYeu3+n+1ER0h98GNxkiWLTZuWUtLocYUkGlRUgjdrGg4L3HYpTsbI+JmUYhymPm1qMjpnAfjNp5TIoR+7madYjri3VRaZhNBWXrkPtDbBuXurp5X04alQvZ25+iNPKm2ZHdFmS1mOxxDEAxc5bdulIwHCPgvJs1sltPLzJE4mpqQytvJXXXsjbWjgLZmtDWhppxFw5FUoCKUFdRoIzHGFfcufPlS5TB+SxF2U1FSKYQdsZUabUkk7Xyy/2ycWFpvW+XxNNwYueyScYsjBq4cdJhelK06tsB7ZwbuppjNMmLjJJb9uRnXPKuWcVuL+9Jcmc6zCFEwCjGgGJdKnpBMG5/F1ZHd3M089ix50s5tnlUaRUqUoVHeWfPj9V9S5Yk+8yl3XPdjT58qZRVQgy35Z8LKQMq11BrG7mWWzrZUDFfJ1CYSxqpC+hUnXZHml62JJVomyUzVGABNDXIGuWUbHhAy+Y1AIrgk5VFdRsgq0Xhi8V01x+HeKUpYMTd9Qhed2SLwlFUm4gunJsCA2zENsebUzI3Eg9YNDG44tCqifUqucvWgrk0Yl/3k372Z+Ix1bLF06jhfIqHVnbmanisLNKnowOFZlRX+cHEO6POLystJ0wKCQHcCgJ+0Y9fuQJYrvmTJjLjILlcQqMqItOztjzmyVw1OrEsfeaxWzq9aUloNS/5cuTM7yDeq3YYUaiGj0bnTjMnSHViDUGhGhGUMYuXfYMZqfRHf0RRRPYpLzKGYSVGgJrX/UPedt+ypO45mgpsppElvtwUYE6jTZ0DpgQIjdxtaxmqMGrWVhQUk8KLUqYBaJoXSmNtN2sC4UEqcZ9pXNJ04zVpIeZMLGpNYM3ctZQBrqdCRt6ICRPKtzqKA0HUIeBWtbIndRw4Esg8ksBcIrTrPjDypYXMV7SfGAfnOZ63cIQvOZ63cPlCwLkTuVk7LINrIANRr1kx2wqKH5QBN6TPW7h8oXnOZ63cIMCtawKikrJZBryVdoPa3zjpJQGgpAPznM9buELzlM9buECglohRoRi7pIP0iLyVd3ZUQF85TPW7h8obzlM9Y9ggcU9RypKXaSYdlygugpXrh5lmVsyKn3wBF4zPWPYIMXXNLS6sampgwrkS6UVGzSsTvLDChFRDpKCigFBHdIVILLUMKve2ZA1kQmpWp98TiM/NvCYGYYjqd2/qjnzlM9c93yhqKWhSpJZpGjhRnvOEz1z3QodisDGsViLn+Uan4Ret1tEsYE18B84tNKKpSWBXZXZ09JgYbnmHavaflACd9SjWHURd8zvvXtPyhxcr717T8ody8SKDCJEkArUugzpQ4q9dApyi35mfevaflCFzPvXtPygYpPLJj225GksFmPLUsARm5yOVSQuUT2S4jyazmoyMWAVcRNRWtctMj3RcvNTaHVpgC4Vw0Uk1Az1IiG+bwpISSFAANRQmuVddlM4i8rHKp1nFc7gi0WF0AZkZQdCQQD0A7YXkEzLmNnpUEV6q6xa89tyEuUFA5Nsat0gk5g5bYkt1/vNYM45wFKoxWtNpBrn1Q7y5GjnW4RBk2UVNGBBGoIIPYYuWS6GmSnmhlCy/SrirnpQAGsRT50yc1TiY0oKlnoB0mCVgmzpcmZLVBSZq2OhGwUppA27FTlUwXS6xUstyPNVjLKthFSKsuXWygd8VJlkdVDFGCtoxBAO3I7YtTbJPIzLEbsdfjEk6825BJEyWMMs1U1ZTt136mDrCUqq1syk1icKrFGAY0UlTRjuG+JDdM6uEynB2AqR4xNab5LyZcoooWWarTF2GpO+I74vRrQ4dlUEADm1plprBeQKdVu2EhFgmUU4CA3ok0XF7NaV90HLmszcmQVNVLYstOvdA2RfjoqqK0GwuzA9atUdlIM3XeRKOQqLylQVVaKBSmQBFIluRnKdbO8SZJJIJAJA1I2dcOZJw4s6VpofGlO+Hl2llVlAWjjCcm0oRrihmtLYAnNwhsWhrXrr8IMyXKfBcv8metd0TVHKFaKzMFNVz1OlYowStV7lpQksilUZip5wNSTrQ56wNAi1fidNNzd8S8DqGh4UM1NMBD0gEL3mbx2R0b2mbx2QrGOFhykKAXneZvHYIbzxM3jsEFh4GHiI5pAiRbZzthQYm3KtYU22zVFSRQ1GWA+BMIlqztcL0jP3hOxTDuGQ90XLI9onV5JGenpYUrQbyaUX3xCLhnkEiU7AZtgGOnXgrSHoWrRebKEFrDdGVZn+Pzia4LhmTFecEJSUOccqLlUk1OwRZtU7CjHaBl16CBsHLOyK1rvFZfNUAkbBkB10ge17zN4HUB8YiFkco0zCxQEBnoaAnQE74grAUooISr6celRh2d4gpInrNXeNoOyM3WLFgtOBwa5HI++CwOJavC68POTTaN3+oGkRreSJBNKgammWeVCYz1qu11xsFJlqwBbYK5gd8CYoy5lOD1y/uv7jAGsaG4JZZAozJY0HZAwnoXIVI75E4sIBLVpQZmu6g1jkimsSYmWnCrsP5j4wXS40oKlq7cx8or2CzYpzMdFJ7a5QairmkpFDzIm9u0fKFBCFE3JxMyAh8UMIUWaouXXaklzA02XyijVa06j09Ri55zTl8eJuTxV5Pk19H1MNcPRWA8KE43M50VN3bNHYOEEmXaXmCWUlstAigHP1tRTqEAZ02rE69PREVYUCikKFCMZYr9xqrLwulm7TYZqMgxYlmysJJOLFSZLJGLdUHYN0V+DN7yLHaVtGKbMZK4URBLqSCtGcsaDPQAxnYaDCN0lnZ6+B6NdfDINLtjGXha1nIS8IEvIriz9I6HpNYexX7LSVNSahtPKAALOMtETXnl2cke6mkZO5pnMI3Hx/RghSoiMJk6SWjLMm3yJV0WiQ7ymtDzRyYTDMOAGWSQ61ouTamOLZwwkTLPKly5PkzS/SwLiVzQDEWWYjVy+1i1jL26yGW1Nmw9EVjDw8ytyrXk/v5molcL5flEmbNkS56ywQQZSSi2QCkmrYyKVq9c44vDhEHtDzZU60SwzErLwJRQdEFJmEgaej7ozcWLBKxTFyJAIJp8YLIWGnzf38D0CVwiHkJszcqG5RXDqVOQI5ubLuO3bAm3cJZS2CdZWRzNmMrrMohwgMrBSxbFnhP+UUzaMq4W0J03fOM9a5+Ny285dWghJJijCMnY0Fi4Vy3s/k9tltNRc5UyWVSbLbdiOTrTLOtOmCnB7hGBMlzClJMokJJU1AWmhxHnMSalm7hlGFiaVanUUViB0RWE1lSTPR7r4TiTbntGF8Ds7cmCoPO0GtDSKdkvt5c7lJbtqSRNIKkEk4SuIinTl7ow4vCZ67dsW7tmvMehZiozOfdCwkbm2ZsbxvCSjN5EoQzRWbMViwUuKukioBAJ1Y57FprGVtN8FWKqAQMqmpz27Yt22eJcskdS/CM4DDiiqdNLNhPz4/qr3/OFA2FDsa4UcstNcuvKGrGnaUGHOAPXFXzMhYEZCoqCcqVzz2QXIx5AKHEaS22azm3AMV5EqKnFhzAO0U20EUZJkeVYGVORxkYi7nm50OIN1bIWMyjtKfDvBEKsWr0los5xKIMuvMIOLLZnBUXipRFZUFB6UieJR/vUihMDlZXKnXSipJamfBhQfC2VrRWbOd0KjnUpRvVLKMxTaBA+cFBbmySudKTG9xHOqT1iDGJbSnw+/jYhsFqwPXZo3VGiU1FRFC2tINnswxDED+1CkkgHWgMW3tkhGUSSplUHpPRq7ahsx7onERKunw7h7RZw60b/wAO8QAtdhaWc8xsP60jXWOdJZmLgBKc3ns1T0EKMv1WOLvaWT+2C4CDXJteupMPEEa9uDMfKkljRRUmNBYrGJa9O0/rZFqzypSSDhA5UnaGw0rmAerfAzy5WdVtFOTxHFyROLTINTKladMGIp18XAr3jeWLmpptO/oHRAwwbnvZxNOFZbSq5DGVNP8AHGD2wHnFS5wii1yqcVB10FeyGpXLpVVPJJkdI6g1NWzpyYVpbrljbCwJzzqpDHTqiwgsQth9E2crUZzMm3Db2wsaI9qjyZnaRobps2GXU6tn8h2RBczymtGF0lmVz60VmyAOEg1J1pByXMl8m+x6nASrFQuLLKla4d8DkKdfLRgi8rumTCCtKDZnrtOkDHu2Yv2SerPwjWSLWokzVLc5xRaI2vuWkV6wKQ4VW21YyjKQc8uvKFGpZAdQD1w8O5tjAV33pTmvpsO7rgxGUEGbotlRgOo06v8AUNoTRetEhXFG/wDOqAFsshltQ6HQ740cR2iQHUqf/DvhJiUrGZIholtEgoxU6jv6YhEWbChQoUACrDiEFg3d12Bec+bbBu/3CE3YV0yHUVOSnRfj0RflzQ2hBoc6GBd7XhngU+0fhAyTPZDVTQwiMLeZqqxVt1gEwbm2H4HfEdhvMPkcm3b+qLphEZoy86SVNGFD+s4ijS2yxiYtNuw7v9RnJksqSDkRrFGsZXOYcQ0OICgpc89EBLEBidu6Ca25Do69ojMQoViHG5rVasdgxkUcjQkdRpFuRe0xduIfzZ9+sKxLgaSsKBkm/FPpAg9GYhQrE4WAIkkTirBhs/RERiHMWampRqgEaGOooXRPrLp6pp7tRF8RJkyje1lxLiGq+G0QCrGrMZy32fA5GzUdRhouD4EMkc4ZVzGWteiNDwlsUqTPCoqKpUGhR3zqa516tsZuFWE1dkVKcpyTTsjU3bY7PNmpySsgoQzE5FqaqrEkDXU7YvSLBimlDVRiYBiN1aHPI1pAm7FpKXpqe0xHeqASjkNRsG+JszLBO9lLzLN2XfL+mLMAYoCEZgA1TjAIrtNBFS7biWarli8nAAcUymE9GgIPVWAhhVh4WPdVb3UuRoEsiebS+FeUE2gYDPCCNutOmL8uWBZ5DFs5lQailN1f0IyAMODBhY9zO/a43Nta7KEIC1mClcSkUrnkKA9++M/ftnzDAEbDXqyr3xesrh0ViBUjPIa6GIr0Qci3RQ94gV0EIyi82MbApu5XVAZpmUqFq2Gpzp8aRBcN04p6LOUqrYs2FBzRXOvu7YDwqQWY93PrK+vyNJweu6UbTOWYoYIHwYtKhqDI5E00ivdliS0MwmTBLwDmpSUrOc6jFhXblQ11gJSFBhYtzNu+LgFhd0qjYuVQgZHCSOpsQXuMChHNI6EUk1qa04Sj2nc6EKGrChmpwIRMNCgJCVyzKORvHhBsGM5d8ykxT007co0USzOWo5gbfMiqBtqnPqMEiYjnS8SkbwRAJOzMvDQ7ZGGrFG5obrespeio74e80rKbooeyBt02wK2E6N3GDlBCMnkzKGGizbrIZbU2bD0RWrDNExQ8NWO5UssQBqYBh26B+yHv8YV8PSUekgfH4RakSsKhRsFIB3tbMbUGi952wjJZsox0I5hwYZqIwoasKsADw4hqw4MADwoekKACMwoaFCIO5bZjrEaisPCgZMhzFW2zyoFN/wAIUKM59lnHtUnGjJrUDvKBJJ1Mc8gIUKOXHLmfPe1Vvffmx/JxFqXbHAAB03gHvhQoMcuYvaa3vvzY021M4o2Y6h8orcgIUKDHLmL2qt7782LkB+jEshsHo5e4HxhQoMcuY/aa3vvzZJMtjkEFsj1DwiqJA/RMKFCxy5i9pre+/Nj8gP0YXICFCgxS5h7TW99+bFyAhcgP1WFCh4pcw9pre+/Ni5EboXIiFCgxS5h7RW99+bOuTEKFChYpcw9ore+/Nn//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9" name="Picture 1"/>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628800"/>
            <a:ext cx="6768752" cy="4608512"/>
          </a:xfrm>
          <a:prstGeom prst="rect">
            <a:avLst/>
          </a:prstGeom>
          <a:solidFill>
            <a:srgbClr val="FFFFFF"/>
          </a:solidFill>
          <a:ln w="9525">
            <a:solidFill>
              <a:srgbClr val="000000"/>
            </a:solidFill>
            <a:round/>
            <a:headEnd/>
            <a:tailEnd/>
          </a:ln>
        </p:spPr>
      </p:pic>
    </p:spTree>
    <p:extLst>
      <p:ext uri="{BB962C8B-B14F-4D97-AF65-F5344CB8AC3E}">
        <p14:creationId xmlns:p14="http://schemas.microsoft.com/office/powerpoint/2010/main" val="9226932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692696"/>
            <a:ext cx="7992888" cy="1031051"/>
          </a:xfrm>
          <a:prstGeom prst="rect">
            <a:avLst/>
          </a:prstGeom>
          <a:noFill/>
        </p:spPr>
        <p:txBody>
          <a:bodyPr wrap="square" rtlCol="0">
            <a:spAutoFit/>
          </a:bodyPr>
          <a:lstStyle/>
          <a:p>
            <a:pPr lvl="1" algn="just">
              <a:spcBef>
                <a:spcPts val="600"/>
              </a:spcBef>
              <a:spcAft>
                <a:spcPts val="600"/>
              </a:spcAft>
            </a:pPr>
            <a:r>
              <a:rPr lang="en-US" sz="2800" dirty="0" smtClean="0">
                <a:latin typeface="Times New Roman" pitchFamily="18" charset="0"/>
                <a:cs typeface="Times New Roman" pitchFamily="18" charset="0"/>
              </a:rPr>
              <a:t>La </a:t>
            </a:r>
            <a:r>
              <a:rPr lang="en-US" sz="2800" dirty="0" err="1" smtClean="0">
                <a:latin typeface="Times New Roman" pitchFamily="18" charset="0"/>
                <a:cs typeface="Times New Roman" pitchFamily="18" charset="0"/>
              </a:rPr>
              <a:t>incertidumbre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cifras</a:t>
            </a:r>
            <a:r>
              <a:rPr lang="en-US" sz="2800" dirty="0" smtClean="0">
                <a:latin typeface="Times New Roman" pitchFamily="18" charset="0"/>
                <a:cs typeface="Times New Roman" pitchFamily="18" charset="0"/>
              </a:rPr>
              <a:t> (2)</a:t>
            </a:r>
            <a:endParaRPr lang="en-US" sz="2800" dirty="0">
              <a:latin typeface="Times New Roman" pitchFamily="18" charset="0"/>
              <a:cs typeface="Times New Roman" pitchFamily="18" charset="0"/>
            </a:endParaRPr>
          </a:p>
          <a:p>
            <a:endParaRPr lang="es-ES" sz="2800" dirty="0" smtClean="0">
              <a:latin typeface="Times New Roman" pitchFamily="18" charset="0"/>
              <a:cs typeface="Times New Roman" pitchFamily="18" charset="0"/>
            </a:endParaRPr>
          </a:p>
        </p:txBody>
      </p:sp>
      <p:sp>
        <p:nvSpPr>
          <p:cNvPr id="5" name="AutoShape 2" descr="data:image/jpeg;base64,/9j/4AAQSkZJRgABAQAAAQABAAD/2wCEAAkGBhQSEBUUEhQVFRQVFxUYFRYVFBQUHRcXFxgYFBQUFxUYHCYfFxwkGRwVHy8gIycpLCwsFx4xNTAqNSYrLCkBCQoKDgwOGg8PGjAkHSUtKSwqLC0sKSwsLC8uLCwsKikpLCksLCwsLCwsLCwsLCwsLCwsLCwsLCwsKSwsLCksKf/AABEIARUAtgMBIgACEQEDEQH/xAAbAAABBQEBAAAAAAAAAAAAAAAFAAEDBAYCB//EAEQQAAIAAwUCCQgHCAMBAQAAAAECAAMRBAUSITFBUQYHEyJhcZGhsRQVMlJygcHRJCVCc7LC8CMzNGJjgpLhU6Lxgxf/xAAaAQADAQEBAQAAAAAAAAAAAAAAAQIDBAUG/8QAOREAAgECAwQHBgQGAwAAAAAAAAECAxESITEEE0FRBSIyYXGRwRRSgaGx8BVCYtEkJTPC4fEjcqL/2gAMAwEAAhEDEQA/AM1LshIByz6Y68hPR2/6iNLzCilDl1R154X1T3QKlFo56ewUnFO3Ac2A9Hb/AKh1sJ6O0/KLct6gHeKw06bhUtug3USvw6jfQpmwNvHf8obyBt47/lC88L6p7RHPnhfVPaIrdRH+F0eT8ykbT0Q3lQ3REssschWuwRfs9z7XPuHzg3USvwvZlwfmQJNxGgBJ6I5No6DBuVKCiiigjOzfSPWfGDdREujNnfB+ZN5SN0OLSNxisYYGHuYl/hez8n5lrynohvKeiK8WbDZOUboGp+ELdRF+F7Ny+bLdmshdcWldK+MSPZMAxEigz29kXwKDoEBbytuM4R6I7zAqURR6OoXul82VJj4mJOpMcw0dohJAGpjU9Q5EKNDZbIEUCgJ2mmpiXkxuHYIVyMZmYcGGMOIZZ1WFChQAdTNTHMOTHNYUckY0ouMEnyRobL6C9Q8I5t/7tuqOrL6C+yPCObcP2TdUAcQDSFChiYZsEpVntBSsuUwSgqyoc65AlukxJY0mo6iYGAdSy4gcwpoSK7Kgj3RXsd7GXInyQgIn8nViTVeTbGKDbnvgtdPCqYGkIFGGTJnSqYmo4mByWYbwWNOoRLuYyclwOozU4c49Z8Y2k6+nZFWirSWJXNAAK7ypB5x35QJtXCx3eb+ySs2XyRWhKACgDJK0Vstek5ZwXfImMpL8oElWN3VmVSVlgFyBkoJwgk9ZAiGkaqdwhnzeWrKReXSWjAlgi8mVZSko5KDhFRmMzpFidezNypcIOWwYxzsK4CCOSVjSXprs2Ugu+Q95L3fmZayWBnO4b/gN5g5KlBFoMgNa+Ji1aeGzCdMmjCzTA4w84quMBTgqeaaAZiM9ed8PPIxnJVCgV0Ge2mesGbHeUnmghelnniYsnkZis/oqUYM405opmICT5LIxVgVZSQwIoQRkQRvrBeZwtnmZjrReVWbyVThxLhNBXMKcIqAc/dA+8Lfyru5QBnmM5ILfaNSoB2Vr0wK44uWjQ8m6JzqrLLYiYSqED02GRVfWIJGQ3wQuy7WWrMpDCooQRh2Gu49cd3bek1pUqUvMWQ7uHUkMWmUJFdlKDMUg5IvuYnJUC1klihOLMscTFwGHKZ7895MF2TKcr2sD1QnYeyO3kMDQqQd1DXsie0XrMdJaE0EsPTCWXEXfGSwBproKZRYm8IJjNOYhP2+Evk2qmowktVerSJuyLy5GGEok5AnPYCYms9hd9BlvOQgsnC2ZgmK9TykxJhYM2KstSiitd3w3RCL7X1T2iLuzZSlyJbPdKj0uce6Gh1vdOke6vxhQZk9YCmORCMWpN1zWAIlTCDoQrZ9NaRMpxh2nY0C9k/dr1Dwjm3fu26opLZbUBQS5tB/TPyirOtUzNWJ3EHLrBhRnCfZafxIw5lcw0EpvB+cJSzQuJGUNVcyAd41gaYKdWFS+Bpmlxot3V+9HUfAxUglc1gmM4ZUYqKgsFJFaaV7IqU4xV5OwPQLCM4ZhVyRqCfGNLKlFjQAk7gIzttsro5DqVNSaMKZEmhzhKcb4b58iIHTXjMP2qdVBFd5hOpJ6zWOaRda5J4FTJmAAVJKkZa1glUhDtNLxZeSKUKkTWWxvNNJaliBUhRXLfFocH7R/wzP8TEzr0oO0pJPvaHcH0juTKLMANT+qxPa7tmygDMRkBNBiFKmCN22PAtT6R7hFxnGSvF3XcJuyLMiQEUKNned8SqwIyijeVswLQeke4b4u2KwTFkqWRgKakbCaiIlOMWsTSvoZNcRQ9YRjudIK4a/aUMOo/wC4bnFNJvN6CMo2sOIs2W6ps2plozgGhpTI6xXdCpIIoQaEbiMiIaqQbcU1dao2HhQ0KLGNWNnwc4UKRJs+A1yTFUU66UjFGCfBj+Mk+2I87pHZqdeg8a0Ta8bGUldam4v2/hZitULYq6GlKU6I89t1pEya7gUDEmnWaxq+MdaGV1N4iMWI4ehNlhCiqq7TyfmY0k5Tcm9MrfBHqNzTQlilMxoolqSd3TAbhZwZVkM+SBiGbAaMNcQA27emCOH6oB/oiOOAdtM2ztLbMyzhHstoPdmI8OnGrQlPaab0lZrmmPG8TSPOY9A4BD6M33jfhWMTelm5OdMT1WYDqrlG54vFrZX+8b8KR7vTT3mxqS4tM0csUFIpcGP3w/8Ap4mB3DwfSR7C+JgnwVztA/8Ap8YHcYIpah7C+JjKC/mUH+g5oPKHw+hT4IXcJ1pFRVUGM9Y9EdtOyDHDi9yCJKnZV+mui/H3iFxaoC87fhTxavwgDwsYm2Ta+t3aD4Q5U/aOk3j0gsvv4mlZY5KHBvPw1ObgvryaYz4MdVw0rTaDXQ7o9Bu+8+Vs3LYaZOcNa+jUa06I8qEek8Gl+q/7Z3i0Z9ObJTajVS6zaT8DSorK6ANvvnysJ+zwqjE1xVrlTSgiCfPCKWOzv6IazDmL1CA95WzG1B6I06Tvj3dm2eFCChTVkZ0YZXbvfMrT55Yknb+qR6NfQ+rx7MnxWPNTtj0+/E+rQf5JP5Y8jpdXq0P+37FbRlTfgzOCNDOu7lbIhA5yqCvTvX3+NIzwjc3QKWaWTphHeaQumpzpxp1IaqV/kDMvwAXmTvbHhGRvX+Ime2/iY9Wu+5hKmTWXITWVqbjQhvnHlV7/AMRN9t/xGM+jKm92ypV5pEp3qR+JVhoRhR9KdZyYMcFLO3lcg0NOUXOFY7tC5tm3cIOXEPpMn7xfGOev/Sku5mLlkW+MaylpklRQc1zn1iMf5oceqfeRG94w0pPkew/wgdc/B57SG5NkqtKhiQc9DppHHsUo0tnWLS7MKUrYvH0QXeSRc2eok/GkUeLGxkS50w6FlA6cIJPjGtPB9msPk5IDFcJIzAzzI35RBetyTJViMmxoNCMzQ0PpEb2MeR+ScEu07kN2bl3HkV92gPaJjDQsxHaY3vFolbJM+8b8Cx5vNQhiCKEEgg7CMqR6dxVpWxzfvW/Asept1O2yxguFvobKLjSSeoK4HitpXrm/mgfxkrS1j2F+MEuBI+lr1zfzRR40FpbR7C/GM4R/i4S/SvoYQ0p/D6Fbi9t4l2wIdJqlf7vSX4j3xNxj3TydpEwDmzB/2GR7qRlZM4oysuTKQQekGoj1XhjKFpupZ4GeFJg6K5MI02iO52qNZccn9P2Oit1Wp8jygR6nwcs2G6iDqEnV/wCxjz66rH9tv7fnHp1yJ9VzD/LO+MV0pHFTXj6DrS6p5lbLbhlqo1KivQKQKjtjnnHEel+UFlSXghjtj1a/0+qkP8kj8seUGPXeEafU6H+SR+WPL6RjeVN9/qidp7D+Jj1MbC0rS6SRryXxjHCNtak+pSf6R/FB0lHEoeJFXsPwOuBt9eVWcE/vE5r9dMm94jy2+P4ib7b/AIjG94pJdUtHtJ4GMDfX8RN9t/xGI2OkqW0yUdBR/qx8H6FSsKOYePaO4L2u8wuS5nuET8Fre726zgnIzUyoN8Z6LN3W9pM1JqUxS2DLUVFRmKiM6kcUGlyMmsj0TjbmGXNkFdcLeIjI3XwleW1VYy2IpiX4gxHwk4WTbaVM7DVAQMK4cjma5wEBjChStTwyRjRg2pYlq/RHt0y3TBc3LCYTM5PFjyrXFruitxe3lOnNNE6Y0ygQjFTKpNaUjA2ThnaGswsdUErBgHMzprrXWL90X7OsuIySoLAAllxZDojkWyOz6vKxlgkpPLTQCcK7NS1zyNOVcdWdY3nFAwazT0rzhMB9zKAD2gxiLfjd3muQxYs7LSik6+6I7o4YTbM+OSFU6UzoRuI2x0SouVFQ4qxtCMnTSepvOCPBa0SrZWZLKqhmc46HFULTfrGZ40poNvIH2VRT15k+MELTxyT2SiypaMR6QxN7wCYxUy9SxZnUOzEklsySYzo0Z7xSktP9GEIycopLJFaXKLMFUVZiABvJyA7Y9g4XSPJboSSfSKypfWci3xjy67b4aVNSZKlyxMU80lcVDvocq9MHr2vq0WoobQ4YJUgKoXM7ctY02ilKrJK2RrtKlJYUtSrQAbgPCN9wXcPc0xhpS0d1RHl17W37A/u+UWbt4a2mRZzZ0ZeSOIEFQTz/AEudrFbVSdSFkVUg3DJAR9YaGJho6vyl2apJPuEY9j4SS/qOWf6dn/LHjcbAcIbTPsiyXmLyQCgLgXRDRcxnsjk2mlKphtw/wRtKcoWSI43toT6iJ/pH8ZjAmLs6/rQbP5OJgEkrhw4FOVa+lrBtNJ1EkiKqbg0kaPijsZUWitMzKI7Gjza/P4mb94/4jGmuy/J9mBEiZgLUxHCGrTTWBM+7w5LOSWYkkjLMmumkFOk41nN6Z+gRTVRO2VgDDwW8yr6zd0KOy514kBYuXTZBNnohqA7UNIqQT4Mj6ZJ9sRjtEnGlNrWz+gmU7dYmlTGR9VNOvcR0GCtp4Juln5YuhGFWoMVedTLSm2NDw6uLEgnqOcgo/Su/3fGLd6L9WD7qX+WPBl0rUnToyhq5Wl8jGdRxg3xRi7huZrQ5CMqlAG51d/RBubZcM0y6gkFQTnSppSOeL0ftpvsD8UWrYPpz+3K8BHVLbKvtlSjfqqN142HUk00uf7EN7XYZKjEQcWICldgrAK4ODzWpjQ4VWmJqV10AG0xquHhwy5Z6XHatI74vk+jOf6h/Cscn4jX/AA7f367dr/EUJvrd37FK08Xow/s5pxfzqKd2YjtOL1MOc1sW8KtK9Rz7474I2+ZMtU5WYsKE0JJzDAZDZkYlmzpnnQKHbACoK1NDVdKadMcTr7epulvdI4r2XK9tCFWbUXbUA+YjZ5hDkE/ZI9Xf8IL3RdwnFwSQQAQRsOmm2JuGBCzZZOQwPX3EGK/AS0GZOnH+VKDcMRj057ZVn0dv07S5rxsXGWK/cAL94NzbOcTc9CfTH5hsPdAePV5F4JNmzrO4FV2HR1IFfGhjz7hLc3k08oPRPOQ9B2e7SL6M6RnWe6rq07XT5o0hUTJLh4NNalYhwuEgZgmtRXZBX/8APG/5l/wPzi1xdD9nO9pPAwIvXhLaEnzFWYQAzADoqaCOarX22rtdSjRmko21S/Yyq1LZWuB71u8yJrSycWHbSlcgdI3Fm4NLyCGWSCVU0bMVIqc9mcYK2WxpjFnNWOp3x6c1sMmxJMpWiSst4IUGL6Tr7TQhRwPrvJ8m8inJqF55amanSGRirChERxq70sgnyOUTMgYl6QNV8ffGZssvGygfaIHuJju2Lb1XpOU1aUe0guSWC45syUJjTElg1NChNF2EnEKZZxn7ZeLq5CuGA0bCBXppU0jY8NrbyUgIuWPL+1dnhHnsZdF1q+0qVao+q3krL/ZMJOU2lovqTPbXOrHtp4QoipCj2jpOYKcGP4yR94sC4KcFh9Ns/wB4njHPtCvSl4P6EPQ9YnFS/JNTnqaA7QMmHfAnhPZOTu91GiqqjqBAilxiWtpM2zTENGXER2io7MoKcJ5/KXWZgFMaI1N1SDSPkobK4OE+F/mmcU5XhLy+RkuLhaz5n3Y/EIsW9fp7+3K8BHPFfKrPmHZydP8AsDEl7EC8Jlf+SV8I9acP42pL9L+iNaj68fH0ZPxkpSVK9pvCJuLhK2WZ94fwrD8aSUlSvab4RNxYJWyTfvT+BY491/L8H6iYPteK+iAvARa22d7DfjEXnX60I/nl/hhcALOPKph2sH7AwyhWuaFvgLtabLH/AFzMbShetJ/ot/5M46Q++DKnGYtGldTeIjni0AM6dQEcxNTXOue7bFjjVSjyfZbxERcVK1nzvu1/FGkaf8vcPvU2p9mXj6IqWy0GXfAI/wCVVPUwCnxghxnWcBZLbasPdlHUi5TPvpzTmSnDseoDCOsnwitxnXiGnLKU15Mc72jn4AdsZ0oJ1qLjqoq/zMVLqxS1v/cT8WSVSd7SeBjI37/EzvbfxMbXioWqz+uX4NGL4QD6VO9tvEx1UIW26pLn/g2msVRLxBseo3qn1Up/pyfyx5fSPVr3X6mQ/wBKR+WH0nHFKl3P9itp7D8GLgicUp1Oitl7xGcupgtoXcs0r7g5AjV3LL8lsTzpmVatQ7qUUe/4xiLKxpi2klveTWMtnpKpWrYdJJoyveol3P0CnGXIIEo7OcPfkYwtY9YvizC3XZjX0guIdDJkw7jHlEdPRTw0nTeqZtRycl8fQeohQ0KPWOiw0FuCg+m2f71PGBRgtwT/AI6zffS/xCMqv9OXgyHobHjbShkdT+Igpe6fUafdSvyxR44151n6n8RBW91+oE+6k+Kx47h/xxXJv6o8+XYn98EB+Lmy4ZzLulntqIB8KmIvYjZysr8sEeBN/wAuXblViArqyYicgxoVHaKe+NXevFuJ9uFp5Wi4kZkw1JK00auQNBG9SOGu5d3obTVpJv7yYD420pKk+03gIn4qJf0Sd94fwLFDjcvRGeXJUgmXUvTYTSg7BBnilA8im19c+EY4P4a3f6EwzjLx9ECuLxa2pvZmfjineafX6fey/AQQ4tqeVtX1Zv4xDWqnntt3LSfAQYeu3+n+1ER0h98GNxkiWLTZuWUtLocYUkGlRUgjdrGg4L3HYpTsbI+JmUYhymPm1qMjpnAfjNp5TIoR+7madYjri3VRaZhNBWXrkPtDbBuXurp5X04alQvZ25+iNPKm2ZHdFmS1mOxxDEAxc5bdulIwHCPgvJs1sltPLzJE4mpqQytvJXXXsjbWjgLZmtDWhppxFw5FUoCKUFdRoIzHGFfcufPlS5TB+SxF2U1FSKYQdsZUabUkk7Xyy/2ycWFpvW+XxNNwYueyScYsjBq4cdJhelK06tsB7ZwbuppjNMmLjJJb9uRnXPKuWcVuL+9Jcmc6zCFEwCjGgGJdKnpBMG5/F1ZHd3M089ix50s5tnlUaRUqUoVHeWfPj9V9S5Yk+8yl3XPdjT58qZRVQgy35Z8LKQMq11BrG7mWWzrZUDFfJ1CYSxqpC+hUnXZHml62JJVomyUzVGABNDXIGuWUbHhAy+Y1AIrgk5VFdRsgq0Xhi8V01x+HeKUpYMTd9Qhed2SLwlFUm4gunJsCA2zENsebUzI3Eg9YNDG44tCqifUqucvWgrk0Yl/3k372Z+Ix1bLF06jhfIqHVnbmanisLNKnowOFZlRX+cHEO6POLystJ0wKCQHcCgJ+0Y9fuQJYrvmTJjLjILlcQqMqItOztjzmyVw1OrEsfeaxWzq9aUloNS/5cuTM7yDeq3YYUaiGj0bnTjMnSHViDUGhGhGUMYuXfYMZqfRHf0RRRPYpLzKGYSVGgJrX/UPedt+ypO45mgpsppElvtwUYE6jTZ0DpgQIjdxtaxmqMGrWVhQUk8KLUqYBaJoXSmNtN2sC4UEqcZ9pXNJ04zVpIeZMLGpNYM3ctZQBrqdCRt6ICRPKtzqKA0HUIeBWtbIndRw4Esg8ksBcIrTrPjDypYXMV7SfGAfnOZ63cIQvOZ63cPlCwLkTuVk7LINrIANRr1kx2wqKH5QBN6TPW7h8oXnOZ63cIMCtawKikrJZBryVdoPa3zjpJQGgpAPznM9buELzlM9buECglohRoRi7pIP0iLyVd3ZUQF85TPW7h8obzlM9Y9ggcU9RypKXaSYdlygugpXrh5lmVsyKn3wBF4zPWPYIMXXNLS6sampgwrkS6UVGzSsTvLDChFRDpKCigFBHdIVILLUMKve2ZA1kQmpWp98TiM/NvCYGYYjqd2/qjnzlM9c93yhqKWhSpJZpGjhRnvOEz1z3QodisDGsViLn+Uan4Ret1tEsYE18B84tNKKpSWBXZXZ09JgYbnmHavaflACd9SjWHURd8zvvXtPyhxcr717T8ody8SKDCJEkArUugzpQ4q9dApyi35mfevaflCFzPvXtPygYpPLJj225GksFmPLUsARm5yOVSQuUT2S4jyazmoyMWAVcRNRWtctMj3RcvNTaHVpgC4Vw0Uk1Az1IiG+bwpISSFAANRQmuVddlM4i8rHKp1nFc7gi0WF0AZkZQdCQQD0A7YXkEzLmNnpUEV6q6xa89tyEuUFA5Nsat0gk5g5bYkt1/vNYM45wFKoxWtNpBrn1Q7y5GjnW4RBk2UVNGBBGoIIPYYuWS6GmSnmhlCy/SrirnpQAGsRT50yc1TiY0oKlnoB0mCVgmzpcmZLVBSZq2OhGwUppA27FTlUwXS6xUstyPNVjLKthFSKsuXWygd8VJlkdVDFGCtoxBAO3I7YtTbJPIzLEbsdfjEk6825BJEyWMMs1U1ZTt136mDrCUqq1syk1icKrFGAY0UlTRjuG+JDdM6uEynB2AqR4xNab5LyZcoooWWarTF2GpO+I74vRrQ4dlUEADm1plprBeQKdVu2EhFgmUU4CA3ok0XF7NaV90HLmszcmQVNVLYstOvdA2RfjoqqK0GwuzA9atUdlIM3XeRKOQqLylQVVaKBSmQBFIluRnKdbO8SZJJIJAJA1I2dcOZJw4s6VpofGlO+Hl2llVlAWjjCcm0oRrihmtLYAnNwhsWhrXrr8IMyXKfBcv8metd0TVHKFaKzMFNVz1OlYowStV7lpQksilUZip5wNSTrQ56wNAi1fidNNzd8S8DqGh4UM1NMBD0gEL3mbx2R0b2mbx2QrGOFhykKAXneZvHYIbzxM3jsEFh4GHiI5pAiRbZzthQYm3KtYU22zVFSRQ1GWA+BMIlqztcL0jP3hOxTDuGQ90XLI9onV5JGenpYUrQbyaUX3xCLhnkEiU7AZtgGOnXgrSHoWrRebKEFrDdGVZn+Pzia4LhmTFecEJSUOccqLlUk1OwRZtU7CjHaBl16CBsHLOyK1rvFZfNUAkbBkB10ge17zN4HUB8YiFkco0zCxQEBnoaAnQE74grAUooISr6celRh2d4gpInrNXeNoOyM3WLFgtOBwa5HI++CwOJavC68POTTaN3+oGkRreSJBNKgammWeVCYz1qu11xsFJlqwBbYK5gd8CYoy5lOD1y/uv7jAGsaG4JZZAozJY0HZAwnoXIVI75E4sIBLVpQZmu6g1jkimsSYmWnCrsP5j4wXS40oKlq7cx8or2CzYpzMdFJ7a5QairmkpFDzIm9u0fKFBCFE3JxMyAh8UMIUWaouXXaklzA02XyijVa06j09Ri55zTl8eJuTxV5Pk19H1MNcPRWA8KE43M50VN3bNHYOEEmXaXmCWUlstAigHP1tRTqEAZ02rE69PREVYUCikKFCMZYr9xqrLwulm7TYZqMgxYlmysJJOLFSZLJGLdUHYN0V+DN7yLHaVtGKbMZK4URBLqSCtGcsaDPQAxnYaDCN0lnZ6+B6NdfDINLtjGXha1nIS8IEvIriz9I6HpNYexX7LSVNSahtPKAALOMtETXnl2cke6mkZO5pnMI3Hx/RghSoiMJk6SWjLMm3yJV0WiQ7ymtDzRyYTDMOAGWSQ61ouTamOLZwwkTLPKly5PkzS/SwLiVzQDEWWYjVy+1i1jL26yGW1Nmw9EVjDw8ytyrXk/v5molcL5flEmbNkS56ywQQZSSi2QCkmrYyKVq9c44vDhEHtDzZU60SwzErLwJRQdEFJmEgaej7ozcWLBKxTFyJAIJp8YLIWGnzf38D0CVwiHkJszcqG5RXDqVOQI5ubLuO3bAm3cJZS2CdZWRzNmMrrMohwgMrBSxbFnhP+UUzaMq4W0J03fOM9a5+Ny285dWghJJijCMnY0Fi4Vy3s/k9tltNRc5UyWVSbLbdiOTrTLOtOmCnB7hGBMlzClJMokJJU1AWmhxHnMSalm7hlGFiaVanUUViB0RWE1lSTPR7r4TiTbntGF8Ds7cmCoPO0GtDSKdkvt5c7lJbtqSRNIKkEk4SuIinTl7ow4vCZ67dsW7tmvMehZiozOfdCwkbm2ZsbxvCSjN5EoQzRWbMViwUuKukioBAJ1Y57FprGVtN8FWKqAQMqmpz27Yt22eJcskdS/CM4DDiiqdNLNhPz4/qr3/OFA2FDsa4UcstNcuvKGrGnaUGHOAPXFXzMhYEZCoqCcqVzz2QXIx5AKHEaS22azm3AMV5EqKnFhzAO0U20EUZJkeVYGVORxkYi7nm50OIN1bIWMyjtKfDvBEKsWr0los5xKIMuvMIOLLZnBUXipRFZUFB6UieJR/vUihMDlZXKnXSipJamfBhQfC2VrRWbOd0KjnUpRvVLKMxTaBA+cFBbmySudKTG9xHOqT1iDGJbSnw+/jYhsFqwPXZo3VGiU1FRFC2tINnswxDED+1CkkgHWgMW3tkhGUSSplUHpPRq7ahsx7onERKunw7h7RZw60b/wAO8QAtdhaWc8xsP60jXWOdJZmLgBKc3ns1T0EKMv1WOLvaWT+2C4CDXJteupMPEEa9uDMfKkljRRUmNBYrGJa9O0/rZFqzypSSDhA5UnaGw0rmAerfAzy5WdVtFOTxHFyROLTINTKladMGIp18XAr3jeWLmpptO/oHRAwwbnvZxNOFZbSq5DGVNP8AHGD2wHnFS5wii1yqcVB10FeyGpXLpVVPJJkdI6g1NWzpyYVpbrljbCwJzzqpDHTqiwgsQth9E2crUZzMm3Db2wsaI9qjyZnaRobps2GXU6tn8h2RBczymtGF0lmVz60VmyAOEg1J1pByXMl8m+x6nASrFQuLLKla4d8DkKdfLRgi8rumTCCtKDZnrtOkDHu2Yv2SerPwjWSLWokzVLc5xRaI2vuWkV6wKQ4VW21YyjKQc8uvKFGpZAdQD1w8O5tjAV33pTmvpsO7rgxGUEGbotlRgOo06v8AUNoTRetEhXFG/wDOqAFsshltQ6HQ740cR2iQHUqf/DvhJiUrGZIholtEgoxU6jv6YhEWbChQoUACrDiEFg3d12Bec+bbBu/3CE3YV0yHUVOSnRfj0RflzQ2hBoc6GBd7XhngU+0fhAyTPZDVTQwiMLeZqqxVt1gEwbm2H4HfEdhvMPkcm3b+qLphEZoy86SVNGFD+s4ijS2yxiYtNuw7v9RnJksqSDkRrFGsZXOYcQ0OICgpc89EBLEBidu6Ca25Do69ojMQoViHG5rVasdgxkUcjQkdRpFuRe0xduIfzZ9+sKxLgaSsKBkm/FPpAg9GYhQrE4WAIkkTirBhs/RERiHMWampRqgEaGOooXRPrLp6pp7tRF8RJkyje1lxLiGq+G0QCrGrMZy32fA5GzUdRhouD4EMkc4ZVzGWteiNDwlsUqTPCoqKpUGhR3zqa516tsZuFWE1dkVKcpyTTsjU3bY7PNmpySsgoQzE5FqaqrEkDXU7YvSLBimlDVRiYBiN1aHPI1pAm7FpKXpqe0xHeqASjkNRsG+JszLBO9lLzLN2XfL+mLMAYoCEZgA1TjAIrtNBFS7biWarli8nAAcUymE9GgIPVWAhhVh4WPdVb3UuRoEsiebS+FeUE2gYDPCCNutOmL8uWBZ5DFs5lQailN1f0IyAMODBhY9zO/a43Nta7KEIC1mClcSkUrnkKA9++M/ftnzDAEbDXqyr3xesrh0ViBUjPIa6GIr0Qci3RQ94gV0EIyi82MbApu5XVAZpmUqFq2Gpzp8aRBcN04p6LOUqrYs2FBzRXOvu7YDwqQWY93PrK+vyNJweu6UbTOWYoYIHwYtKhqDI5E00ivdliS0MwmTBLwDmpSUrOc6jFhXblQ11gJSFBhYtzNu+LgFhd0qjYuVQgZHCSOpsQXuMChHNI6EUk1qa04Sj2nc6EKGrChmpwIRMNCgJCVyzKORvHhBsGM5d8ykxT007co0USzOWo5gbfMiqBtqnPqMEiYjnS8SkbwRAJOzMvDQ7ZGGrFG5obrespeio74e80rKbooeyBt02wK2E6N3GDlBCMnkzKGGizbrIZbU2bD0RWrDNExQ8NWO5UssQBqYBh26B+yHv8YV8PSUekgfH4RakSsKhRsFIB3tbMbUGi952wjJZsox0I5hwYZqIwoasKsADw4hqw4MADwoekKACMwoaFCIO5bZjrEaisPCgZMhzFW2zyoFN/wAIUKM59lnHtUnGjJrUDvKBJJ1Mc8gIUKOXHLmfPe1Vvffmx/JxFqXbHAAB03gHvhQoMcuYvaa3vvzY021M4o2Y6h8orcgIUKDHLmL2qt7782LkB+jEshsHo5e4HxhQoMcuY/aa3vvzZJMtjkEFsj1DwiqJA/RMKFCxy5i9pre+/Nj8gP0YXICFCgxS5h7TW99+bFyAhcgP1WFCh4pcw9pre+/Ni5EboXIiFCgxS5h7RW99+bOuTEKFChYpcw9ore+/N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4" descr="data:image/jpeg;base64,/9j/4AAQSkZJRgABAQAAAQABAAD/2wCEAAkGBhQSEBUUEhQVFRQVFxUYFRYVFBQUHRcXFxgYFBQUFxUYHCYfFxwkGRwVHy8gIycpLCwsFx4xNTAqNSYrLCkBCQoKDgwOGg8PGjAkHSUtKSwqLC0sKSwsLC8uLCwsKikpLCksLCwsLCwsLCwsLCwsLCwsLCwsLCwsKSwsLCksKf/AABEIARUAtgMBIgACEQEDEQH/xAAbAAABBQEBAAAAAAAAAAAAAAAFAAEDBAYCB//EAEQQAAIAAwUCCQgHCAMBAQAAAAECAAMRBAUSITFBUQYHEyJhcZGhsRQVMlJygcHRJCVCc7LC8CMzNGJjgpLhU6Lxgxf/xAAaAQADAQEBAQAAAAAAAAAAAAAAAQIDBAUG/8QAOREAAgECAwQHBgQGAwAAAAAAAAECAxESITEEE0FRBSIyYXGRwRRSgaGx8BVCYtEkJTPC4fEjcqL/2gAMAwEAAhEDEQA/AM1LshIByz6Y68hPR2/6iNLzCilDl1R154X1T3QKlFo56ewUnFO3Ac2A9Hb/AKh1sJ6O0/KLct6gHeKw06bhUtug3USvw6jfQpmwNvHf8obyBt47/lC88L6p7RHPnhfVPaIrdRH+F0eT8ykbT0Q3lQ3REssschWuwRfs9z7XPuHzg3USvwvZlwfmQJNxGgBJ6I5No6DBuVKCiiigjOzfSPWfGDdREujNnfB+ZN5SN0OLSNxisYYGHuYl/hez8n5lrynohvKeiK8WbDZOUboGp+ELdRF+F7Ny+bLdmshdcWldK+MSPZMAxEigz29kXwKDoEBbytuM4R6I7zAqURR6OoXul82VJj4mJOpMcw0dohJAGpjU9Q5EKNDZbIEUCgJ2mmpiXkxuHYIVyMZmYcGGMOIZZ1WFChQAdTNTHMOTHNYUckY0ouMEnyRobL6C9Q8I5t/7tuqOrL6C+yPCObcP2TdUAcQDSFChiYZsEpVntBSsuUwSgqyoc65AlukxJY0mo6iYGAdSy4gcwpoSK7Kgj3RXsd7GXInyQgIn8nViTVeTbGKDbnvgtdPCqYGkIFGGTJnSqYmo4mByWYbwWNOoRLuYyclwOozU4c49Z8Y2k6+nZFWirSWJXNAAK7ypB5x35QJtXCx3eb+ySs2XyRWhKACgDJK0Vstek5ZwXfImMpL8oElWN3VmVSVlgFyBkoJwgk9ZAiGkaqdwhnzeWrKReXSWjAlgi8mVZSko5KDhFRmMzpFidezNypcIOWwYxzsK4CCOSVjSXprs2Ugu+Q95L3fmZayWBnO4b/gN5g5KlBFoMgNa+Ji1aeGzCdMmjCzTA4w84quMBTgqeaaAZiM9ed8PPIxnJVCgV0Ge2mesGbHeUnmghelnniYsnkZis/oqUYM405opmICT5LIxVgVZSQwIoQRkQRvrBeZwtnmZjrReVWbyVThxLhNBXMKcIqAc/dA+8Lfyru5QBnmM5ILfaNSoB2Vr0wK44uWjQ8m6JzqrLLYiYSqED02GRVfWIJGQ3wQuy7WWrMpDCooQRh2Gu49cd3bek1pUqUvMWQ7uHUkMWmUJFdlKDMUg5IvuYnJUC1klihOLMscTFwGHKZ7895MF2TKcr2sD1QnYeyO3kMDQqQd1DXsie0XrMdJaE0EsPTCWXEXfGSwBproKZRYm8IJjNOYhP2+Evk2qmowktVerSJuyLy5GGEok5AnPYCYms9hd9BlvOQgsnC2ZgmK9TykxJhYM2KstSiitd3w3RCL7X1T2iLuzZSlyJbPdKj0uce6Gh1vdOke6vxhQZk9YCmORCMWpN1zWAIlTCDoQrZ9NaRMpxh2nY0C9k/dr1Dwjm3fu26opLZbUBQS5tB/TPyirOtUzNWJ3EHLrBhRnCfZafxIw5lcw0EpvB+cJSzQuJGUNVcyAd41gaYKdWFS+Bpmlxot3V+9HUfAxUglc1gmM4ZUYqKgsFJFaaV7IqU4xV5OwPQLCM4ZhVyRqCfGNLKlFjQAk7gIzttsro5DqVNSaMKZEmhzhKcb4b58iIHTXjMP2qdVBFd5hOpJ6zWOaRda5J4FTJmAAVJKkZa1glUhDtNLxZeSKUKkTWWxvNNJaliBUhRXLfFocH7R/wzP8TEzr0oO0pJPvaHcH0juTKLMANT+qxPa7tmygDMRkBNBiFKmCN22PAtT6R7hFxnGSvF3XcJuyLMiQEUKNned8SqwIyijeVswLQeke4b4u2KwTFkqWRgKakbCaiIlOMWsTSvoZNcRQ9YRjudIK4a/aUMOo/wC4bnFNJvN6CMo2sOIs2W6ps2plozgGhpTI6xXdCpIIoQaEbiMiIaqQbcU1dao2HhQ0KLGNWNnwc4UKRJs+A1yTFUU66UjFGCfBj+Mk+2I87pHZqdeg8a0Ta8bGUldam4v2/hZitULYq6GlKU6I89t1pEya7gUDEmnWaxq+MdaGV1N4iMWI4ehNlhCiqq7TyfmY0k5Tcm9MrfBHqNzTQlilMxoolqSd3TAbhZwZVkM+SBiGbAaMNcQA27emCOH6oB/oiOOAdtM2ztLbMyzhHstoPdmI8OnGrQlPaab0lZrmmPG8TSPOY9A4BD6M33jfhWMTelm5OdMT1WYDqrlG54vFrZX+8b8KR7vTT3mxqS4tM0csUFIpcGP3w/8Ap4mB3DwfSR7C+JgnwVztA/8Ap8YHcYIpah7C+JjKC/mUH+g5oPKHw+hT4IXcJ1pFRVUGM9Y9EdtOyDHDi9yCJKnZV+mui/H3iFxaoC87fhTxavwgDwsYm2Ta+t3aD4Q5U/aOk3j0gsvv4mlZY5KHBvPw1ObgvryaYz4MdVw0rTaDXQ7o9Bu+8+Vs3LYaZOcNa+jUa06I8qEek8Gl+q/7Z3i0Z9ObJTajVS6zaT8DSorK6ANvvnysJ+zwqjE1xVrlTSgiCfPCKWOzv6IazDmL1CA95WzG1B6I06Tvj3dm2eFCChTVkZ0YZXbvfMrT55Yknb+qR6NfQ+rx7MnxWPNTtj0+/E+rQf5JP5Y8jpdXq0P+37FbRlTfgzOCNDOu7lbIhA5yqCvTvX3+NIzwjc3QKWaWTphHeaQumpzpxp1IaqV/kDMvwAXmTvbHhGRvX+Ime2/iY9Wu+5hKmTWXITWVqbjQhvnHlV7/AMRN9t/xGM+jKm92ypV5pEp3qR+JVhoRhR9KdZyYMcFLO3lcg0NOUXOFY7tC5tm3cIOXEPpMn7xfGOev/Sku5mLlkW+MaylpklRQc1zn1iMf5oceqfeRG94w0pPkew/wgdc/B57SG5NkqtKhiQc9DppHHsUo0tnWLS7MKUrYvH0QXeSRc2eok/GkUeLGxkS50w6FlA6cIJPjGtPB9msPk5IDFcJIzAzzI35RBetyTJViMmxoNCMzQ0PpEb2MeR+ScEu07kN2bl3HkV92gPaJjDQsxHaY3vFolbJM+8b8Cx5vNQhiCKEEgg7CMqR6dxVpWxzfvW/Asept1O2yxguFvobKLjSSeoK4HitpXrm/mgfxkrS1j2F+MEuBI+lr1zfzRR40FpbR7C/GM4R/i4S/SvoYQ0p/D6Fbi9t4l2wIdJqlf7vSX4j3xNxj3TydpEwDmzB/2GR7qRlZM4oysuTKQQekGoj1XhjKFpupZ4GeFJg6K5MI02iO52qNZccn9P2Oit1Wp8jygR6nwcs2G6iDqEnV/wCxjz66rH9tv7fnHp1yJ9VzD/LO+MV0pHFTXj6DrS6p5lbLbhlqo1KivQKQKjtjnnHEel+UFlSXghjtj1a/0+qkP8kj8seUGPXeEafU6H+SR+WPL6RjeVN9/qidp7D+Jj1MbC0rS6SRryXxjHCNtak+pSf6R/FB0lHEoeJFXsPwOuBt9eVWcE/vE5r9dMm94jy2+P4ib7b/AIjG94pJdUtHtJ4GMDfX8RN9t/xGI2OkqW0yUdBR/qx8H6FSsKOYePaO4L2u8wuS5nuET8Fre726zgnIzUyoN8Z6LN3W9pM1JqUxS2DLUVFRmKiM6kcUGlyMmsj0TjbmGXNkFdcLeIjI3XwleW1VYy2IpiX4gxHwk4WTbaVM7DVAQMK4cjma5wEBjChStTwyRjRg2pYlq/RHt0y3TBc3LCYTM5PFjyrXFruitxe3lOnNNE6Y0ygQjFTKpNaUjA2ThnaGswsdUErBgHMzprrXWL90X7OsuIySoLAAllxZDojkWyOz6vKxlgkpPLTQCcK7NS1zyNOVcdWdY3nFAwazT0rzhMB9zKAD2gxiLfjd3muQxYs7LSik6+6I7o4YTbM+OSFU6UzoRuI2x0SouVFQ4qxtCMnTSepvOCPBa0SrZWZLKqhmc46HFULTfrGZ40poNvIH2VRT15k+MELTxyT2SiypaMR6QxN7wCYxUy9SxZnUOzEklsySYzo0Z7xSktP9GEIycopLJFaXKLMFUVZiABvJyA7Y9g4XSPJboSSfSKypfWci3xjy67b4aVNSZKlyxMU80lcVDvocq9MHr2vq0WoobQ4YJUgKoXM7ctY02ilKrJK2RrtKlJYUtSrQAbgPCN9wXcPc0xhpS0d1RHl17W37A/u+UWbt4a2mRZzZ0ZeSOIEFQTz/AEudrFbVSdSFkVUg3DJAR9YaGJho6vyl2apJPuEY9j4SS/qOWf6dn/LHjcbAcIbTPsiyXmLyQCgLgXRDRcxnsjk2mlKphtw/wRtKcoWSI43toT6iJ/pH8ZjAmLs6/rQbP5OJgEkrhw4FOVa+lrBtNJ1EkiKqbg0kaPijsZUWitMzKI7Gjza/P4mb94/4jGmuy/J9mBEiZgLUxHCGrTTWBM+7w5LOSWYkkjLMmumkFOk41nN6Z+gRTVRO2VgDDwW8yr6zd0KOy514kBYuXTZBNnohqA7UNIqQT4Mj6ZJ9sRjtEnGlNrWz+gmU7dYmlTGR9VNOvcR0GCtp4Juln5YuhGFWoMVedTLSm2NDw6uLEgnqOcgo/Su/3fGLd6L9WD7qX+WPBl0rUnToyhq5Wl8jGdRxg3xRi7huZrQ5CMqlAG51d/RBubZcM0y6gkFQTnSppSOeL0ftpvsD8UWrYPpz+3K8BHVLbKvtlSjfqqN142HUk00uf7EN7XYZKjEQcWICldgrAK4ODzWpjQ4VWmJqV10AG0xquHhwy5Z6XHatI74vk+jOf6h/Cscn4jX/AA7f367dr/EUJvrd37FK08Xow/s5pxfzqKd2YjtOL1MOc1sW8KtK9Rz7474I2+ZMtU5WYsKE0JJzDAZDZkYlmzpnnQKHbACoK1NDVdKadMcTr7epulvdI4r2XK9tCFWbUXbUA+YjZ5hDkE/ZI9Xf8IL3RdwnFwSQQAQRsOmm2JuGBCzZZOQwPX3EGK/AS0GZOnH+VKDcMRj057ZVn0dv07S5rxsXGWK/cAL94NzbOcTc9CfTH5hsPdAePV5F4JNmzrO4FV2HR1IFfGhjz7hLc3k08oPRPOQ9B2e7SL6M6RnWe6rq07XT5o0hUTJLh4NNalYhwuEgZgmtRXZBX/8APG/5l/wPzi1xdD9nO9pPAwIvXhLaEnzFWYQAzADoqaCOarX22rtdSjRmko21S/Yyq1LZWuB71u8yJrSycWHbSlcgdI3Fm4NLyCGWSCVU0bMVIqc9mcYK2WxpjFnNWOp3x6c1sMmxJMpWiSst4IUGL6Tr7TQhRwPrvJ8m8inJqF55amanSGRirChERxq70sgnyOUTMgYl6QNV8ffGZssvGygfaIHuJju2Lb1XpOU1aUe0guSWC45syUJjTElg1NChNF2EnEKZZxn7ZeLq5CuGA0bCBXppU0jY8NrbyUgIuWPL+1dnhHnsZdF1q+0qVao+q3krL/ZMJOU2lovqTPbXOrHtp4QoipCj2jpOYKcGP4yR94sC4KcFh9Ns/wB4njHPtCvSl4P6EPQ9YnFS/JNTnqaA7QMmHfAnhPZOTu91GiqqjqBAilxiWtpM2zTENGXER2io7MoKcJ5/KXWZgFMaI1N1SDSPkobK4OE+F/mmcU5XhLy+RkuLhaz5n3Y/EIsW9fp7+3K8BHPFfKrPmHZydP8AsDEl7EC8Jlf+SV8I9acP42pL9L+iNaj68fH0ZPxkpSVK9pvCJuLhK2WZ94fwrD8aSUlSvab4RNxYJWyTfvT+BY491/L8H6iYPteK+iAvARa22d7DfjEXnX60I/nl/hhcALOPKph2sH7AwyhWuaFvgLtabLH/AFzMbShetJ/ot/5M46Q++DKnGYtGldTeIjni0AM6dQEcxNTXOue7bFjjVSjyfZbxERcVK1nzvu1/FGkaf8vcPvU2p9mXj6IqWy0GXfAI/wCVVPUwCnxghxnWcBZLbasPdlHUi5TPvpzTmSnDseoDCOsnwitxnXiGnLKU15Mc72jn4AdsZ0oJ1qLjqoq/zMVLqxS1v/cT8WSVSd7SeBjI37/EzvbfxMbXioWqz+uX4NGL4QD6VO9tvEx1UIW26pLn/g2msVRLxBseo3qn1Up/pyfyx5fSPVr3X6mQ/wBKR+WH0nHFKl3P9itp7D8GLgicUp1Oitl7xGcupgtoXcs0r7g5AjV3LL8lsTzpmVatQ7qUUe/4xiLKxpi2klveTWMtnpKpWrYdJJoyveol3P0CnGXIIEo7OcPfkYwtY9YvizC3XZjX0guIdDJkw7jHlEdPRTw0nTeqZtRycl8fQeohQ0KPWOiw0FuCg+m2f71PGBRgtwT/AI6zffS/xCMqv9OXgyHobHjbShkdT+Igpe6fUafdSvyxR44151n6n8RBW91+oE+6k+Kx47h/xxXJv6o8+XYn98EB+Lmy4ZzLulntqIB8KmIvYjZysr8sEeBN/wAuXblViArqyYicgxoVHaKe+NXevFuJ9uFp5Wi4kZkw1JK00auQNBG9SOGu5d3obTVpJv7yYD420pKk+03gIn4qJf0Sd94fwLFDjcvRGeXJUgmXUvTYTSg7BBnilA8im19c+EY4P4a3f6EwzjLx9ECuLxa2pvZmfjineafX6fey/AQQ4tqeVtX1Zv4xDWqnntt3LSfAQYeu3+n+1ER0h98GNxkiWLTZuWUtLocYUkGlRUgjdrGg4L3HYpTsbI+JmUYhymPm1qMjpnAfjNp5TIoR+7madYjri3VRaZhNBWXrkPtDbBuXurp5X04alQvZ25+iNPKm2ZHdFmS1mOxxDEAxc5bdulIwHCPgvJs1sltPLzJE4mpqQytvJXXXsjbWjgLZmtDWhppxFw5FUoCKUFdRoIzHGFfcufPlS5TB+SxF2U1FSKYQdsZUabUkk7Xyy/2ycWFpvW+XxNNwYueyScYsjBq4cdJhelK06tsB7ZwbuppjNMmLjJJb9uRnXPKuWcVuL+9Jcmc6zCFEwCjGgGJdKnpBMG5/F1ZHd3M089ix50s5tnlUaRUqUoVHeWfPj9V9S5Yk+8yl3XPdjT58qZRVQgy35Z8LKQMq11BrG7mWWzrZUDFfJ1CYSxqpC+hUnXZHml62JJVomyUzVGABNDXIGuWUbHhAy+Y1AIrgk5VFdRsgq0Xhi8V01x+HeKUpYMTd9Qhed2SLwlFUm4gunJsCA2zENsebUzI3Eg9YNDG44tCqifUqucvWgrk0Yl/3k372Z+Ix1bLF06jhfIqHVnbmanisLNKnowOFZlRX+cHEO6POLystJ0wKCQHcCgJ+0Y9fuQJYrvmTJjLjILlcQqMqItOztjzmyVw1OrEsfeaxWzq9aUloNS/5cuTM7yDeq3YYUaiGj0bnTjMnSHViDUGhGhGUMYuXfYMZqfRHf0RRRPYpLzKGYSVGgJrX/UPedt+ypO45mgpsppElvtwUYE6jTZ0DpgQIjdxtaxmqMGrWVhQUk8KLUqYBaJoXSmNtN2sC4UEqcZ9pXNJ04zVpIeZMLGpNYM3ctZQBrqdCRt6ICRPKtzqKA0HUIeBWtbIndRw4Esg8ksBcIrTrPjDypYXMV7SfGAfnOZ63cIQvOZ63cPlCwLkTuVk7LINrIANRr1kx2wqKH5QBN6TPW7h8oXnOZ63cIMCtawKikrJZBryVdoPa3zjpJQGgpAPznM9buELzlM9buECglohRoRi7pIP0iLyVd3ZUQF85TPW7h8obzlM9Y9ggcU9RypKXaSYdlygugpXrh5lmVsyKn3wBF4zPWPYIMXXNLS6sampgwrkS6UVGzSsTvLDChFRDpKCigFBHdIVILLUMKve2ZA1kQmpWp98TiM/NvCYGYYjqd2/qjnzlM9c93yhqKWhSpJZpGjhRnvOEz1z3QodisDGsViLn+Uan4Ret1tEsYE18B84tNKKpSWBXZXZ09JgYbnmHavaflACd9SjWHURd8zvvXtPyhxcr717T8ody8SKDCJEkArUugzpQ4q9dApyi35mfevaflCFzPvXtPygYpPLJj225GksFmPLUsARm5yOVSQuUT2S4jyazmoyMWAVcRNRWtctMj3RcvNTaHVpgC4Vw0Uk1Az1IiG+bwpISSFAANRQmuVddlM4i8rHKp1nFc7gi0WF0AZkZQdCQQD0A7YXkEzLmNnpUEV6q6xa89tyEuUFA5Nsat0gk5g5bYkt1/vNYM45wFKoxWtNpBrn1Q7y5GjnW4RBk2UVNGBBGoIIPYYuWS6GmSnmhlCy/SrirnpQAGsRT50yc1TiY0oKlnoB0mCVgmzpcmZLVBSZq2OhGwUppA27FTlUwXS6xUstyPNVjLKthFSKsuXWygd8VJlkdVDFGCtoxBAO3I7YtTbJPIzLEbsdfjEk6825BJEyWMMs1U1ZTt136mDrCUqq1syk1icKrFGAY0UlTRjuG+JDdM6uEynB2AqR4xNab5LyZcoooWWarTF2GpO+I74vRrQ4dlUEADm1plprBeQKdVu2EhFgmUU4CA3ok0XF7NaV90HLmszcmQVNVLYstOvdA2RfjoqqK0GwuzA9atUdlIM3XeRKOQqLylQVVaKBSmQBFIluRnKdbO8SZJJIJAJA1I2dcOZJw4s6VpofGlO+Hl2llVlAWjjCcm0oRrihmtLYAnNwhsWhrXrr8IMyXKfBcv8metd0TVHKFaKzMFNVz1OlYowStV7lpQksilUZip5wNSTrQ56wNAi1fidNNzd8S8DqGh4UM1NMBD0gEL3mbx2R0b2mbx2QrGOFhykKAXneZvHYIbzxM3jsEFh4GHiI5pAiRbZzthQYm3KtYU22zVFSRQ1GWA+BMIlqztcL0jP3hOxTDuGQ90XLI9onV5JGenpYUrQbyaUX3xCLhnkEiU7AZtgGOnXgrSHoWrRebKEFrDdGVZn+Pzia4LhmTFecEJSUOccqLlUk1OwRZtU7CjHaBl16CBsHLOyK1rvFZfNUAkbBkB10ge17zN4HUB8YiFkco0zCxQEBnoaAnQE74grAUooISr6celRh2d4gpInrNXeNoOyM3WLFgtOBwa5HI++CwOJavC68POTTaN3+oGkRreSJBNKgammWeVCYz1qu11xsFJlqwBbYK5gd8CYoy5lOD1y/uv7jAGsaG4JZZAozJY0HZAwnoXIVI75E4sIBLVpQZmu6g1jkimsSYmWnCrsP5j4wXS40oKlq7cx8or2CzYpzMdFJ7a5QairmkpFDzIm9u0fKFBCFE3JxMyAh8UMIUWaouXXaklzA02XyijVa06j09Ri55zTl8eJuTxV5Pk19H1MNcPRWA8KE43M50VN3bNHYOEEmXaXmCWUlstAigHP1tRTqEAZ02rE69PREVYUCikKFCMZYr9xqrLwulm7TYZqMgxYlmysJJOLFSZLJGLdUHYN0V+DN7yLHaVtGKbMZK4URBLqSCtGcsaDPQAxnYaDCN0lnZ6+B6NdfDINLtjGXha1nIS8IEvIriz9I6HpNYexX7LSVNSahtPKAALOMtETXnl2cke6mkZO5pnMI3Hx/RghSoiMJk6SWjLMm3yJV0WiQ7ymtDzRyYTDMOAGWSQ61ouTamOLZwwkTLPKly5PkzS/SwLiVzQDEWWYjVy+1i1jL26yGW1Nmw9EVjDw8ytyrXk/v5molcL5flEmbNkS56ywQQZSSi2QCkmrYyKVq9c44vDhEHtDzZU60SwzErLwJRQdEFJmEgaej7ozcWLBKxTFyJAIJp8YLIWGnzf38D0CVwiHkJszcqG5RXDqVOQI5ubLuO3bAm3cJZS2CdZWRzNmMrrMohwgMrBSxbFnhP+UUzaMq4W0J03fOM9a5+Ny285dWghJJijCMnY0Fi4Vy3s/k9tltNRc5UyWVSbLbdiOTrTLOtOmCnB7hGBMlzClJMokJJU1AWmhxHnMSalm7hlGFiaVanUUViB0RWE1lSTPR7r4TiTbntGF8Ds7cmCoPO0GtDSKdkvt5c7lJbtqSRNIKkEk4SuIinTl7ow4vCZ67dsW7tmvMehZiozOfdCwkbm2ZsbxvCSjN5EoQzRWbMViwUuKukioBAJ1Y57FprGVtN8FWKqAQMqmpz27Yt22eJcskdS/CM4DDiiqdNLNhPz4/qr3/OFA2FDsa4UcstNcuvKGrGnaUGHOAPXFXzMhYEZCoqCcqVzz2QXIx5AKHEaS22azm3AMV5EqKnFhzAO0U20EUZJkeVYGVORxkYi7nm50OIN1bIWMyjtKfDvBEKsWr0los5xKIMuvMIOLLZnBUXipRFZUFB6UieJR/vUihMDlZXKnXSipJamfBhQfC2VrRWbOd0KjnUpRvVLKMxTaBA+cFBbmySudKTG9xHOqT1iDGJbSnw+/jYhsFqwPXZo3VGiU1FRFC2tINnswxDED+1CkkgHWgMW3tkhGUSSplUHpPRq7ahsx7onERKunw7h7RZw60b/wAO8QAtdhaWc8xsP60jXWOdJZmLgBKc3ns1T0EKMv1WOLvaWT+2C4CDXJteupMPEEa9uDMfKkljRRUmNBYrGJa9O0/rZFqzypSSDhA5UnaGw0rmAerfAzy5WdVtFOTxHFyROLTINTKladMGIp18XAr3jeWLmpptO/oHRAwwbnvZxNOFZbSq5DGVNP8AHGD2wHnFS5wii1yqcVB10FeyGpXLpVVPJJkdI6g1NWzpyYVpbrljbCwJzzqpDHTqiwgsQth9E2crUZzMm3Db2wsaI9qjyZnaRobps2GXU6tn8h2RBczymtGF0lmVz60VmyAOEg1J1pByXMl8m+x6nASrFQuLLKla4d8DkKdfLRgi8rumTCCtKDZnrtOkDHu2Yv2SerPwjWSLWokzVLc5xRaI2vuWkV6wKQ4VW21YyjKQc8uvKFGpZAdQD1w8O5tjAV33pTmvpsO7rgxGUEGbotlRgOo06v8AUNoTRetEhXFG/wDOqAFsshltQ6HQ740cR2iQHUqf/DvhJiUrGZIholtEgoxU6jv6YhEWbChQoUACrDiEFg3d12Bec+bbBu/3CE3YV0yHUVOSnRfj0RflzQ2hBoc6GBd7XhngU+0fhAyTPZDVTQwiMLeZqqxVt1gEwbm2H4HfEdhvMPkcm3b+qLphEZoy86SVNGFD+s4ijS2yxiYtNuw7v9RnJksqSDkRrFGsZXOYcQ0OICgpc89EBLEBidu6Ca25Do69ojMQoViHG5rVasdgxkUcjQkdRpFuRe0xduIfzZ9+sKxLgaSsKBkm/FPpAg9GYhQrE4WAIkkTirBhs/RERiHMWampRqgEaGOooXRPrLp6pp7tRF8RJkyje1lxLiGq+G0QCrGrMZy32fA5GzUdRhouD4EMkc4ZVzGWteiNDwlsUqTPCoqKpUGhR3zqa516tsZuFWE1dkVKcpyTTsjU3bY7PNmpySsgoQzE5FqaqrEkDXU7YvSLBimlDVRiYBiN1aHPI1pAm7FpKXpqe0xHeqASjkNRsG+JszLBO9lLzLN2XfL+mLMAYoCEZgA1TjAIrtNBFS7biWarli8nAAcUymE9GgIPVWAhhVh4WPdVb3UuRoEsiebS+FeUE2gYDPCCNutOmL8uWBZ5DFs5lQailN1f0IyAMODBhY9zO/a43Nta7KEIC1mClcSkUrnkKA9++M/ftnzDAEbDXqyr3xesrh0ViBUjPIa6GIr0Qci3RQ94gV0EIyi82MbApu5XVAZpmUqFq2Gpzp8aRBcN04p6LOUqrYs2FBzRXOvu7YDwqQWY93PrK+vyNJweu6UbTOWYoYIHwYtKhqDI5E00ivdliS0MwmTBLwDmpSUrOc6jFhXblQ11gJSFBhYtzNu+LgFhd0qjYuVQgZHCSOpsQXuMChHNI6EUk1qa04Sj2nc6EKGrChmpwIRMNCgJCVyzKORvHhBsGM5d8ykxT007co0USzOWo5gbfMiqBtqnPqMEiYjnS8SkbwRAJOzMvDQ7ZGGrFG5obrespeio74e80rKbooeyBt02wK2E6N3GDlBCMnkzKGGizbrIZbU2bD0RWrDNExQ8NWO5UssQBqYBh26B+yHv8YV8PSUekgfH4RakSsKhRsFIB3tbMbUGi952wjJZsox0I5hwYZqIwoasKsADw4hqw4MADwoekKACMwoaFCIO5bZjrEaisPCgZMhzFW2zyoFN/wAIUKM59lnHtUnGjJrUDvKBJJ1Mc8gIUKOXHLmfPe1Vvffmx/JxFqXbHAAB03gHvhQoMcuYvaa3vvzY021M4o2Y6h8orcgIUKDHLmL2qt7782LkB+jEshsHo5e4HxhQoMcuY/aa3vvzZJMtjkEFsj1DwiqJA/RMKFCxy5i9pre+/Nj8gP0YXICFCgxS5h7TW99+bFyAhcgP1WFCh4pcw9pre+/Ni5EboXIiFCgxS5h7RW99+bOuTEKFChYpcw9ore+/Nn//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3" name="Imagen 2"/>
          <p:cNvPicPr>
            <a:picLocks noChangeAspect="1"/>
          </p:cNvPicPr>
          <p:nvPr/>
        </p:nvPicPr>
        <p:blipFill>
          <a:blip r:embed="rId3"/>
          <a:stretch>
            <a:fillRect/>
          </a:stretch>
        </p:blipFill>
        <p:spPr>
          <a:xfrm>
            <a:off x="755576" y="1633490"/>
            <a:ext cx="7627367" cy="5323902"/>
          </a:xfrm>
          <a:prstGeom prst="rect">
            <a:avLst/>
          </a:prstGeom>
        </p:spPr>
      </p:pic>
    </p:spTree>
    <p:extLst>
      <p:ext uri="{BB962C8B-B14F-4D97-AF65-F5344CB8AC3E}">
        <p14:creationId xmlns:p14="http://schemas.microsoft.com/office/powerpoint/2010/main" val="31190955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692696"/>
            <a:ext cx="7848872" cy="5401479"/>
          </a:xfrm>
          <a:prstGeom prst="rect">
            <a:avLst/>
          </a:prstGeom>
          <a:noFill/>
        </p:spPr>
        <p:txBody>
          <a:bodyPr wrap="square" rtlCol="0">
            <a:spAutoFit/>
          </a:bodyPr>
          <a:lstStyle/>
          <a:p>
            <a:pPr algn="just">
              <a:spcBef>
                <a:spcPts val="600"/>
              </a:spcBef>
              <a:spcAft>
                <a:spcPts val="2000"/>
              </a:spcAft>
            </a:pPr>
            <a:r>
              <a:rPr lang="es-ES" sz="2800" dirty="0" smtClean="0">
                <a:latin typeface="Times New Roman" pitchFamily="18" charset="0"/>
                <a:cs typeface="Times New Roman" pitchFamily="18" charset="0"/>
              </a:rPr>
              <a:t>Un nuevo argumento a favor del paternalismo</a:t>
            </a:r>
          </a:p>
          <a:p>
            <a:pPr marL="971550" lvl="1" indent="-514350" algn="just">
              <a:spcBef>
                <a:spcPts val="600"/>
              </a:spcBef>
              <a:spcAft>
                <a:spcPts val="2000"/>
              </a:spcAft>
              <a:buAutoNum type="arabicParenR"/>
            </a:pPr>
            <a:r>
              <a:rPr lang="en-US" sz="2800" dirty="0" smtClean="0">
                <a:latin typeface="Times New Roman" pitchFamily="18" charset="0"/>
                <a:cs typeface="Times New Roman" pitchFamily="18" charset="0"/>
              </a:rPr>
              <a:t>Un </a:t>
            </a:r>
            <a:r>
              <a:rPr lang="en-US" sz="2800" dirty="0" err="1" smtClean="0">
                <a:latin typeface="Times New Roman" pitchFamily="18" charset="0"/>
                <a:cs typeface="Times New Roman" pitchFamily="18" charset="0"/>
              </a:rPr>
              <a:t>paciente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podrá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asumir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riesgos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siempre</a:t>
            </a:r>
            <a:r>
              <a:rPr lang="en-US" sz="2800" dirty="0" smtClean="0">
                <a:latin typeface="Times New Roman" pitchFamily="18" charset="0"/>
                <a:cs typeface="Times New Roman" pitchFamily="18" charset="0"/>
              </a:rPr>
              <a:t> que la </a:t>
            </a:r>
            <a:r>
              <a:rPr lang="en-US" sz="2800" dirty="0" err="1" smtClean="0">
                <a:latin typeface="Times New Roman" pitchFamily="18" charset="0"/>
                <a:cs typeface="Times New Roman" pitchFamily="18" charset="0"/>
              </a:rPr>
              <a:t>incertidumbre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sobre</a:t>
            </a:r>
            <a:r>
              <a:rPr lang="en-US" sz="2800" dirty="0" smtClean="0">
                <a:latin typeface="Times New Roman" pitchFamily="18" charset="0"/>
                <a:cs typeface="Times New Roman" pitchFamily="18" charset="0"/>
              </a:rPr>
              <a:t> un </a:t>
            </a:r>
            <a:r>
              <a:rPr lang="en-US" sz="2800" dirty="0" err="1" smtClean="0">
                <a:latin typeface="Times New Roman" pitchFamily="18" charset="0"/>
                <a:cs typeface="Times New Roman" pitchFamily="18" charset="0"/>
              </a:rPr>
              <a:t>medicamento</a:t>
            </a:r>
            <a:r>
              <a:rPr lang="en-US" sz="2800" dirty="0" smtClean="0">
                <a:latin typeface="Times New Roman" pitchFamily="18" charset="0"/>
                <a:cs typeface="Times New Roman" pitchFamily="18" charset="0"/>
              </a:rPr>
              <a:t> sea </a:t>
            </a:r>
            <a:r>
              <a:rPr lang="en-US" sz="2800" dirty="0" err="1" smtClean="0">
                <a:latin typeface="Times New Roman" pitchFamily="18" charset="0"/>
                <a:cs typeface="Times New Roman" pitchFamily="18" charset="0"/>
              </a:rPr>
              <a:t>auténtica</a:t>
            </a:r>
            <a:r>
              <a:rPr lang="en-US" sz="2800" dirty="0" smtClean="0">
                <a:latin typeface="Times New Roman" pitchFamily="18" charset="0"/>
                <a:cs typeface="Times New Roman" pitchFamily="18" charset="0"/>
              </a:rPr>
              <a:t>.</a:t>
            </a:r>
          </a:p>
          <a:p>
            <a:pPr marL="971550" lvl="1" indent="-514350" algn="just">
              <a:spcBef>
                <a:spcPts val="600"/>
              </a:spcBef>
              <a:spcAft>
                <a:spcPts val="2000"/>
              </a:spcAft>
              <a:buAutoNum type="arabicParenR"/>
            </a:pPr>
            <a:r>
              <a:rPr lang="en-US" sz="2800" dirty="0" smtClean="0">
                <a:latin typeface="Times New Roman" pitchFamily="18" charset="0"/>
                <a:cs typeface="Times New Roman" pitchFamily="18" charset="0"/>
              </a:rPr>
              <a:t>Sin embargo, </a:t>
            </a:r>
            <a:r>
              <a:rPr lang="en-US" sz="2800" dirty="0" err="1" smtClean="0">
                <a:latin typeface="Times New Roman" pitchFamily="18" charset="0"/>
                <a:cs typeface="Times New Roman" pitchFamily="18" charset="0"/>
              </a:rPr>
              <a:t>tenemos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razones</a:t>
            </a:r>
            <a:r>
              <a:rPr lang="en-US" sz="2800" dirty="0" smtClean="0">
                <a:latin typeface="Times New Roman" pitchFamily="18" charset="0"/>
                <a:cs typeface="Times New Roman" pitchFamily="18" charset="0"/>
              </a:rPr>
              <a:t> para </a:t>
            </a:r>
            <a:r>
              <a:rPr lang="en-US" sz="2800" dirty="0" err="1" smtClean="0">
                <a:latin typeface="Times New Roman" pitchFamily="18" charset="0"/>
                <a:cs typeface="Times New Roman" pitchFamily="18" charset="0"/>
              </a:rPr>
              <a:t>desconfiar</a:t>
            </a:r>
            <a:r>
              <a:rPr lang="en-US" sz="2800" dirty="0" smtClean="0">
                <a:latin typeface="Times New Roman" pitchFamily="18" charset="0"/>
                <a:cs typeface="Times New Roman" pitchFamily="18" charset="0"/>
              </a:rPr>
              <a:t> de las </a:t>
            </a:r>
            <a:r>
              <a:rPr lang="en-US" sz="2800" dirty="0" err="1" smtClean="0">
                <a:latin typeface="Times New Roman" pitchFamily="18" charset="0"/>
                <a:cs typeface="Times New Roman" pitchFamily="18" charset="0"/>
              </a:rPr>
              <a:t>estimaciones</a:t>
            </a:r>
            <a:r>
              <a:rPr lang="en-US" sz="2800" dirty="0" smtClean="0">
                <a:latin typeface="Times New Roman" pitchFamily="18" charset="0"/>
                <a:cs typeface="Times New Roman" pitchFamily="18" charset="0"/>
              </a:rPr>
              <a:t> de </a:t>
            </a:r>
            <a:r>
              <a:rPr lang="en-US" sz="2800" dirty="0" err="1" smtClean="0">
                <a:latin typeface="Times New Roman" pitchFamily="18" charset="0"/>
                <a:cs typeface="Times New Roman" pitchFamily="18" charset="0"/>
              </a:rPr>
              <a:t>riesgo</a:t>
            </a:r>
            <a:r>
              <a:rPr lang="en-US" sz="2800" dirty="0" smtClean="0">
                <a:latin typeface="Times New Roman" pitchFamily="18" charset="0"/>
                <a:cs typeface="Times New Roman" pitchFamily="18" charset="0"/>
              </a:rPr>
              <a:t> que </a:t>
            </a:r>
            <a:r>
              <a:rPr lang="en-US" sz="2800" dirty="0" err="1" smtClean="0">
                <a:latin typeface="Times New Roman" pitchFamily="18" charset="0"/>
                <a:cs typeface="Times New Roman" pitchFamily="18" charset="0"/>
              </a:rPr>
              <a:t>nos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proporciona</a:t>
            </a:r>
            <a:r>
              <a:rPr lang="en-US" sz="2800" dirty="0" smtClean="0">
                <a:latin typeface="Times New Roman" pitchFamily="18" charset="0"/>
                <a:cs typeface="Times New Roman" pitchFamily="18" charset="0"/>
              </a:rPr>
              <a:t> la </a:t>
            </a:r>
            <a:r>
              <a:rPr lang="en-US" sz="2800" dirty="0" err="1" smtClean="0">
                <a:latin typeface="Times New Roman" pitchFamily="18" charset="0"/>
                <a:cs typeface="Times New Roman" pitchFamily="18" charset="0"/>
              </a:rPr>
              <a:t>industria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farmacéutica</a:t>
            </a:r>
            <a:r>
              <a:rPr lang="en-US" sz="2800" dirty="0" smtClean="0">
                <a:latin typeface="Times New Roman" pitchFamily="18" charset="0"/>
                <a:cs typeface="Times New Roman" pitchFamily="18" charset="0"/>
              </a:rPr>
              <a:t>.</a:t>
            </a:r>
          </a:p>
          <a:p>
            <a:pPr marL="971550" lvl="1" indent="-514350" algn="just">
              <a:spcBef>
                <a:spcPts val="600"/>
              </a:spcBef>
              <a:spcAft>
                <a:spcPts val="2000"/>
              </a:spcAft>
              <a:buAutoNum type="arabicParenR"/>
            </a:pPr>
            <a:r>
              <a:rPr lang="en-US" sz="2800" u="sng" dirty="0" err="1" smtClean="0">
                <a:latin typeface="Times New Roman" pitchFamily="18" charset="0"/>
                <a:cs typeface="Times New Roman" pitchFamily="18" charset="0"/>
              </a:rPr>
              <a:t>Tenemos</a:t>
            </a:r>
            <a:r>
              <a:rPr lang="en-US" sz="2800" u="sng" dirty="0" smtClean="0">
                <a:latin typeface="Times New Roman" pitchFamily="18" charset="0"/>
                <a:cs typeface="Times New Roman" pitchFamily="18" charset="0"/>
              </a:rPr>
              <a:t> </a:t>
            </a:r>
            <a:r>
              <a:rPr lang="en-US" sz="2800" u="sng" dirty="0" err="1" smtClean="0">
                <a:latin typeface="Times New Roman" pitchFamily="18" charset="0"/>
                <a:cs typeface="Times New Roman" pitchFamily="18" charset="0"/>
              </a:rPr>
              <a:t>razones</a:t>
            </a:r>
            <a:r>
              <a:rPr lang="en-US" sz="2800" u="sng" dirty="0" smtClean="0">
                <a:latin typeface="Times New Roman" pitchFamily="18" charset="0"/>
                <a:cs typeface="Times New Roman" pitchFamily="18" charset="0"/>
              </a:rPr>
              <a:t> para </a:t>
            </a:r>
            <a:r>
              <a:rPr lang="en-US" sz="2800" u="sng" dirty="0" err="1" smtClean="0">
                <a:latin typeface="Times New Roman" pitchFamily="18" charset="0"/>
                <a:cs typeface="Times New Roman" pitchFamily="18" charset="0"/>
              </a:rPr>
              <a:t>desconfiar</a:t>
            </a:r>
            <a:r>
              <a:rPr lang="en-US" sz="2800" u="sng" dirty="0" smtClean="0">
                <a:latin typeface="Times New Roman" pitchFamily="18" charset="0"/>
                <a:cs typeface="Times New Roman" pitchFamily="18" charset="0"/>
              </a:rPr>
              <a:t> del </a:t>
            </a:r>
            <a:r>
              <a:rPr lang="en-US" sz="2800" u="sng" dirty="0" err="1" smtClean="0">
                <a:latin typeface="Times New Roman" pitchFamily="18" charset="0"/>
                <a:cs typeface="Times New Roman" pitchFamily="18" charset="0"/>
              </a:rPr>
              <a:t>juicio</a:t>
            </a:r>
            <a:r>
              <a:rPr lang="en-US" sz="2800" u="sng" dirty="0" smtClean="0">
                <a:latin typeface="Times New Roman" pitchFamily="18" charset="0"/>
                <a:cs typeface="Times New Roman" pitchFamily="18" charset="0"/>
              </a:rPr>
              <a:t> de </a:t>
            </a:r>
            <a:r>
              <a:rPr lang="en-US" sz="2800" u="sng" dirty="0" err="1" smtClean="0">
                <a:latin typeface="Times New Roman" pitchFamily="18" charset="0"/>
                <a:cs typeface="Times New Roman" pitchFamily="18" charset="0"/>
              </a:rPr>
              <a:t>los</a:t>
            </a:r>
            <a:r>
              <a:rPr lang="en-US" sz="2800" u="sng" dirty="0" smtClean="0">
                <a:latin typeface="Times New Roman" pitchFamily="18" charset="0"/>
                <a:cs typeface="Times New Roman" pitchFamily="18" charset="0"/>
              </a:rPr>
              <a:t> </a:t>
            </a:r>
            <a:r>
              <a:rPr lang="en-US" sz="2800" u="sng" dirty="0" err="1" smtClean="0">
                <a:latin typeface="Times New Roman" pitchFamily="18" charset="0"/>
                <a:cs typeface="Times New Roman" pitchFamily="18" charset="0"/>
              </a:rPr>
              <a:t>médicos</a:t>
            </a:r>
            <a:r>
              <a:rPr lang="en-US" sz="2800" u="sng" dirty="0" smtClean="0">
                <a:latin typeface="Times New Roman" pitchFamily="18" charset="0"/>
                <a:cs typeface="Times New Roman" pitchFamily="18" charset="0"/>
              </a:rPr>
              <a:t> (</a:t>
            </a:r>
            <a:r>
              <a:rPr lang="en-US" sz="2800" u="sng" dirty="0" err="1" smtClean="0">
                <a:latin typeface="Times New Roman" pitchFamily="18" charset="0"/>
                <a:cs typeface="Times New Roman" pitchFamily="18" charset="0"/>
              </a:rPr>
              <a:t>sometidos</a:t>
            </a:r>
            <a:r>
              <a:rPr lang="en-US" sz="2800" u="sng" dirty="0" smtClean="0">
                <a:latin typeface="Times New Roman" pitchFamily="18" charset="0"/>
                <a:cs typeface="Times New Roman" pitchFamily="18" charset="0"/>
              </a:rPr>
              <a:t> a la </a:t>
            </a:r>
            <a:r>
              <a:rPr lang="en-US" sz="2800" u="sng" dirty="0" err="1" smtClean="0">
                <a:latin typeface="Times New Roman" pitchFamily="18" charset="0"/>
                <a:cs typeface="Times New Roman" pitchFamily="18" charset="0"/>
              </a:rPr>
              <a:t>presión</a:t>
            </a:r>
            <a:r>
              <a:rPr lang="en-US" sz="2800" u="sng" dirty="0" smtClean="0">
                <a:latin typeface="Times New Roman" pitchFamily="18" charset="0"/>
                <a:cs typeface="Times New Roman" pitchFamily="18" charset="0"/>
              </a:rPr>
              <a:t> </a:t>
            </a:r>
            <a:r>
              <a:rPr lang="en-US" sz="2800" u="sng" dirty="0" err="1" smtClean="0">
                <a:latin typeface="Times New Roman" pitchFamily="18" charset="0"/>
                <a:cs typeface="Times New Roman" pitchFamily="18" charset="0"/>
              </a:rPr>
              <a:t>comercial</a:t>
            </a:r>
            <a:r>
              <a:rPr lang="en-US" sz="2800" u="sng" dirty="0" smtClean="0">
                <a:latin typeface="Times New Roman" pitchFamily="18" charset="0"/>
                <a:cs typeface="Times New Roman" pitchFamily="18" charset="0"/>
              </a:rPr>
              <a:t> de la </a:t>
            </a:r>
            <a:r>
              <a:rPr lang="en-US" sz="2800" u="sng" dirty="0" err="1" smtClean="0">
                <a:latin typeface="Times New Roman" pitchFamily="18" charset="0"/>
                <a:cs typeface="Times New Roman" pitchFamily="18" charset="0"/>
              </a:rPr>
              <a:t>industria</a:t>
            </a:r>
            <a:r>
              <a:rPr lang="en-US" sz="2800" u="sng" dirty="0" smtClean="0">
                <a:latin typeface="Times New Roman" pitchFamily="18" charset="0"/>
                <a:cs typeface="Times New Roman" pitchFamily="18" charset="0"/>
              </a:rPr>
              <a:t>): 10.000$ x </a:t>
            </a:r>
            <a:r>
              <a:rPr lang="en-US" sz="2800" u="sng" dirty="0" err="1" smtClean="0">
                <a:latin typeface="Times New Roman" pitchFamily="18" charset="0"/>
                <a:cs typeface="Times New Roman" pitchFamily="18" charset="0"/>
              </a:rPr>
              <a:t>médico</a:t>
            </a:r>
            <a:r>
              <a:rPr lang="en-US" sz="2800" u="sng" dirty="0" smtClean="0">
                <a:latin typeface="Times New Roman" pitchFamily="18" charset="0"/>
                <a:cs typeface="Times New Roman" pitchFamily="18" charset="0"/>
              </a:rPr>
              <a:t> (2007)</a:t>
            </a:r>
          </a:p>
        </p:txBody>
      </p:sp>
    </p:spTree>
    <p:extLst>
      <p:ext uri="{BB962C8B-B14F-4D97-AF65-F5344CB8AC3E}">
        <p14:creationId xmlns:p14="http://schemas.microsoft.com/office/powerpoint/2010/main" val="1926882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692696"/>
            <a:ext cx="7848872" cy="4673074"/>
          </a:xfrm>
          <a:prstGeom prst="rect">
            <a:avLst/>
          </a:prstGeom>
          <a:noFill/>
        </p:spPr>
        <p:txBody>
          <a:bodyPr wrap="square" rtlCol="0">
            <a:spAutoFit/>
          </a:bodyPr>
          <a:lstStyle/>
          <a:p>
            <a:pPr>
              <a:spcAft>
                <a:spcPts val="1200"/>
              </a:spcAft>
            </a:pPr>
            <a:r>
              <a:rPr lang="en-US" sz="2800" dirty="0" smtClean="0">
                <a:latin typeface="Times New Roman" pitchFamily="18" charset="0"/>
                <a:cs typeface="Times New Roman" pitchFamily="18" charset="0"/>
              </a:rPr>
              <a:t>2 | </a:t>
            </a:r>
            <a:r>
              <a:rPr lang="en-US" sz="2800" i="1" dirty="0" err="1" smtClean="0">
                <a:latin typeface="Times New Roman" pitchFamily="18" charset="0"/>
                <a:cs typeface="Times New Roman" pitchFamily="18" charset="0"/>
              </a:rPr>
              <a:t>Fundamentos</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normativos</a:t>
            </a:r>
            <a:endParaRPr lang="en-US" sz="2800" i="1" dirty="0">
              <a:latin typeface="Times New Roman" pitchFamily="18" charset="0"/>
              <a:cs typeface="Times New Roman" pitchFamily="18" charset="0"/>
            </a:endParaRPr>
          </a:p>
          <a:p>
            <a:pPr lvl="1" algn="just">
              <a:spcBef>
                <a:spcPts val="1000"/>
              </a:spcBef>
              <a:spcAft>
                <a:spcPts val="1000"/>
              </a:spcAft>
            </a:pPr>
            <a:r>
              <a:rPr lang="en-US" sz="2800" dirty="0" smtClean="0">
                <a:latin typeface="Times New Roman" pitchFamily="18" charset="0"/>
                <a:cs typeface="Times New Roman" pitchFamily="18" charset="0"/>
              </a:rPr>
              <a:t>1. La </a:t>
            </a:r>
            <a:r>
              <a:rPr lang="en-US" sz="2800" dirty="0" err="1" smtClean="0">
                <a:latin typeface="Times New Roman" pitchFamily="18" charset="0"/>
                <a:cs typeface="Times New Roman" pitchFamily="18" charset="0"/>
              </a:rPr>
              <a:t>justificación</a:t>
            </a:r>
            <a:r>
              <a:rPr lang="en-US" sz="2800" dirty="0" smtClean="0">
                <a:latin typeface="Times New Roman" pitchFamily="18" charset="0"/>
                <a:cs typeface="Times New Roman" pitchFamily="18" charset="0"/>
              </a:rPr>
              <a:t> de la </a:t>
            </a:r>
            <a:r>
              <a:rPr lang="en-US" sz="2800" dirty="0" err="1" smtClean="0">
                <a:latin typeface="Times New Roman" pitchFamily="18" charset="0"/>
                <a:cs typeface="Times New Roman" pitchFamily="18" charset="0"/>
              </a:rPr>
              <a:t>regulación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farmacéutica</a:t>
            </a:r>
            <a:endParaRPr lang="en-US" sz="2800" dirty="0" smtClean="0">
              <a:latin typeface="Times New Roman" pitchFamily="18" charset="0"/>
              <a:cs typeface="Times New Roman" pitchFamily="18" charset="0"/>
            </a:endParaRPr>
          </a:p>
          <a:p>
            <a:pPr marL="1428750" lvl="2" indent="-514350" algn="just">
              <a:spcBef>
                <a:spcPts val="1000"/>
              </a:spcBef>
              <a:spcAft>
                <a:spcPts val="1000"/>
              </a:spcAft>
              <a:buAutoNum type="alphaLcParenR"/>
            </a:pPr>
            <a:r>
              <a:rPr lang="en-US" sz="2800" dirty="0" err="1" smtClean="0">
                <a:latin typeface="Times New Roman" pitchFamily="18" charset="0"/>
                <a:cs typeface="Times New Roman" pitchFamily="18" charset="0"/>
              </a:rPr>
              <a:t>Argumento</a:t>
            </a:r>
            <a:r>
              <a:rPr lang="en-US" sz="2800" dirty="0" smtClean="0">
                <a:latin typeface="Times New Roman" pitchFamily="18" charset="0"/>
                <a:cs typeface="Times New Roman" pitchFamily="18" charset="0"/>
              </a:rPr>
              <a:t> liberal </a:t>
            </a:r>
          </a:p>
          <a:p>
            <a:pPr marL="1428750" lvl="2" indent="-514350" algn="just">
              <a:spcBef>
                <a:spcPts val="1000"/>
              </a:spcBef>
              <a:spcAft>
                <a:spcPts val="1000"/>
              </a:spcAft>
              <a:buAutoNum type="alphaLcParenR"/>
            </a:pPr>
            <a:r>
              <a:rPr lang="en-US" sz="2800" dirty="0" err="1" smtClean="0">
                <a:latin typeface="Times New Roman" pitchFamily="18" charset="0"/>
                <a:cs typeface="Times New Roman" pitchFamily="18" charset="0"/>
              </a:rPr>
              <a:t>Argumento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paternalista</a:t>
            </a:r>
            <a:endParaRPr lang="en-US" sz="2800" dirty="0" smtClean="0">
              <a:latin typeface="Times New Roman" pitchFamily="18" charset="0"/>
              <a:cs typeface="Times New Roman" pitchFamily="18" charset="0"/>
            </a:endParaRPr>
          </a:p>
          <a:p>
            <a:pPr lvl="1" algn="just">
              <a:spcBef>
                <a:spcPts val="1000"/>
              </a:spcBef>
              <a:spcAft>
                <a:spcPts val="1000"/>
              </a:spcAft>
            </a:pPr>
            <a:r>
              <a:rPr lang="en-US" sz="2800" dirty="0" smtClean="0">
                <a:latin typeface="Times New Roman" pitchFamily="18" charset="0"/>
                <a:cs typeface="Times New Roman" pitchFamily="18" charset="0"/>
              </a:rPr>
              <a:t>2. Un </a:t>
            </a:r>
            <a:r>
              <a:rPr lang="en-US" sz="2800" dirty="0" err="1" smtClean="0">
                <a:latin typeface="Times New Roman" pitchFamily="18" charset="0"/>
                <a:cs typeface="Times New Roman" pitchFamily="18" charset="0"/>
              </a:rPr>
              <a:t>fundamento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alternativo</a:t>
            </a:r>
            <a:r>
              <a:rPr lang="en-US" sz="2800" dirty="0" smtClean="0">
                <a:latin typeface="Times New Roman" pitchFamily="18" charset="0"/>
                <a:cs typeface="Times New Roman" pitchFamily="18" charset="0"/>
              </a:rPr>
              <a:t> para el </a:t>
            </a:r>
            <a:r>
              <a:rPr lang="en-US" sz="2800" dirty="0" err="1" smtClean="0">
                <a:latin typeface="Times New Roman" pitchFamily="18" charset="0"/>
                <a:cs typeface="Times New Roman" pitchFamily="18" charset="0"/>
              </a:rPr>
              <a:t>paternalismo</a:t>
            </a:r>
            <a:endParaRPr lang="en-US" sz="2800" dirty="0" smtClean="0">
              <a:latin typeface="Times New Roman" pitchFamily="18" charset="0"/>
              <a:cs typeface="Times New Roman" pitchFamily="18" charset="0"/>
            </a:endParaRPr>
          </a:p>
          <a:p>
            <a:pPr marL="1371600" lvl="2" indent="-457200" algn="just">
              <a:spcBef>
                <a:spcPts val="1000"/>
              </a:spcBef>
              <a:spcAft>
                <a:spcPts val="1000"/>
              </a:spcAft>
              <a:buFont typeface="Wingdings" panose="05000000000000000000" pitchFamily="2" charset="2"/>
              <a:buChar char="§"/>
            </a:pPr>
            <a:r>
              <a:rPr lang="en-US" sz="2800" dirty="0" smtClean="0">
                <a:latin typeface="Times New Roman" pitchFamily="18" charset="0"/>
                <a:cs typeface="Times New Roman" pitchFamily="18" charset="0"/>
              </a:rPr>
              <a:t>La </a:t>
            </a:r>
            <a:r>
              <a:rPr lang="en-US" sz="2800" dirty="0" err="1" smtClean="0">
                <a:latin typeface="Times New Roman" pitchFamily="18" charset="0"/>
                <a:cs typeface="Times New Roman" pitchFamily="18" charset="0"/>
              </a:rPr>
              <a:t>objeción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socialista</a:t>
            </a:r>
            <a:endParaRPr lang="en-US" sz="2800" dirty="0" smtClean="0">
              <a:latin typeface="Times New Roman" pitchFamily="18" charset="0"/>
              <a:cs typeface="Times New Roman" pitchFamily="18" charset="0"/>
            </a:endParaRPr>
          </a:p>
          <a:p>
            <a:pPr marL="1371600" lvl="2" indent="-457200" algn="just">
              <a:spcBef>
                <a:spcPts val="1000"/>
              </a:spcBef>
              <a:spcAft>
                <a:spcPts val="1000"/>
              </a:spcAft>
              <a:buFont typeface="Wingdings" panose="05000000000000000000" pitchFamily="2" charset="2"/>
              <a:buChar char="§"/>
            </a:pPr>
            <a:r>
              <a:rPr lang="en-US" sz="2800" dirty="0" smtClean="0">
                <a:latin typeface="Times New Roman" pitchFamily="18" charset="0"/>
                <a:cs typeface="Times New Roman" pitchFamily="18" charset="0"/>
              </a:rPr>
              <a:t>La </a:t>
            </a:r>
            <a:r>
              <a:rPr lang="en-US" sz="2800" dirty="0" err="1" smtClean="0">
                <a:latin typeface="Times New Roman" pitchFamily="18" charset="0"/>
                <a:cs typeface="Times New Roman" pitchFamily="18" charset="0"/>
              </a:rPr>
              <a:t>objeción</a:t>
            </a:r>
            <a:r>
              <a:rPr lang="en-US" sz="2800" dirty="0" smtClean="0">
                <a:latin typeface="Times New Roman" pitchFamily="18" charset="0"/>
                <a:cs typeface="Times New Roman" pitchFamily="18" charset="0"/>
              </a:rPr>
              <a:t> liberal</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7641566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692696"/>
            <a:ext cx="7848872" cy="4108817"/>
          </a:xfrm>
          <a:prstGeom prst="rect">
            <a:avLst/>
          </a:prstGeom>
          <a:noFill/>
        </p:spPr>
        <p:txBody>
          <a:bodyPr wrap="square" rtlCol="0">
            <a:spAutoFit/>
          </a:bodyPr>
          <a:lstStyle/>
          <a:p>
            <a:pPr algn="just">
              <a:spcBef>
                <a:spcPts val="600"/>
              </a:spcBef>
              <a:spcAft>
                <a:spcPts val="2000"/>
              </a:spcAft>
            </a:pPr>
            <a:r>
              <a:rPr lang="es-ES" sz="2800" dirty="0" smtClean="0">
                <a:latin typeface="Times New Roman" pitchFamily="18" charset="0"/>
                <a:cs typeface="Times New Roman" pitchFamily="18" charset="0"/>
              </a:rPr>
              <a:t>Un nuevo argumento a favor del paternalismo</a:t>
            </a:r>
          </a:p>
          <a:p>
            <a:pPr lvl="1" algn="just">
              <a:spcBef>
                <a:spcPts val="600"/>
              </a:spcBef>
              <a:spcAft>
                <a:spcPts val="2000"/>
              </a:spcAft>
            </a:pPr>
            <a:r>
              <a:rPr lang="en-US" sz="2800" dirty="0" smtClean="0">
                <a:latin typeface="Times New Roman" pitchFamily="18" charset="0"/>
                <a:cs typeface="Times New Roman" pitchFamily="18" charset="0"/>
              </a:rPr>
              <a:t>El </a:t>
            </a:r>
            <a:r>
              <a:rPr lang="en-US" sz="2800" dirty="0" err="1" smtClean="0">
                <a:latin typeface="Times New Roman" pitchFamily="18" charset="0"/>
                <a:cs typeface="Times New Roman" pitchFamily="18" charset="0"/>
              </a:rPr>
              <a:t>contrato</a:t>
            </a:r>
            <a:r>
              <a:rPr lang="en-US" sz="2800" dirty="0" smtClean="0">
                <a:latin typeface="Times New Roman" pitchFamily="18" charset="0"/>
                <a:cs typeface="Times New Roman" pitchFamily="18" charset="0"/>
              </a:rPr>
              <a:t> de Ulises:</a:t>
            </a:r>
          </a:p>
          <a:p>
            <a:pPr lvl="1" algn="just">
              <a:spcBef>
                <a:spcPts val="600"/>
              </a:spcBef>
              <a:spcAft>
                <a:spcPts val="2000"/>
              </a:spcAft>
            </a:pPr>
            <a:r>
              <a:rPr lang="en-US" sz="2800" dirty="0" err="1" smtClean="0">
                <a:latin typeface="Times New Roman" pitchFamily="18" charset="0"/>
                <a:cs typeface="Times New Roman" pitchFamily="18" charset="0"/>
              </a:rPr>
              <a:t>Es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racional</a:t>
            </a:r>
            <a:r>
              <a:rPr lang="en-US" sz="2800" dirty="0" smtClean="0">
                <a:latin typeface="Times New Roman" pitchFamily="18" charset="0"/>
                <a:cs typeface="Times New Roman" pitchFamily="18" charset="0"/>
              </a:rPr>
              <a:t> para el </a:t>
            </a:r>
            <a:r>
              <a:rPr lang="en-US" sz="2800" dirty="0" err="1" smtClean="0">
                <a:latin typeface="Times New Roman" pitchFamily="18" charset="0"/>
                <a:cs typeface="Times New Roman" pitchFamily="18" charset="0"/>
              </a:rPr>
              <a:t>paciente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delegar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una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institución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imparcial</a:t>
            </a:r>
            <a:r>
              <a:rPr lang="en-US" sz="2800" dirty="0" smtClean="0">
                <a:latin typeface="Times New Roman" pitchFamily="18" charset="0"/>
                <a:cs typeface="Times New Roman" pitchFamily="18" charset="0"/>
              </a:rPr>
              <a:t> la </a:t>
            </a:r>
            <a:r>
              <a:rPr lang="en-US" sz="2800" dirty="0" err="1" smtClean="0">
                <a:latin typeface="Times New Roman" pitchFamily="18" charset="0"/>
                <a:cs typeface="Times New Roman" pitchFamily="18" charset="0"/>
              </a:rPr>
              <a:t>estimación</a:t>
            </a:r>
            <a:r>
              <a:rPr lang="en-US" sz="2800" dirty="0" smtClean="0">
                <a:latin typeface="Times New Roman" pitchFamily="18" charset="0"/>
                <a:cs typeface="Times New Roman" pitchFamily="18" charset="0"/>
              </a:rPr>
              <a:t> de </a:t>
            </a:r>
            <a:r>
              <a:rPr lang="en-US" sz="2800" dirty="0" err="1" smtClean="0">
                <a:latin typeface="Times New Roman" pitchFamily="18" charset="0"/>
                <a:cs typeface="Times New Roman" pitchFamily="18" charset="0"/>
              </a:rPr>
              <a:t>los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riesgos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privándole</a:t>
            </a:r>
            <a:r>
              <a:rPr lang="en-US" sz="2800" dirty="0" smtClean="0">
                <a:latin typeface="Times New Roman" pitchFamily="18" charset="0"/>
                <a:cs typeface="Times New Roman" pitchFamily="18" charset="0"/>
              </a:rPr>
              <a:t> de </a:t>
            </a:r>
            <a:r>
              <a:rPr lang="en-US" sz="2800" dirty="0" err="1" smtClean="0">
                <a:latin typeface="Times New Roman" pitchFamily="18" charset="0"/>
                <a:cs typeface="Times New Roman" pitchFamily="18" charset="0"/>
              </a:rPr>
              <a:t>acceso</a:t>
            </a:r>
            <a:r>
              <a:rPr lang="en-US" sz="2800" dirty="0" smtClean="0">
                <a:latin typeface="Times New Roman" pitchFamily="18" charset="0"/>
                <a:cs typeface="Times New Roman" pitchFamily="18" charset="0"/>
              </a:rPr>
              <a:t> al </a:t>
            </a:r>
            <a:r>
              <a:rPr lang="en-US" sz="2800" dirty="0" err="1" smtClean="0">
                <a:latin typeface="Times New Roman" pitchFamily="18" charset="0"/>
                <a:cs typeface="Times New Roman" pitchFamily="18" charset="0"/>
              </a:rPr>
              <a:t>medicamento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necesario</a:t>
            </a:r>
            <a:r>
              <a:rPr lang="en-US" sz="2800" dirty="0" smtClean="0">
                <a:latin typeface="Times New Roman" pitchFamily="18" charset="0"/>
                <a:cs typeface="Times New Roman" pitchFamily="18" charset="0"/>
              </a:rPr>
              <a:t>. </a:t>
            </a:r>
          </a:p>
          <a:p>
            <a:pPr lvl="1" algn="just">
              <a:spcBef>
                <a:spcPts val="600"/>
              </a:spcBef>
              <a:spcAft>
                <a:spcPts val="2000"/>
              </a:spcAft>
            </a:pPr>
            <a:endParaRPr lang="en-US" sz="2800" dirty="0" smtClean="0">
              <a:latin typeface="Times New Roman" pitchFamily="18" charset="0"/>
              <a:cs typeface="Times New Roman" pitchFamily="18"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149080"/>
            <a:ext cx="4032448" cy="2706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03068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692696"/>
            <a:ext cx="7848872" cy="6499215"/>
          </a:xfrm>
          <a:prstGeom prst="rect">
            <a:avLst/>
          </a:prstGeom>
          <a:noFill/>
        </p:spPr>
        <p:txBody>
          <a:bodyPr wrap="square" rtlCol="0">
            <a:spAutoFit/>
          </a:bodyPr>
          <a:lstStyle/>
          <a:p>
            <a:pPr algn="just">
              <a:spcBef>
                <a:spcPts val="600"/>
              </a:spcBef>
              <a:spcAft>
                <a:spcPts val="2000"/>
              </a:spcAft>
            </a:pPr>
            <a:r>
              <a:rPr lang="es-ES" sz="2800" dirty="0" smtClean="0">
                <a:latin typeface="Times New Roman" pitchFamily="18" charset="0"/>
                <a:cs typeface="Times New Roman" pitchFamily="18" charset="0"/>
              </a:rPr>
              <a:t>Un nuevo argumento a favor del paternalismo</a:t>
            </a:r>
          </a:p>
          <a:p>
            <a:pPr marL="971550" lvl="1" indent="-514350" algn="just">
              <a:spcBef>
                <a:spcPts val="600"/>
              </a:spcBef>
              <a:spcAft>
                <a:spcPts val="2000"/>
              </a:spcAft>
              <a:buAutoNum type="arabicParenR"/>
            </a:pPr>
            <a:r>
              <a:rPr lang="en-US" sz="2800" dirty="0" smtClean="0">
                <a:latin typeface="Times New Roman" pitchFamily="18" charset="0"/>
                <a:cs typeface="Times New Roman" pitchFamily="18" charset="0"/>
              </a:rPr>
              <a:t>Un </a:t>
            </a:r>
            <a:r>
              <a:rPr lang="en-US" sz="2800" dirty="0" err="1" smtClean="0">
                <a:latin typeface="Times New Roman" pitchFamily="18" charset="0"/>
                <a:cs typeface="Times New Roman" pitchFamily="18" charset="0"/>
              </a:rPr>
              <a:t>paciente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podrá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asumir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riesgos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siempre</a:t>
            </a:r>
            <a:r>
              <a:rPr lang="en-US" sz="2800" dirty="0" smtClean="0">
                <a:latin typeface="Times New Roman" pitchFamily="18" charset="0"/>
                <a:cs typeface="Times New Roman" pitchFamily="18" charset="0"/>
              </a:rPr>
              <a:t> que la </a:t>
            </a:r>
            <a:r>
              <a:rPr lang="en-US" sz="2800" dirty="0" err="1" smtClean="0">
                <a:latin typeface="Times New Roman" pitchFamily="18" charset="0"/>
                <a:cs typeface="Times New Roman" pitchFamily="18" charset="0"/>
              </a:rPr>
              <a:t>incertidumbre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sobre</a:t>
            </a:r>
            <a:r>
              <a:rPr lang="en-US" sz="2800" dirty="0" smtClean="0">
                <a:latin typeface="Times New Roman" pitchFamily="18" charset="0"/>
                <a:cs typeface="Times New Roman" pitchFamily="18" charset="0"/>
              </a:rPr>
              <a:t> un </a:t>
            </a:r>
            <a:r>
              <a:rPr lang="en-US" sz="2800" dirty="0" err="1" smtClean="0">
                <a:latin typeface="Times New Roman" pitchFamily="18" charset="0"/>
                <a:cs typeface="Times New Roman" pitchFamily="18" charset="0"/>
              </a:rPr>
              <a:t>medicamento</a:t>
            </a:r>
            <a:r>
              <a:rPr lang="en-US" sz="2800" dirty="0" smtClean="0">
                <a:latin typeface="Times New Roman" pitchFamily="18" charset="0"/>
                <a:cs typeface="Times New Roman" pitchFamily="18" charset="0"/>
              </a:rPr>
              <a:t> sea </a:t>
            </a:r>
            <a:r>
              <a:rPr lang="en-US" sz="2800" dirty="0" err="1" smtClean="0">
                <a:latin typeface="Times New Roman" pitchFamily="18" charset="0"/>
                <a:cs typeface="Times New Roman" pitchFamily="18" charset="0"/>
              </a:rPr>
              <a:t>auténtica</a:t>
            </a:r>
            <a:r>
              <a:rPr lang="en-US" sz="2800" dirty="0" smtClean="0">
                <a:latin typeface="Times New Roman" pitchFamily="18" charset="0"/>
                <a:cs typeface="Times New Roman" pitchFamily="18" charset="0"/>
              </a:rPr>
              <a:t>.</a:t>
            </a:r>
          </a:p>
          <a:p>
            <a:pPr marL="971550" lvl="1" indent="-514350" algn="just">
              <a:spcBef>
                <a:spcPts val="600"/>
              </a:spcBef>
              <a:spcAft>
                <a:spcPts val="2000"/>
              </a:spcAft>
              <a:buAutoNum type="arabicParenR"/>
            </a:pPr>
            <a:r>
              <a:rPr lang="en-US" sz="2800" dirty="0" smtClean="0">
                <a:latin typeface="Times New Roman" pitchFamily="18" charset="0"/>
                <a:cs typeface="Times New Roman" pitchFamily="18" charset="0"/>
              </a:rPr>
              <a:t>Sin embargo, </a:t>
            </a:r>
            <a:r>
              <a:rPr lang="en-US" sz="2800" dirty="0" err="1" smtClean="0">
                <a:latin typeface="Times New Roman" pitchFamily="18" charset="0"/>
                <a:cs typeface="Times New Roman" pitchFamily="18" charset="0"/>
              </a:rPr>
              <a:t>tenemos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razones</a:t>
            </a:r>
            <a:r>
              <a:rPr lang="en-US" sz="2800" dirty="0" smtClean="0">
                <a:latin typeface="Times New Roman" pitchFamily="18" charset="0"/>
                <a:cs typeface="Times New Roman" pitchFamily="18" charset="0"/>
              </a:rPr>
              <a:t> para </a:t>
            </a:r>
            <a:r>
              <a:rPr lang="en-US" sz="2800" dirty="0" err="1" smtClean="0">
                <a:latin typeface="Times New Roman" pitchFamily="18" charset="0"/>
                <a:cs typeface="Times New Roman" pitchFamily="18" charset="0"/>
              </a:rPr>
              <a:t>desconfiar</a:t>
            </a:r>
            <a:r>
              <a:rPr lang="en-US" sz="2800" dirty="0" smtClean="0">
                <a:latin typeface="Times New Roman" pitchFamily="18" charset="0"/>
                <a:cs typeface="Times New Roman" pitchFamily="18" charset="0"/>
              </a:rPr>
              <a:t> de las </a:t>
            </a:r>
            <a:r>
              <a:rPr lang="en-US" sz="2800" dirty="0" err="1" smtClean="0">
                <a:latin typeface="Times New Roman" pitchFamily="18" charset="0"/>
                <a:cs typeface="Times New Roman" pitchFamily="18" charset="0"/>
              </a:rPr>
              <a:t>estimaciones</a:t>
            </a:r>
            <a:r>
              <a:rPr lang="en-US" sz="2800" dirty="0" smtClean="0">
                <a:latin typeface="Times New Roman" pitchFamily="18" charset="0"/>
                <a:cs typeface="Times New Roman" pitchFamily="18" charset="0"/>
              </a:rPr>
              <a:t> de </a:t>
            </a:r>
            <a:r>
              <a:rPr lang="en-US" sz="2800" dirty="0" err="1" smtClean="0">
                <a:latin typeface="Times New Roman" pitchFamily="18" charset="0"/>
                <a:cs typeface="Times New Roman" pitchFamily="18" charset="0"/>
              </a:rPr>
              <a:t>riesgo</a:t>
            </a:r>
            <a:r>
              <a:rPr lang="en-US" sz="2800" dirty="0" smtClean="0">
                <a:latin typeface="Times New Roman" pitchFamily="18" charset="0"/>
                <a:cs typeface="Times New Roman" pitchFamily="18" charset="0"/>
              </a:rPr>
              <a:t> que </a:t>
            </a:r>
            <a:r>
              <a:rPr lang="en-US" sz="2800" dirty="0" err="1" smtClean="0">
                <a:latin typeface="Times New Roman" pitchFamily="18" charset="0"/>
                <a:cs typeface="Times New Roman" pitchFamily="18" charset="0"/>
              </a:rPr>
              <a:t>nos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proporciona</a:t>
            </a:r>
            <a:r>
              <a:rPr lang="en-US" sz="2800" dirty="0" smtClean="0">
                <a:latin typeface="Times New Roman" pitchFamily="18" charset="0"/>
                <a:cs typeface="Times New Roman" pitchFamily="18" charset="0"/>
              </a:rPr>
              <a:t> la </a:t>
            </a:r>
            <a:r>
              <a:rPr lang="en-US" sz="2800" dirty="0" err="1" smtClean="0">
                <a:latin typeface="Times New Roman" pitchFamily="18" charset="0"/>
                <a:cs typeface="Times New Roman" pitchFamily="18" charset="0"/>
              </a:rPr>
              <a:t>industria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farmacéutica</a:t>
            </a:r>
            <a:endParaRPr lang="en-US" sz="2800" dirty="0" smtClean="0">
              <a:latin typeface="Times New Roman" pitchFamily="18" charset="0"/>
              <a:cs typeface="Times New Roman" pitchFamily="18" charset="0"/>
            </a:endParaRPr>
          </a:p>
          <a:p>
            <a:pPr lvl="1" algn="just">
              <a:spcBef>
                <a:spcPts val="600"/>
              </a:spcBef>
              <a:spcAft>
                <a:spcPts val="2000"/>
              </a:spcAft>
            </a:pPr>
            <a:endParaRPr lang="en-US" sz="2800" dirty="0" smtClean="0">
              <a:latin typeface="Times New Roman" pitchFamily="18" charset="0"/>
              <a:cs typeface="Times New Roman" pitchFamily="18" charset="0"/>
            </a:endParaRPr>
          </a:p>
          <a:p>
            <a:pPr lvl="2" algn="just">
              <a:spcBef>
                <a:spcPts val="600"/>
              </a:spcBef>
              <a:spcAft>
                <a:spcPts val="2000"/>
              </a:spcAft>
            </a:pPr>
            <a:r>
              <a:rPr lang="en-US" sz="2800" dirty="0" err="1" smtClean="0">
                <a:latin typeface="Times New Roman" pitchFamily="18" charset="0"/>
                <a:cs typeface="Times New Roman" pitchFamily="18" charset="0"/>
              </a:rPr>
              <a:t>Es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racional</a:t>
            </a:r>
            <a:r>
              <a:rPr lang="en-US" sz="2800" dirty="0" smtClean="0">
                <a:latin typeface="Times New Roman" pitchFamily="18" charset="0"/>
                <a:cs typeface="Times New Roman" pitchFamily="18" charset="0"/>
              </a:rPr>
              <a:t> para el </a:t>
            </a:r>
            <a:r>
              <a:rPr lang="en-US" sz="2800" dirty="0" err="1" smtClean="0">
                <a:latin typeface="Times New Roman" pitchFamily="18" charset="0"/>
                <a:cs typeface="Times New Roman" pitchFamily="18" charset="0"/>
              </a:rPr>
              <a:t>paciente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delegar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en</a:t>
            </a:r>
            <a:r>
              <a:rPr lang="en-US" sz="2800" dirty="0" smtClean="0">
                <a:latin typeface="Times New Roman" pitchFamily="18" charset="0"/>
                <a:cs typeface="Times New Roman" pitchFamily="18" charset="0"/>
              </a:rPr>
              <a:t> un </a:t>
            </a:r>
            <a:r>
              <a:rPr lang="en-US" sz="2800" dirty="0" err="1" smtClean="0">
                <a:latin typeface="Times New Roman" pitchFamily="18" charset="0"/>
                <a:cs typeface="Times New Roman" pitchFamily="18" charset="0"/>
              </a:rPr>
              <a:t>regulador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farmacéutico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paternalista</a:t>
            </a:r>
            <a:endParaRPr lang="en-US" sz="2800" dirty="0">
              <a:latin typeface="Times New Roman" pitchFamily="18" charset="0"/>
              <a:cs typeface="Times New Roman" pitchFamily="18" charset="0"/>
            </a:endParaRPr>
          </a:p>
          <a:p>
            <a:pPr lvl="1" algn="just">
              <a:spcBef>
                <a:spcPts val="600"/>
              </a:spcBef>
              <a:spcAft>
                <a:spcPts val="2000"/>
              </a:spcAft>
            </a:pPr>
            <a:endParaRPr lang="en-US" sz="2800" dirty="0" smtClean="0">
              <a:latin typeface="Times New Roman" pitchFamily="18" charset="0"/>
              <a:cs typeface="Times New Roman" pitchFamily="18" charset="0"/>
            </a:endParaRPr>
          </a:p>
        </p:txBody>
      </p:sp>
      <p:cxnSp>
        <p:nvCxnSpPr>
          <p:cNvPr id="3" name="Conector recto 2"/>
          <p:cNvCxnSpPr/>
          <p:nvPr/>
        </p:nvCxnSpPr>
        <p:spPr>
          <a:xfrm flipV="1">
            <a:off x="1619672" y="4797152"/>
            <a:ext cx="6408712"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2336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692696"/>
            <a:ext cx="7848872" cy="4344779"/>
          </a:xfrm>
          <a:prstGeom prst="rect">
            <a:avLst/>
          </a:prstGeom>
          <a:noFill/>
        </p:spPr>
        <p:txBody>
          <a:bodyPr wrap="square" rtlCol="0">
            <a:spAutoFit/>
          </a:bodyPr>
          <a:lstStyle/>
          <a:p>
            <a:pPr algn="just">
              <a:spcBef>
                <a:spcPts val="600"/>
              </a:spcBef>
              <a:spcAft>
                <a:spcPts val="2000"/>
              </a:spcAft>
            </a:pPr>
            <a:r>
              <a:rPr lang="es-ES" sz="2800" i="1" dirty="0" smtClean="0">
                <a:latin typeface="Times New Roman" pitchFamily="18" charset="0"/>
                <a:cs typeface="Times New Roman" pitchFamily="18" charset="0"/>
              </a:rPr>
              <a:t>Dos objeciones</a:t>
            </a:r>
          </a:p>
          <a:p>
            <a:pPr marL="971550" lvl="1" indent="-514350" algn="just">
              <a:spcBef>
                <a:spcPts val="600"/>
              </a:spcBef>
              <a:spcAft>
                <a:spcPts val="2000"/>
              </a:spcAft>
              <a:buAutoNum type="arabicParenR"/>
            </a:pPr>
            <a:r>
              <a:rPr lang="en-US" sz="2800" dirty="0" smtClean="0">
                <a:latin typeface="Times New Roman" pitchFamily="18" charset="0"/>
                <a:cs typeface="Times New Roman" pitchFamily="18" charset="0"/>
              </a:rPr>
              <a:t>La </a:t>
            </a:r>
            <a:r>
              <a:rPr lang="en-US" sz="2800" dirty="0" err="1" smtClean="0">
                <a:latin typeface="Times New Roman" pitchFamily="18" charset="0"/>
                <a:cs typeface="Times New Roman" pitchFamily="18" charset="0"/>
              </a:rPr>
              <a:t>objeción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socialista</a:t>
            </a:r>
            <a:r>
              <a:rPr lang="en-US" sz="2800" dirty="0" smtClean="0">
                <a:latin typeface="Times New Roman" pitchFamily="18" charset="0"/>
                <a:cs typeface="Times New Roman" pitchFamily="18" charset="0"/>
              </a:rPr>
              <a:t>:</a:t>
            </a:r>
          </a:p>
          <a:p>
            <a:pPr lvl="1" algn="just">
              <a:spcBef>
                <a:spcPts val="600"/>
              </a:spcBef>
              <a:spcAft>
                <a:spcPts val="2000"/>
              </a:spcAft>
            </a:pPr>
            <a:r>
              <a:rPr lang="en-US" sz="2800" dirty="0">
                <a:latin typeface="Times New Roman" pitchFamily="18" charset="0"/>
                <a:cs typeface="Times New Roman" pitchFamily="18" charset="0"/>
              </a:rPr>
              <a:t>	</a:t>
            </a:r>
            <a:r>
              <a:rPr lang="en-US" sz="2800" i="1" dirty="0" smtClean="0">
                <a:latin typeface="Times New Roman" pitchFamily="18" charset="0"/>
                <a:cs typeface="Times New Roman" pitchFamily="18" charset="0"/>
              </a:rPr>
              <a:t>El </a:t>
            </a:r>
            <a:r>
              <a:rPr lang="en-US" sz="2800" i="1" dirty="0" err="1" smtClean="0">
                <a:latin typeface="Times New Roman" pitchFamily="18" charset="0"/>
                <a:cs typeface="Times New Roman" pitchFamily="18" charset="0"/>
              </a:rPr>
              <a:t>problema</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es</a:t>
            </a:r>
            <a:r>
              <a:rPr lang="en-US" sz="2800" i="1" dirty="0" smtClean="0">
                <a:latin typeface="Times New Roman" pitchFamily="18" charset="0"/>
                <a:cs typeface="Times New Roman" pitchFamily="18" charset="0"/>
              </a:rPr>
              <a:t> el </a:t>
            </a:r>
            <a:r>
              <a:rPr lang="en-US" sz="2800" i="1" dirty="0" err="1" smtClean="0">
                <a:latin typeface="Times New Roman" pitchFamily="18" charset="0"/>
                <a:cs typeface="Times New Roman" pitchFamily="18" charset="0"/>
              </a:rPr>
              <a:t>mercado</a:t>
            </a:r>
            <a:endParaRPr lang="en-US" sz="2800" i="1" dirty="0" smtClean="0">
              <a:latin typeface="Times New Roman" pitchFamily="18" charset="0"/>
              <a:cs typeface="Times New Roman" pitchFamily="18" charset="0"/>
            </a:endParaRPr>
          </a:p>
          <a:p>
            <a:pPr lvl="1" algn="just">
              <a:spcBef>
                <a:spcPts val="600"/>
              </a:spcBef>
              <a:spcAft>
                <a:spcPts val="2000"/>
              </a:spcAft>
            </a:pPr>
            <a:r>
              <a:rPr lang="en-US" sz="2800" dirty="0" smtClean="0">
                <a:latin typeface="Times New Roman" pitchFamily="18" charset="0"/>
                <a:cs typeface="Times New Roman" pitchFamily="18" charset="0"/>
              </a:rPr>
              <a:t>2) La </a:t>
            </a:r>
            <a:r>
              <a:rPr lang="en-US" sz="2800" dirty="0" err="1" smtClean="0">
                <a:latin typeface="Times New Roman" pitchFamily="18" charset="0"/>
                <a:cs typeface="Times New Roman" pitchFamily="18" charset="0"/>
              </a:rPr>
              <a:t>objeción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libertaria</a:t>
            </a:r>
            <a:endParaRPr lang="en-US" sz="2800" dirty="0" smtClean="0">
              <a:latin typeface="Times New Roman" pitchFamily="18" charset="0"/>
              <a:cs typeface="Times New Roman" pitchFamily="18" charset="0"/>
            </a:endParaRPr>
          </a:p>
          <a:p>
            <a:pPr lvl="1" algn="just">
              <a:spcBef>
                <a:spcPts val="600"/>
              </a:spcBef>
              <a:spcAft>
                <a:spcPts val="2000"/>
              </a:spcAft>
            </a:pPr>
            <a:r>
              <a:rPr lang="en-US" sz="2800" dirty="0" smtClean="0">
                <a:latin typeface="Times New Roman" pitchFamily="18" charset="0"/>
                <a:cs typeface="Times New Roman" pitchFamily="18" charset="0"/>
              </a:rPr>
              <a:t>	</a:t>
            </a:r>
            <a:r>
              <a:rPr lang="en-US" sz="2800" i="1" dirty="0" smtClean="0">
                <a:latin typeface="Times New Roman" pitchFamily="18" charset="0"/>
                <a:cs typeface="Times New Roman" pitchFamily="18" charset="0"/>
              </a:rPr>
              <a:t>La </a:t>
            </a:r>
            <a:r>
              <a:rPr lang="en-US" sz="2800" i="1" dirty="0" err="1" smtClean="0">
                <a:latin typeface="Times New Roman" pitchFamily="18" charset="0"/>
                <a:cs typeface="Times New Roman" pitchFamily="18" charset="0"/>
              </a:rPr>
              <a:t>solución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es</a:t>
            </a:r>
            <a:r>
              <a:rPr lang="en-US" sz="2800" i="1" dirty="0" smtClean="0">
                <a:latin typeface="Times New Roman" pitchFamily="18" charset="0"/>
                <a:cs typeface="Times New Roman" pitchFamily="18" charset="0"/>
              </a:rPr>
              <a:t> el </a:t>
            </a:r>
            <a:r>
              <a:rPr lang="en-US" sz="2800" i="1" dirty="0" err="1" smtClean="0">
                <a:latin typeface="Times New Roman" pitchFamily="18" charset="0"/>
                <a:cs typeface="Times New Roman" pitchFamily="18" charset="0"/>
              </a:rPr>
              <a:t>mercado</a:t>
            </a:r>
            <a:endParaRPr lang="en-US" sz="2800" i="1" dirty="0" smtClean="0">
              <a:latin typeface="Times New Roman" pitchFamily="18" charset="0"/>
              <a:cs typeface="Times New Roman" pitchFamily="18" charset="0"/>
            </a:endParaRPr>
          </a:p>
          <a:p>
            <a:pPr lvl="1" algn="just">
              <a:spcBef>
                <a:spcPts val="600"/>
              </a:spcBef>
              <a:spcAft>
                <a:spcPts val="2000"/>
              </a:spcAft>
            </a:pP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7882059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692696"/>
            <a:ext cx="7848872" cy="5734903"/>
          </a:xfrm>
          <a:prstGeom prst="rect">
            <a:avLst/>
          </a:prstGeom>
          <a:noFill/>
        </p:spPr>
        <p:txBody>
          <a:bodyPr wrap="square" rtlCol="0">
            <a:spAutoFit/>
          </a:bodyPr>
          <a:lstStyle/>
          <a:p>
            <a:pPr algn="just">
              <a:spcBef>
                <a:spcPts val="600"/>
              </a:spcBef>
              <a:spcAft>
                <a:spcPts val="2000"/>
              </a:spcAft>
            </a:pPr>
            <a:r>
              <a:rPr lang="es-ES" sz="2800" i="1" dirty="0" smtClean="0">
                <a:latin typeface="Times New Roman" pitchFamily="18" charset="0"/>
                <a:cs typeface="Times New Roman" pitchFamily="18" charset="0"/>
              </a:rPr>
              <a:t>La objeción socialista</a:t>
            </a:r>
          </a:p>
          <a:p>
            <a:pPr marL="971550" lvl="1" indent="-514350" algn="just">
              <a:spcBef>
                <a:spcPts val="600"/>
              </a:spcBef>
              <a:spcAft>
                <a:spcPts val="2000"/>
              </a:spcAft>
              <a:buAutoNum type="arabicParenR"/>
            </a:pPr>
            <a:r>
              <a:rPr lang="en-US" sz="2800" dirty="0" smtClean="0">
                <a:latin typeface="Times New Roman" pitchFamily="18" charset="0"/>
                <a:cs typeface="Times New Roman" pitchFamily="18" charset="0"/>
              </a:rPr>
              <a:t>La </a:t>
            </a:r>
            <a:r>
              <a:rPr lang="en-US" sz="2800" dirty="0" err="1" smtClean="0">
                <a:latin typeface="Times New Roman" pitchFamily="18" charset="0"/>
                <a:cs typeface="Times New Roman" pitchFamily="18" charset="0"/>
              </a:rPr>
              <a:t>objeción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socialista</a:t>
            </a:r>
            <a:r>
              <a:rPr lang="en-US" sz="2800" dirty="0" smtClean="0">
                <a:latin typeface="Times New Roman" pitchFamily="18" charset="0"/>
                <a:cs typeface="Times New Roman" pitchFamily="18" charset="0"/>
              </a:rPr>
              <a:t>:</a:t>
            </a:r>
          </a:p>
          <a:p>
            <a:pPr lvl="2" algn="just">
              <a:spcBef>
                <a:spcPts val="600"/>
              </a:spcBef>
              <a:spcAft>
                <a:spcPts val="2000"/>
              </a:spcAft>
            </a:pPr>
            <a:r>
              <a:rPr lang="en-US" sz="2800" dirty="0" err="1" smtClean="0">
                <a:latin typeface="Times New Roman" pitchFamily="18" charset="0"/>
                <a:cs typeface="Times New Roman" pitchFamily="18" charset="0"/>
              </a:rPr>
              <a:t>Es</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racional</a:t>
            </a:r>
            <a:r>
              <a:rPr lang="en-US" sz="2800" dirty="0">
                <a:latin typeface="Times New Roman" pitchFamily="18" charset="0"/>
                <a:cs typeface="Times New Roman" pitchFamily="18" charset="0"/>
              </a:rPr>
              <a:t> para el </a:t>
            </a:r>
            <a:r>
              <a:rPr lang="en-US" sz="2800" dirty="0" err="1">
                <a:latin typeface="Times New Roman" pitchFamily="18" charset="0"/>
                <a:cs typeface="Times New Roman" pitchFamily="18" charset="0"/>
              </a:rPr>
              <a:t>paciente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delegar</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una</a:t>
            </a:r>
            <a:r>
              <a:rPr lang="en-US" sz="2800" dirty="0">
                <a:latin typeface="Times New Roman" pitchFamily="18" charset="0"/>
                <a:cs typeface="Times New Roman" pitchFamily="18" charset="0"/>
              </a:rPr>
              <a:t> </a:t>
            </a:r>
            <a:r>
              <a:rPr lang="en-US" sz="2800" u="sng" dirty="0" err="1">
                <a:latin typeface="Times New Roman" pitchFamily="18" charset="0"/>
                <a:cs typeface="Times New Roman" pitchFamily="18" charset="0"/>
              </a:rPr>
              <a:t>institución</a:t>
            </a:r>
            <a:r>
              <a:rPr lang="en-US" sz="2800" u="sng" dirty="0">
                <a:latin typeface="Times New Roman" pitchFamily="18" charset="0"/>
                <a:cs typeface="Times New Roman" pitchFamily="18" charset="0"/>
              </a:rPr>
              <a:t> </a:t>
            </a:r>
            <a:r>
              <a:rPr lang="en-US" sz="2800" u="sng" dirty="0" err="1">
                <a:latin typeface="Times New Roman" pitchFamily="18" charset="0"/>
                <a:cs typeface="Times New Roman" pitchFamily="18" charset="0"/>
              </a:rPr>
              <a:t>imparcial</a:t>
            </a:r>
            <a:r>
              <a:rPr lang="en-US" sz="2800" dirty="0">
                <a:latin typeface="Times New Roman" pitchFamily="18" charset="0"/>
                <a:cs typeface="Times New Roman" pitchFamily="18" charset="0"/>
              </a:rPr>
              <a:t> la </a:t>
            </a:r>
            <a:r>
              <a:rPr lang="en-US" sz="2800" dirty="0" err="1">
                <a:latin typeface="Times New Roman" pitchFamily="18" charset="0"/>
                <a:cs typeface="Times New Roman" pitchFamily="18" charset="0"/>
              </a:rPr>
              <a:t>estimación</a:t>
            </a:r>
            <a:r>
              <a:rPr lang="en-US" sz="2800" dirty="0">
                <a:latin typeface="Times New Roman" pitchFamily="18" charset="0"/>
                <a:cs typeface="Times New Roman" pitchFamily="18" charset="0"/>
              </a:rPr>
              <a:t> de </a:t>
            </a:r>
            <a:r>
              <a:rPr lang="en-US" sz="2800" dirty="0" err="1">
                <a:latin typeface="Times New Roman" pitchFamily="18" charset="0"/>
                <a:cs typeface="Times New Roman" pitchFamily="18" charset="0"/>
              </a:rPr>
              <a:t>los</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riesgos</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privándole</a:t>
            </a:r>
            <a:r>
              <a:rPr lang="en-US" sz="2800" dirty="0">
                <a:latin typeface="Times New Roman" pitchFamily="18" charset="0"/>
                <a:cs typeface="Times New Roman" pitchFamily="18" charset="0"/>
              </a:rPr>
              <a:t> de </a:t>
            </a:r>
            <a:r>
              <a:rPr lang="en-US" sz="2800" dirty="0" err="1">
                <a:latin typeface="Times New Roman" pitchFamily="18" charset="0"/>
                <a:cs typeface="Times New Roman" pitchFamily="18" charset="0"/>
              </a:rPr>
              <a:t>acceso</a:t>
            </a:r>
            <a:r>
              <a:rPr lang="en-US" sz="2800" dirty="0">
                <a:latin typeface="Times New Roman" pitchFamily="18" charset="0"/>
                <a:cs typeface="Times New Roman" pitchFamily="18" charset="0"/>
              </a:rPr>
              <a:t> al </a:t>
            </a:r>
            <a:r>
              <a:rPr lang="en-US" sz="2800" dirty="0" err="1">
                <a:latin typeface="Times New Roman" pitchFamily="18" charset="0"/>
                <a:cs typeface="Times New Roman" pitchFamily="18" charset="0"/>
              </a:rPr>
              <a:t>medicamento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es</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necesario</a:t>
            </a:r>
            <a:r>
              <a:rPr lang="en-US" sz="2800" dirty="0" smtClean="0">
                <a:latin typeface="Times New Roman" pitchFamily="18" charset="0"/>
                <a:cs typeface="Times New Roman" pitchFamily="18" charset="0"/>
              </a:rPr>
              <a:t>.</a:t>
            </a:r>
          </a:p>
          <a:p>
            <a:pPr lvl="2" algn="just">
              <a:spcBef>
                <a:spcPts val="600"/>
              </a:spcBef>
              <a:spcAft>
                <a:spcPts val="2000"/>
              </a:spcAft>
            </a:pPr>
            <a:r>
              <a:rPr lang="en-US" sz="2800" i="1" dirty="0" smtClean="0">
                <a:latin typeface="Times New Roman" pitchFamily="18" charset="0"/>
                <a:cs typeface="Times New Roman" pitchFamily="18" charset="0"/>
              </a:rPr>
              <a:t>└ No hay </a:t>
            </a:r>
            <a:r>
              <a:rPr lang="en-US" sz="2800" i="1" dirty="0" err="1" smtClean="0">
                <a:latin typeface="Times New Roman" pitchFamily="18" charset="0"/>
                <a:cs typeface="Times New Roman" pitchFamily="18" charset="0"/>
              </a:rPr>
              <a:t>instituciones</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cuya</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imparcialidad</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pueda</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resistir</a:t>
            </a:r>
            <a:r>
              <a:rPr lang="en-US" sz="2800" i="1" dirty="0" smtClean="0">
                <a:latin typeface="Times New Roman" pitchFamily="18" charset="0"/>
                <a:cs typeface="Times New Roman" pitchFamily="18" charset="0"/>
              </a:rPr>
              <a:t> la </a:t>
            </a:r>
            <a:r>
              <a:rPr lang="en-US" sz="2800" i="1" dirty="0" err="1" smtClean="0">
                <a:latin typeface="Times New Roman" pitchFamily="18" charset="0"/>
                <a:cs typeface="Times New Roman" pitchFamily="18" charset="0"/>
              </a:rPr>
              <a:t>presión</a:t>
            </a:r>
            <a:r>
              <a:rPr lang="en-US" sz="2800" i="1" dirty="0" smtClean="0">
                <a:latin typeface="Times New Roman" pitchFamily="18" charset="0"/>
                <a:cs typeface="Times New Roman" pitchFamily="18" charset="0"/>
              </a:rPr>
              <a:t> de la </a:t>
            </a:r>
            <a:r>
              <a:rPr lang="en-US" sz="2800" i="1" dirty="0" err="1" smtClean="0">
                <a:latin typeface="Times New Roman" pitchFamily="18" charset="0"/>
                <a:cs typeface="Times New Roman" pitchFamily="18" charset="0"/>
              </a:rPr>
              <a:t>industria</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farmacéutica</a:t>
            </a:r>
            <a:endParaRPr lang="en-US" sz="2800" i="1" dirty="0" smtClean="0">
              <a:latin typeface="Times New Roman" pitchFamily="18" charset="0"/>
              <a:cs typeface="Times New Roman" pitchFamily="18" charset="0"/>
            </a:endParaRPr>
          </a:p>
          <a:p>
            <a:pPr lvl="1" algn="just">
              <a:spcBef>
                <a:spcPts val="600"/>
              </a:spcBef>
              <a:spcAft>
                <a:spcPts val="2000"/>
              </a:spcAft>
            </a:pP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4892434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692696"/>
            <a:ext cx="7848872" cy="6735177"/>
          </a:xfrm>
          <a:prstGeom prst="rect">
            <a:avLst/>
          </a:prstGeom>
          <a:noFill/>
        </p:spPr>
        <p:txBody>
          <a:bodyPr wrap="square" rtlCol="0">
            <a:spAutoFit/>
          </a:bodyPr>
          <a:lstStyle/>
          <a:p>
            <a:pPr algn="just">
              <a:spcBef>
                <a:spcPts val="600"/>
              </a:spcBef>
              <a:spcAft>
                <a:spcPts val="2000"/>
              </a:spcAft>
            </a:pPr>
            <a:r>
              <a:rPr lang="es-ES" sz="2800" i="1" dirty="0" smtClean="0">
                <a:latin typeface="Times New Roman" pitchFamily="18" charset="0"/>
                <a:cs typeface="Times New Roman" pitchFamily="18" charset="0"/>
              </a:rPr>
              <a:t>La objeción socialista</a:t>
            </a:r>
          </a:p>
          <a:p>
            <a:pPr lvl="1" algn="just">
              <a:spcBef>
                <a:spcPts val="600"/>
              </a:spcBef>
              <a:spcAft>
                <a:spcPts val="2000"/>
              </a:spcAft>
            </a:pPr>
            <a:r>
              <a:rPr lang="en-US" sz="2800" dirty="0">
                <a:latin typeface="Times New Roman" pitchFamily="18" charset="0"/>
                <a:cs typeface="Times New Roman" pitchFamily="18" charset="0"/>
              </a:rPr>
              <a:t>Peter C. </a:t>
            </a:r>
            <a:r>
              <a:rPr lang="en-US" sz="2800" dirty="0" err="1">
                <a:latin typeface="Times New Roman" pitchFamily="18" charset="0"/>
                <a:cs typeface="Times New Roman" pitchFamily="18" charset="0"/>
              </a:rPr>
              <a:t>Gøtzsche</a:t>
            </a:r>
            <a:endParaRPr lang="en-US" sz="2800" dirty="0" smtClean="0">
              <a:latin typeface="Times New Roman" pitchFamily="18" charset="0"/>
              <a:cs typeface="Times New Roman" pitchFamily="18" charset="0"/>
            </a:endParaRPr>
          </a:p>
          <a:p>
            <a:pPr lvl="2" algn="just">
              <a:spcBef>
                <a:spcPts val="600"/>
              </a:spcBef>
              <a:spcAft>
                <a:spcPts val="2000"/>
              </a:spcAft>
            </a:pPr>
            <a:r>
              <a:rPr lang="en-US" sz="2800" i="1" dirty="0" smtClean="0">
                <a:latin typeface="Times New Roman" pitchFamily="18" charset="0"/>
                <a:cs typeface="Times New Roman" pitchFamily="18" charset="0"/>
              </a:rPr>
              <a:t>La </a:t>
            </a:r>
            <a:r>
              <a:rPr lang="en-US" sz="2800" i="1" dirty="0" err="1" smtClean="0">
                <a:latin typeface="Times New Roman" pitchFamily="18" charset="0"/>
                <a:cs typeface="Times New Roman" pitchFamily="18" charset="0"/>
              </a:rPr>
              <a:t>impotencia</a:t>
            </a:r>
            <a:r>
              <a:rPr lang="en-US" sz="2800" i="1" dirty="0" smtClean="0">
                <a:latin typeface="Times New Roman" pitchFamily="18" charset="0"/>
                <a:cs typeface="Times New Roman" pitchFamily="18" charset="0"/>
              </a:rPr>
              <a:t> de la FDA</a:t>
            </a:r>
          </a:p>
          <a:p>
            <a:pPr marL="1371600" lvl="2" indent="-457200" algn="just">
              <a:spcBef>
                <a:spcPts val="600"/>
              </a:spcBef>
              <a:spcAft>
                <a:spcPts val="2000"/>
              </a:spcAft>
              <a:buFont typeface="Wingdings" panose="05000000000000000000" pitchFamily="2" charset="2"/>
              <a:buChar char="§"/>
            </a:pPr>
            <a:r>
              <a:rPr lang="en-US" sz="2800" dirty="0" smtClean="0">
                <a:latin typeface="Times New Roman" pitchFamily="18" charset="0"/>
                <a:cs typeface="Times New Roman" pitchFamily="18" charset="0"/>
              </a:rPr>
              <a:t>70</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de </a:t>
            </a:r>
            <a:r>
              <a:rPr lang="en-US" sz="2800" dirty="0" err="1" smtClean="0">
                <a:latin typeface="Times New Roman" pitchFamily="18" charset="0"/>
                <a:cs typeface="Times New Roman" pitchFamily="18" charset="0"/>
              </a:rPr>
              <a:t>sus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científicos</a:t>
            </a:r>
            <a:r>
              <a:rPr lang="en-US" sz="2800" dirty="0" smtClean="0">
                <a:latin typeface="Times New Roman" pitchFamily="18" charset="0"/>
                <a:cs typeface="Times New Roman" pitchFamily="18" charset="0"/>
              </a:rPr>
              <a:t> no </a:t>
            </a:r>
            <a:r>
              <a:rPr lang="en-US" sz="2800" dirty="0" err="1" smtClean="0">
                <a:latin typeface="Times New Roman" pitchFamily="18" charset="0"/>
                <a:cs typeface="Times New Roman" pitchFamily="18" charset="0"/>
              </a:rPr>
              <a:t>cree</a:t>
            </a:r>
            <a:r>
              <a:rPr lang="en-US" sz="2800" dirty="0" smtClean="0">
                <a:latin typeface="Times New Roman" pitchFamily="18" charset="0"/>
                <a:cs typeface="Times New Roman" pitchFamily="18" charset="0"/>
              </a:rPr>
              <a:t> que </a:t>
            </a:r>
            <a:r>
              <a:rPr lang="en-US" sz="2800" dirty="0" err="1" smtClean="0">
                <a:latin typeface="Times New Roman" pitchFamily="18" charset="0"/>
                <a:cs typeface="Times New Roman" pitchFamily="18" charset="0"/>
              </a:rPr>
              <a:t>los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productos</a:t>
            </a:r>
            <a:r>
              <a:rPr lang="en-US" sz="2800" dirty="0" smtClean="0">
                <a:latin typeface="Times New Roman" pitchFamily="18" charset="0"/>
                <a:cs typeface="Times New Roman" pitchFamily="18" charset="0"/>
              </a:rPr>
              <a:t> que </a:t>
            </a:r>
            <a:r>
              <a:rPr lang="en-US" sz="2800" dirty="0" err="1" smtClean="0">
                <a:latin typeface="Times New Roman" pitchFamily="18" charset="0"/>
                <a:cs typeface="Times New Roman" pitchFamily="18" charset="0"/>
              </a:rPr>
              <a:t>aprueban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sean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seguros</a:t>
            </a:r>
            <a:endParaRPr lang="en-US" sz="2800" dirty="0">
              <a:latin typeface="Times New Roman" pitchFamily="18" charset="0"/>
              <a:cs typeface="Times New Roman" pitchFamily="18" charset="0"/>
            </a:endParaRPr>
          </a:p>
          <a:p>
            <a:pPr marL="1371600" lvl="2" indent="-457200" algn="just">
              <a:spcBef>
                <a:spcPts val="600"/>
              </a:spcBef>
              <a:spcAft>
                <a:spcPts val="2000"/>
              </a:spcAft>
              <a:buFont typeface="Wingdings" panose="05000000000000000000" pitchFamily="2" charset="2"/>
              <a:buChar char="§"/>
            </a:pPr>
            <a:r>
              <a:rPr lang="en-US" sz="2800" dirty="0">
                <a:latin typeface="Times New Roman" pitchFamily="18" charset="0"/>
                <a:cs typeface="Times New Roman" pitchFamily="18" charset="0"/>
              </a:rPr>
              <a:t>51% </a:t>
            </a:r>
            <a:r>
              <a:rPr lang="en-US" sz="2800" dirty="0" err="1" smtClean="0">
                <a:latin typeface="Times New Roman" pitchFamily="18" charset="0"/>
                <a:cs typeface="Times New Roman" pitchFamily="18" charset="0"/>
              </a:rPr>
              <a:t>registran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cambias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en</a:t>
            </a:r>
            <a:r>
              <a:rPr lang="en-US" sz="2800" dirty="0" smtClean="0">
                <a:latin typeface="Times New Roman" pitchFamily="18" charset="0"/>
                <a:cs typeface="Times New Roman" pitchFamily="18" charset="0"/>
              </a:rPr>
              <a:t> el </a:t>
            </a:r>
            <a:r>
              <a:rPr lang="en-US" sz="2800" dirty="0" err="1" smtClean="0">
                <a:latin typeface="Times New Roman" pitchFamily="18" charset="0"/>
                <a:cs typeface="Times New Roman" pitchFamily="18" charset="0"/>
              </a:rPr>
              <a:t>prospecto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por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problemas</a:t>
            </a:r>
            <a:r>
              <a:rPr lang="en-US" sz="2800" dirty="0" smtClean="0">
                <a:latin typeface="Times New Roman" pitchFamily="18" charset="0"/>
                <a:cs typeface="Times New Roman" pitchFamily="18" charset="0"/>
              </a:rPr>
              <a:t> de </a:t>
            </a:r>
            <a:r>
              <a:rPr lang="en-US" sz="2800" dirty="0" err="1" smtClean="0">
                <a:latin typeface="Times New Roman" pitchFamily="18" charset="0"/>
                <a:cs typeface="Times New Roman" pitchFamily="18" charset="0"/>
              </a:rPr>
              <a:t>seguridad</a:t>
            </a:r>
            <a:endParaRPr lang="en-US" sz="2800" dirty="0">
              <a:latin typeface="Times New Roman" pitchFamily="18" charset="0"/>
              <a:cs typeface="Times New Roman" pitchFamily="18" charset="0"/>
            </a:endParaRPr>
          </a:p>
          <a:p>
            <a:pPr marL="1371600" lvl="2" indent="-457200" algn="just">
              <a:spcBef>
                <a:spcPts val="600"/>
              </a:spcBef>
              <a:spcAft>
                <a:spcPts val="2000"/>
              </a:spcAft>
              <a:buFont typeface="Wingdings" panose="05000000000000000000" pitchFamily="2" charset="2"/>
              <a:buChar char="§"/>
            </a:pPr>
            <a:r>
              <a:rPr lang="en-US" sz="2800" dirty="0">
                <a:latin typeface="Times New Roman" pitchFamily="18" charset="0"/>
                <a:cs typeface="Times New Roman" pitchFamily="18" charset="0"/>
              </a:rPr>
              <a:t>20% </a:t>
            </a:r>
            <a:r>
              <a:rPr lang="en-US" sz="2800" dirty="0" err="1" smtClean="0">
                <a:latin typeface="Times New Roman" pitchFamily="18" charset="0"/>
                <a:cs typeface="Times New Roman" pitchFamily="18" charset="0"/>
              </a:rPr>
              <a:t>reciben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avisos</a:t>
            </a:r>
            <a:r>
              <a:rPr lang="en-US" sz="2800" dirty="0" smtClean="0">
                <a:latin typeface="Times New Roman" pitchFamily="18" charset="0"/>
                <a:cs typeface="Times New Roman" pitchFamily="18" charset="0"/>
              </a:rPr>
              <a:t> de </a:t>
            </a:r>
            <a:r>
              <a:rPr lang="en-US" sz="2800" dirty="0" err="1" smtClean="0">
                <a:latin typeface="Times New Roman" pitchFamily="18" charset="0"/>
                <a:cs typeface="Times New Roman" pitchFamily="18" charset="0"/>
              </a:rPr>
              <a:t>peligrosidad</a:t>
            </a:r>
            <a:endParaRPr lang="en-US" sz="2800" dirty="0">
              <a:latin typeface="Times New Roman" pitchFamily="18" charset="0"/>
              <a:cs typeface="Times New Roman" pitchFamily="18" charset="0"/>
            </a:endParaRPr>
          </a:p>
          <a:p>
            <a:pPr marL="1371600" lvl="2" indent="-457200" algn="just">
              <a:spcBef>
                <a:spcPts val="600"/>
              </a:spcBef>
              <a:spcAft>
                <a:spcPts val="2000"/>
              </a:spcAft>
              <a:buFont typeface="Wingdings" panose="05000000000000000000" pitchFamily="2" charset="2"/>
              <a:buChar char="§"/>
            </a:pPr>
            <a:r>
              <a:rPr lang="en-US" sz="2800" dirty="0">
                <a:latin typeface="Times New Roman" pitchFamily="18" charset="0"/>
                <a:cs typeface="Times New Roman" pitchFamily="18" charset="0"/>
              </a:rPr>
              <a:t>1 </a:t>
            </a:r>
            <a:r>
              <a:rPr lang="en-US" sz="2800" dirty="0" smtClean="0">
                <a:latin typeface="Times New Roman" pitchFamily="18" charset="0"/>
                <a:cs typeface="Times New Roman" pitchFamily="18" charset="0"/>
              </a:rPr>
              <a:t>de </a:t>
            </a:r>
            <a:r>
              <a:rPr lang="en-US" sz="2800" dirty="0" err="1" smtClean="0">
                <a:latin typeface="Times New Roman" pitchFamily="18" charset="0"/>
                <a:cs typeface="Times New Roman" pitchFamily="18" charset="0"/>
              </a:rPr>
              <a:t>cada</a:t>
            </a:r>
            <a:r>
              <a:rPr lang="en-US" sz="2800" dirty="0" smtClean="0">
                <a:latin typeface="Times New Roman" pitchFamily="18" charset="0"/>
                <a:cs typeface="Times New Roman" pitchFamily="18" charset="0"/>
              </a:rPr>
              <a:t> 20 se </a:t>
            </a:r>
            <a:r>
              <a:rPr lang="en-US" sz="2800" dirty="0" err="1" smtClean="0">
                <a:latin typeface="Times New Roman" pitchFamily="18" charset="0"/>
                <a:cs typeface="Times New Roman" pitchFamily="18" charset="0"/>
              </a:rPr>
              <a:t>retira</a:t>
            </a:r>
            <a:r>
              <a:rPr lang="en-US" sz="2800" dirty="0" smtClean="0">
                <a:latin typeface="Times New Roman" pitchFamily="18" charset="0"/>
                <a:cs typeface="Times New Roman" pitchFamily="18" charset="0"/>
              </a:rPr>
              <a:t> del </a:t>
            </a:r>
            <a:r>
              <a:rPr lang="en-US" sz="2800" dirty="0" err="1" smtClean="0">
                <a:latin typeface="Times New Roman" pitchFamily="18" charset="0"/>
                <a:cs typeface="Times New Roman" pitchFamily="18" charset="0"/>
              </a:rPr>
              <a:t>mercado</a:t>
            </a:r>
            <a:endParaRPr lang="en-US" sz="2800" dirty="0">
              <a:latin typeface="Times New Roman" pitchFamily="18" charset="0"/>
              <a:cs typeface="Times New Roman" pitchFamily="18" charset="0"/>
            </a:endParaRPr>
          </a:p>
          <a:p>
            <a:pPr lvl="2" algn="just">
              <a:spcBef>
                <a:spcPts val="600"/>
              </a:spcBef>
              <a:spcAft>
                <a:spcPts val="2000"/>
              </a:spcAft>
            </a:pP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1963807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692696"/>
            <a:ext cx="7848872" cy="7212231"/>
          </a:xfrm>
          <a:prstGeom prst="rect">
            <a:avLst/>
          </a:prstGeom>
          <a:noFill/>
        </p:spPr>
        <p:txBody>
          <a:bodyPr wrap="square" rtlCol="0">
            <a:spAutoFit/>
          </a:bodyPr>
          <a:lstStyle/>
          <a:p>
            <a:pPr algn="just">
              <a:spcBef>
                <a:spcPts val="600"/>
              </a:spcBef>
              <a:spcAft>
                <a:spcPts val="2000"/>
              </a:spcAft>
            </a:pPr>
            <a:r>
              <a:rPr lang="es-ES" sz="2800" i="1" dirty="0" smtClean="0">
                <a:latin typeface="Times New Roman" pitchFamily="18" charset="0"/>
                <a:cs typeface="Times New Roman" pitchFamily="18" charset="0"/>
              </a:rPr>
              <a:t>La objeción socialista</a:t>
            </a:r>
          </a:p>
          <a:p>
            <a:pPr lvl="1" algn="just">
              <a:spcBef>
                <a:spcPts val="600"/>
              </a:spcBef>
              <a:spcAft>
                <a:spcPts val="2000"/>
              </a:spcAft>
            </a:pPr>
            <a:r>
              <a:rPr lang="en-US" sz="2800" dirty="0">
                <a:latin typeface="Times New Roman" pitchFamily="18" charset="0"/>
                <a:cs typeface="Times New Roman" pitchFamily="18" charset="0"/>
              </a:rPr>
              <a:t>Peter C. </a:t>
            </a:r>
            <a:r>
              <a:rPr lang="en-US" sz="2800" dirty="0" err="1">
                <a:latin typeface="Times New Roman" pitchFamily="18" charset="0"/>
                <a:cs typeface="Times New Roman" pitchFamily="18" charset="0"/>
              </a:rPr>
              <a:t>Gøtzsche</a:t>
            </a:r>
            <a:endParaRPr lang="en-US" sz="2800" dirty="0" smtClean="0">
              <a:latin typeface="Times New Roman" pitchFamily="18" charset="0"/>
              <a:cs typeface="Times New Roman" pitchFamily="18" charset="0"/>
            </a:endParaRPr>
          </a:p>
          <a:p>
            <a:pPr lvl="2" algn="just">
              <a:spcBef>
                <a:spcPts val="600"/>
              </a:spcBef>
              <a:spcAft>
                <a:spcPts val="2000"/>
              </a:spcAft>
            </a:pPr>
            <a:r>
              <a:rPr lang="en-US" sz="2800" i="1" dirty="0" smtClean="0">
                <a:latin typeface="Times New Roman" pitchFamily="18" charset="0"/>
                <a:cs typeface="Times New Roman" pitchFamily="18" charset="0"/>
              </a:rPr>
              <a:t>¿</a:t>
            </a:r>
            <a:r>
              <a:rPr lang="en-US" sz="2800" i="1" dirty="0" err="1" smtClean="0">
                <a:latin typeface="Times New Roman" pitchFamily="18" charset="0"/>
                <a:cs typeface="Times New Roman" pitchFamily="18" charset="0"/>
              </a:rPr>
              <a:t>Qué</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hacer</a:t>
            </a:r>
            <a:r>
              <a:rPr lang="en-US" sz="2800" i="1" dirty="0" smtClean="0">
                <a:latin typeface="Times New Roman" pitchFamily="18" charset="0"/>
                <a:cs typeface="Times New Roman" pitchFamily="18" charset="0"/>
              </a:rPr>
              <a:t>?</a:t>
            </a:r>
          </a:p>
          <a:p>
            <a:pPr marL="1371600" lvl="2" indent="-457200" algn="just">
              <a:spcBef>
                <a:spcPts val="600"/>
              </a:spcBef>
              <a:spcAft>
                <a:spcPts val="600"/>
              </a:spcAft>
              <a:buFont typeface="Wingdings" panose="05000000000000000000" pitchFamily="2" charset="2"/>
              <a:buChar char="§"/>
            </a:pPr>
            <a:r>
              <a:rPr lang="en-US" sz="2800" dirty="0" smtClean="0">
                <a:latin typeface="Times New Roman" pitchFamily="18" charset="0"/>
                <a:cs typeface="Times New Roman" pitchFamily="18" charset="0"/>
              </a:rPr>
              <a:t>Una </a:t>
            </a:r>
            <a:r>
              <a:rPr lang="en-US" sz="2800" dirty="0" err="1" smtClean="0">
                <a:latin typeface="Times New Roman" pitchFamily="18" charset="0"/>
                <a:cs typeface="Times New Roman" pitchFamily="18" charset="0"/>
              </a:rPr>
              <a:t>industria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farmacéutica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pública</a:t>
            </a:r>
            <a:r>
              <a:rPr lang="en-US" sz="2800" dirty="0" smtClean="0">
                <a:latin typeface="Times New Roman" pitchFamily="18" charset="0"/>
                <a:cs typeface="Times New Roman" pitchFamily="18" charset="0"/>
              </a:rPr>
              <a:t> con </a:t>
            </a:r>
            <a:r>
              <a:rPr lang="en-US" sz="2800" dirty="0" err="1" smtClean="0">
                <a:latin typeface="Times New Roman" pitchFamily="18" charset="0"/>
                <a:cs typeface="Times New Roman" pitchFamily="18" charset="0"/>
              </a:rPr>
              <a:t>incentivos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en</a:t>
            </a:r>
            <a:r>
              <a:rPr lang="en-US" sz="2800" dirty="0" smtClean="0">
                <a:latin typeface="Times New Roman" pitchFamily="18" charset="0"/>
                <a:cs typeface="Times New Roman" pitchFamily="18" charset="0"/>
              </a:rPr>
              <a:t> forma de </a:t>
            </a:r>
            <a:r>
              <a:rPr lang="en-US" sz="2800" dirty="0" err="1" smtClean="0">
                <a:latin typeface="Times New Roman" pitchFamily="18" charset="0"/>
                <a:cs typeface="Times New Roman" pitchFamily="18" charset="0"/>
              </a:rPr>
              <a:t>premios</a:t>
            </a:r>
            <a:r>
              <a:rPr lang="en-US" sz="2800" dirty="0" smtClean="0">
                <a:latin typeface="Times New Roman" pitchFamily="18" charset="0"/>
                <a:cs typeface="Times New Roman" pitchFamily="18" charset="0"/>
              </a:rPr>
              <a:t> a la </a:t>
            </a:r>
            <a:r>
              <a:rPr lang="en-US" sz="2800" dirty="0" err="1" smtClean="0">
                <a:latin typeface="Times New Roman" pitchFamily="18" charset="0"/>
                <a:cs typeface="Times New Roman" pitchFamily="18" charset="0"/>
              </a:rPr>
              <a:t>investigación</a:t>
            </a:r>
            <a:r>
              <a:rPr lang="en-US" sz="2800" dirty="0" smtClean="0">
                <a:latin typeface="Times New Roman" pitchFamily="18" charset="0"/>
                <a:cs typeface="Times New Roman" pitchFamily="18" charset="0"/>
              </a:rPr>
              <a:t> (no </a:t>
            </a:r>
            <a:r>
              <a:rPr lang="en-US" sz="2800" dirty="0" err="1" smtClean="0">
                <a:latin typeface="Times New Roman" pitchFamily="18" charset="0"/>
                <a:cs typeface="Times New Roman" pitchFamily="18" charset="0"/>
              </a:rPr>
              <a:t>patentes</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marL="1371600" lvl="2" indent="-457200" algn="just">
              <a:spcBef>
                <a:spcPts val="600"/>
              </a:spcBef>
              <a:spcAft>
                <a:spcPts val="600"/>
              </a:spcAft>
              <a:buFont typeface="Wingdings" panose="05000000000000000000" pitchFamily="2" charset="2"/>
              <a:buChar char="§"/>
            </a:pPr>
            <a:r>
              <a:rPr lang="en-US" sz="2800" dirty="0" err="1" smtClean="0">
                <a:latin typeface="Times New Roman" pitchFamily="18" charset="0"/>
                <a:cs typeface="Times New Roman" pitchFamily="18" charset="0"/>
              </a:rPr>
              <a:t>Ensayos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clínicos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públicos</a:t>
            </a:r>
            <a:r>
              <a:rPr lang="en-US" sz="2800" dirty="0" smtClean="0">
                <a:latin typeface="Times New Roman" pitchFamily="18" charset="0"/>
                <a:cs typeface="Times New Roman" pitchFamily="18" charset="0"/>
              </a:rPr>
              <a:t>, con </a:t>
            </a:r>
            <a:r>
              <a:rPr lang="en-US" sz="2800" dirty="0" err="1" smtClean="0">
                <a:latin typeface="Times New Roman" pitchFamily="18" charset="0"/>
                <a:cs typeface="Times New Roman" pitchFamily="18" charset="0"/>
              </a:rPr>
              <a:t>datos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públicos</a:t>
            </a:r>
            <a:endParaRPr lang="en-US" sz="2800" dirty="0">
              <a:latin typeface="Times New Roman" pitchFamily="18" charset="0"/>
              <a:cs typeface="Times New Roman" pitchFamily="18" charset="0"/>
            </a:endParaRPr>
          </a:p>
          <a:p>
            <a:pPr marL="1371600" lvl="2" indent="-457200" algn="just">
              <a:spcBef>
                <a:spcPts val="600"/>
              </a:spcBef>
              <a:spcAft>
                <a:spcPts val="600"/>
              </a:spcAft>
              <a:buFont typeface="Wingdings" panose="05000000000000000000" pitchFamily="2" charset="2"/>
              <a:buChar char="§"/>
            </a:pPr>
            <a:r>
              <a:rPr lang="en-US" sz="2800" dirty="0" err="1" smtClean="0">
                <a:latin typeface="Times New Roman" pitchFamily="18" charset="0"/>
                <a:cs typeface="Times New Roman" pitchFamily="18" charset="0"/>
              </a:rPr>
              <a:t>Criterios</a:t>
            </a:r>
            <a:r>
              <a:rPr lang="en-US" sz="2800" dirty="0" smtClean="0">
                <a:latin typeface="Times New Roman" pitchFamily="18" charset="0"/>
                <a:cs typeface="Times New Roman" pitchFamily="18" charset="0"/>
              </a:rPr>
              <a:t> de </a:t>
            </a:r>
            <a:r>
              <a:rPr lang="en-US" sz="2800" dirty="0" err="1" smtClean="0">
                <a:latin typeface="Times New Roman" pitchFamily="18" charset="0"/>
                <a:cs typeface="Times New Roman" pitchFamily="18" charset="0"/>
              </a:rPr>
              <a:t>aprobación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más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duros</a:t>
            </a:r>
            <a:endParaRPr lang="en-US" sz="2800" dirty="0">
              <a:latin typeface="Times New Roman" pitchFamily="18" charset="0"/>
              <a:cs typeface="Times New Roman" pitchFamily="18" charset="0"/>
            </a:endParaRPr>
          </a:p>
          <a:p>
            <a:pPr marL="1371600" lvl="2" indent="-457200" algn="just">
              <a:spcBef>
                <a:spcPts val="600"/>
              </a:spcBef>
              <a:spcAft>
                <a:spcPts val="600"/>
              </a:spcAft>
              <a:buFont typeface="Wingdings" panose="05000000000000000000" pitchFamily="2" charset="2"/>
              <a:buChar char="§"/>
            </a:pPr>
            <a:r>
              <a:rPr lang="en-US" sz="2800" dirty="0" smtClean="0">
                <a:latin typeface="Times New Roman" pitchFamily="18" charset="0"/>
                <a:cs typeface="Times New Roman" pitchFamily="18" charset="0"/>
              </a:rPr>
              <a:t>Fin de la </a:t>
            </a:r>
            <a:r>
              <a:rPr lang="en-US" sz="2800" dirty="0" err="1" smtClean="0">
                <a:latin typeface="Times New Roman" pitchFamily="18" charset="0"/>
                <a:cs typeface="Times New Roman" pitchFamily="18" charset="0"/>
              </a:rPr>
              <a:t>publicidad</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farmacéutica</a:t>
            </a:r>
            <a:endParaRPr lang="en-US" sz="2800" dirty="0">
              <a:latin typeface="Times New Roman" pitchFamily="18" charset="0"/>
              <a:cs typeface="Times New Roman" pitchFamily="18" charset="0"/>
            </a:endParaRPr>
          </a:p>
          <a:p>
            <a:pPr marL="1371600" lvl="2" indent="-457200" algn="just">
              <a:spcBef>
                <a:spcPts val="600"/>
              </a:spcBef>
              <a:spcAft>
                <a:spcPts val="2000"/>
              </a:spcAft>
              <a:buFont typeface="Wingdings" panose="05000000000000000000" pitchFamily="2" charset="2"/>
              <a:buChar char="§"/>
            </a:pPr>
            <a:endParaRPr lang="en-US" sz="2800" dirty="0">
              <a:latin typeface="Times New Roman" pitchFamily="18" charset="0"/>
              <a:cs typeface="Times New Roman" pitchFamily="18" charset="0"/>
            </a:endParaRPr>
          </a:p>
          <a:p>
            <a:pPr lvl="2" algn="just">
              <a:spcBef>
                <a:spcPts val="600"/>
              </a:spcBef>
              <a:spcAft>
                <a:spcPts val="2000"/>
              </a:spcAft>
            </a:pP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8262980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692696"/>
            <a:ext cx="7848872" cy="7212231"/>
          </a:xfrm>
          <a:prstGeom prst="rect">
            <a:avLst/>
          </a:prstGeom>
          <a:noFill/>
        </p:spPr>
        <p:txBody>
          <a:bodyPr wrap="square" rtlCol="0">
            <a:spAutoFit/>
          </a:bodyPr>
          <a:lstStyle/>
          <a:p>
            <a:pPr algn="just">
              <a:spcBef>
                <a:spcPts val="600"/>
              </a:spcBef>
              <a:spcAft>
                <a:spcPts val="2000"/>
              </a:spcAft>
            </a:pPr>
            <a:r>
              <a:rPr lang="es-ES" sz="2800" i="1" dirty="0" smtClean="0">
                <a:latin typeface="Times New Roman" pitchFamily="18" charset="0"/>
                <a:cs typeface="Times New Roman" pitchFamily="18" charset="0"/>
              </a:rPr>
              <a:t>La objeción socialista</a:t>
            </a:r>
          </a:p>
          <a:p>
            <a:pPr lvl="1" algn="just">
              <a:spcBef>
                <a:spcPts val="600"/>
              </a:spcBef>
              <a:spcAft>
                <a:spcPts val="2000"/>
              </a:spcAft>
            </a:pPr>
            <a:r>
              <a:rPr lang="en-US" sz="2800" dirty="0">
                <a:latin typeface="Times New Roman" pitchFamily="18" charset="0"/>
                <a:cs typeface="Times New Roman" pitchFamily="18" charset="0"/>
              </a:rPr>
              <a:t>Peter C. </a:t>
            </a:r>
            <a:r>
              <a:rPr lang="en-US" sz="2800" dirty="0" err="1">
                <a:latin typeface="Times New Roman" pitchFamily="18" charset="0"/>
                <a:cs typeface="Times New Roman" pitchFamily="18" charset="0"/>
              </a:rPr>
              <a:t>Gøtzsche</a:t>
            </a:r>
            <a:endParaRPr lang="en-US" sz="2800" dirty="0" smtClean="0">
              <a:latin typeface="Times New Roman" pitchFamily="18" charset="0"/>
              <a:cs typeface="Times New Roman" pitchFamily="18" charset="0"/>
            </a:endParaRPr>
          </a:p>
          <a:p>
            <a:pPr lvl="2" algn="just">
              <a:spcBef>
                <a:spcPts val="600"/>
              </a:spcBef>
              <a:spcAft>
                <a:spcPts val="2000"/>
              </a:spcAft>
            </a:pPr>
            <a:r>
              <a:rPr lang="en-US" sz="2800" i="1" dirty="0" smtClean="0">
                <a:latin typeface="Times New Roman" pitchFamily="18" charset="0"/>
                <a:cs typeface="Times New Roman" pitchFamily="18" charset="0"/>
              </a:rPr>
              <a:t>¿</a:t>
            </a:r>
            <a:r>
              <a:rPr lang="en-US" sz="2800" i="1" dirty="0" err="1" smtClean="0">
                <a:latin typeface="Times New Roman" pitchFamily="18" charset="0"/>
                <a:cs typeface="Times New Roman" pitchFamily="18" charset="0"/>
              </a:rPr>
              <a:t>Qué</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hacer</a:t>
            </a:r>
            <a:r>
              <a:rPr lang="en-US" sz="2800" i="1" dirty="0" smtClean="0">
                <a:latin typeface="Times New Roman" pitchFamily="18" charset="0"/>
                <a:cs typeface="Times New Roman" pitchFamily="18" charset="0"/>
              </a:rPr>
              <a:t>?</a:t>
            </a:r>
          </a:p>
          <a:p>
            <a:pPr marL="1371600" lvl="2" indent="-457200" algn="just">
              <a:spcBef>
                <a:spcPts val="600"/>
              </a:spcBef>
              <a:spcAft>
                <a:spcPts val="600"/>
              </a:spcAft>
              <a:buFont typeface="Wingdings" panose="05000000000000000000" pitchFamily="2" charset="2"/>
              <a:buChar char="§"/>
            </a:pPr>
            <a:r>
              <a:rPr lang="en-US" sz="2800" dirty="0" smtClean="0">
                <a:latin typeface="Times New Roman" pitchFamily="18" charset="0"/>
                <a:cs typeface="Times New Roman" pitchFamily="18" charset="0"/>
              </a:rPr>
              <a:t>Una </a:t>
            </a:r>
            <a:r>
              <a:rPr lang="en-US" sz="2800" dirty="0" err="1" smtClean="0">
                <a:latin typeface="Times New Roman" pitchFamily="18" charset="0"/>
                <a:cs typeface="Times New Roman" pitchFamily="18" charset="0"/>
              </a:rPr>
              <a:t>industria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farmacéutica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pública</a:t>
            </a:r>
            <a:r>
              <a:rPr lang="en-US" sz="2800" dirty="0" smtClean="0">
                <a:latin typeface="Times New Roman" pitchFamily="18" charset="0"/>
                <a:cs typeface="Times New Roman" pitchFamily="18" charset="0"/>
              </a:rPr>
              <a:t> con </a:t>
            </a:r>
            <a:r>
              <a:rPr lang="en-US" sz="2800" u="sng" dirty="0" err="1" smtClean="0">
                <a:latin typeface="Times New Roman" pitchFamily="18" charset="0"/>
                <a:cs typeface="Times New Roman" pitchFamily="18" charset="0"/>
              </a:rPr>
              <a:t>incentivos</a:t>
            </a:r>
            <a:r>
              <a:rPr lang="en-US" sz="2800" u="sng" dirty="0" smtClean="0">
                <a:latin typeface="Times New Roman" pitchFamily="18" charset="0"/>
                <a:cs typeface="Times New Roman" pitchFamily="18" charset="0"/>
              </a:rPr>
              <a:t> </a:t>
            </a:r>
            <a:r>
              <a:rPr lang="en-US" sz="2800" u="sng" dirty="0" err="1" smtClean="0">
                <a:latin typeface="Times New Roman" pitchFamily="18" charset="0"/>
                <a:cs typeface="Times New Roman" pitchFamily="18" charset="0"/>
              </a:rPr>
              <a:t>en</a:t>
            </a:r>
            <a:r>
              <a:rPr lang="en-US" sz="2800" u="sng" dirty="0" smtClean="0">
                <a:latin typeface="Times New Roman" pitchFamily="18" charset="0"/>
                <a:cs typeface="Times New Roman" pitchFamily="18" charset="0"/>
              </a:rPr>
              <a:t> forma de </a:t>
            </a:r>
            <a:r>
              <a:rPr lang="en-US" sz="2800" u="sng" dirty="0" err="1" smtClean="0">
                <a:latin typeface="Times New Roman" pitchFamily="18" charset="0"/>
                <a:cs typeface="Times New Roman" pitchFamily="18" charset="0"/>
              </a:rPr>
              <a:t>premios</a:t>
            </a:r>
            <a:r>
              <a:rPr lang="en-US" sz="2800" u="sng" dirty="0" smtClean="0">
                <a:latin typeface="Times New Roman" pitchFamily="18" charset="0"/>
                <a:cs typeface="Times New Roman" pitchFamily="18" charset="0"/>
              </a:rPr>
              <a:t> a la </a:t>
            </a:r>
            <a:r>
              <a:rPr lang="en-US" sz="2800" u="sng" dirty="0" err="1" smtClean="0">
                <a:latin typeface="Times New Roman" pitchFamily="18" charset="0"/>
                <a:cs typeface="Times New Roman" pitchFamily="18" charset="0"/>
              </a:rPr>
              <a:t>investigación</a:t>
            </a:r>
            <a:r>
              <a:rPr lang="en-US" sz="2800" u="sng" dirty="0" smtClean="0">
                <a:latin typeface="Times New Roman" pitchFamily="18" charset="0"/>
                <a:cs typeface="Times New Roman" pitchFamily="18" charset="0"/>
              </a:rPr>
              <a:t> (no </a:t>
            </a:r>
            <a:r>
              <a:rPr lang="en-US" sz="2800" u="sng" dirty="0" err="1" smtClean="0">
                <a:latin typeface="Times New Roman" pitchFamily="18" charset="0"/>
                <a:cs typeface="Times New Roman" pitchFamily="18" charset="0"/>
              </a:rPr>
              <a:t>patentes</a:t>
            </a:r>
            <a:r>
              <a:rPr lang="en-US" sz="2800" u="sng" dirty="0" smtClean="0">
                <a:latin typeface="Times New Roman" pitchFamily="18" charset="0"/>
                <a:cs typeface="Times New Roman" pitchFamily="18" charset="0"/>
              </a:rPr>
              <a:t>)</a:t>
            </a:r>
            <a:endParaRPr lang="en-US" sz="2800" u="sng" dirty="0">
              <a:latin typeface="Times New Roman" pitchFamily="18" charset="0"/>
              <a:cs typeface="Times New Roman" pitchFamily="18" charset="0"/>
            </a:endParaRPr>
          </a:p>
          <a:p>
            <a:pPr marL="1371600" lvl="2" indent="-457200" algn="just">
              <a:spcBef>
                <a:spcPts val="600"/>
              </a:spcBef>
              <a:spcAft>
                <a:spcPts val="600"/>
              </a:spcAft>
              <a:buFont typeface="Wingdings" panose="05000000000000000000" pitchFamily="2" charset="2"/>
              <a:buChar char="§"/>
            </a:pPr>
            <a:r>
              <a:rPr lang="en-US" sz="2800" u="sng" dirty="0" err="1" smtClean="0">
                <a:latin typeface="Times New Roman" pitchFamily="18" charset="0"/>
                <a:cs typeface="Times New Roman" pitchFamily="18" charset="0"/>
              </a:rPr>
              <a:t>Ensayos</a:t>
            </a:r>
            <a:r>
              <a:rPr lang="en-US" sz="2800" u="sng" dirty="0" smtClean="0">
                <a:latin typeface="Times New Roman" pitchFamily="18" charset="0"/>
                <a:cs typeface="Times New Roman" pitchFamily="18" charset="0"/>
              </a:rPr>
              <a:t> </a:t>
            </a:r>
            <a:r>
              <a:rPr lang="en-US" sz="2800" u="sng" dirty="0" err="1" smtClean="0">
                <a:latin typeface="Times New Roman" pitchFamily="18" charset="0"/>
                <a:cs typeface="Times New Roman" pitchFamily="18" charset="0"/>
              </a:rPr>
              <a:t>clínicos</a:t>
            </a:r>
            <a:r>
              <a:rPr lang="en-US" sz="2800" u="sng" dirty="0" smtClean="0">
                <a:latin typeface="Times New Roman" pitchFamily="18" charset="0"/>
                <a:cs typeface="Times New Roman" pitchFamily="18" charset="0"/>
              </a:rPr>
              <a:t> </a:t>
            </a:r>
            <a:r>
              <a:rPr lang="en-US" sz="2800" u="sng" dirty="0" err="1" smtClean="0">
                <a:latin typeface="Times New Roman" pitchFamily="18" charset="0"/>
                <a:cs typeface="Times New Roman" pitchFamily="18" charset="0"/>
              </a:rPr>
              <a:t>públicos</a:t>
            </a:r>
            <a:r>
              <a:rPr lang="en-US" sz="2800" u="sng" dirty="0" smtClean="0">
                <a:latin typeface="Times New Roman" pitchFamily="18" charset="0"/>
                <a:cs typeface="Times New Roman" pitchFamily="18" charset="0"/>
              </a:rPr>
              <a:t>, con </a:t>
            </a:r>
            <a:r>
              <a:rPr lang="en-US" sz="2800" u="sng" dirty="0" err="1" smtClean="0">
                <a:latin typeface="Times New Roman" pitchFamily="18" charset="0"/>
                <a:cs typeface="Times New Roman" pitchFamily="18" charset="0"/>
              </a:rPr>
              <a:t>datos</a:t>
            </a:r>
            <a:r>
              <a:rPr lang="en-US" sz="2800" u="sng" dirty="0" smtClean="0">
                <a:latin typeface="Times New Roman" pitchFamily="18" charset="0"/>
                <a:cs typeface="Times New Roman" pitchFamily="18" charset="0"/>
              </a:rPr>
              <a:t> </a:t>
            </a:r>
            <a:r>
              <a:rPr lang="en-US" sz="2800" u="sng" dirty="0" err="1" smtClean="0">
                <a:latin typeface="Times New Roman" pitchFamily="18" charset="0"/>
                <a:cs typeface="Times New Roman" pitchFamily="18" charset="0"/>
              </a:rPr>
              <a:t>públicos</a:t>
            </a:r>
            <a:endParaRPr lang="en-US" sz="2800" u="sng" dirty="0">
              <a:latin typeface="Times New Roman" pitchFamily="18" charset="0"/>
              <a:cs typeface="Times New Roman" pitchFamily="18" charset="0"/>
            </a:endParaRPr>
          </a:p>
          <a:p>
            <a:pPr marL="1371600" lvl="2" indent="-457200" algn="just">
              <a:spcBef>
                <a:spcPts val="600"/>
              </a:spcBef>
              <a:spcAft>
                <a:spcPts val="600"/>
              </a:spcAft>
              <a:buFont typeface="Wingdings" panose="05000000000000000000" pitchFamily="2" charset="2"/>
              <a:buChar char="§"/>
            </a:pPr>
            <a:r>
              <a:rPr lang="en-US" sz="2800" u="sng" dirty="0" err="1" smtClean="0">
                <a:latin typeface="Times New Roman" pitchFamily="18" charset="0"/>
                <a:cs typeface="Times New Roman" pitchFamily="18" charset="0"/>
              </a:rPr>
              <a:t>Criterios</a:t>
            </a:r>
            <a:r>
              <a:rPr lang="en-US" sz="2800" u="sng" dirty="0" smtClean="0">
                <a:latin typeface="Times New Roman" pitchFamily="18" charset="0"/>
                <a:cs typeface="Times New Roman" pitchFamily="18" charset="0"/>
              </a:rPr>
              <a:t> de </a:t>
            </a:r>
            <a:r>
              <a:rPr lang="en-US" sz="2800" u="sng" dirty="0" err="1" smtClean="0">
                <a:latin typeface="Times New Roman" pitchFamily="18" charset="0"/>
                <a:cs typeface="Times New Roman" pitchFamily="18" charset="0"/>
              </a:rPr>
              <a:t>aprobación</a:t>
            </a:r>
            <a:r>
              <a:rPr lang="en-US" sz="2800" u="sng" dirty="0" smtClean="0">
                <a:latin typeface="Times New Roman" pitchFamily="18" charset="0"/>
                <a:cs typeface="Times New Roman" pitchFamily="18" charset="0"/>
              </a:rPr>
              <a:t> </a:t>
            </a:r>
            <a:r>
              <a:rPr lang="en-US" sz="2800" u="sng" dirty="0" err="1" smtClean="0">
                <a:latin typeface="Times New Roman" pitchFamily="18" charset="0"/>
                <a:cs typeface="Times New Roman" pitchFamily="18" charset="0"/>
              </a:rPr>
              <a:t>más</a:t>
            </a:r>
            <a:r>
              <a:rPr lang="en-US" sz="2800" u="sng" dirty="0" smtClean="0">
                <a:latin typeface="Times New Roman" pitchFamily="18" charset="0"/>
                <a:cs typeface="Times New Roman" pitchFamily="18" charset="0"/>
              </a:rPr>
              <a:t> </a:t>
            </a:r>
            <a:r>
              <a:rPr lang="en-US" sz="2800" u="sng" dirty="0" err="1" smtClean="0">
                <a:latin typeface="Times New Roman" pitchFamily="18" charset="0"/>
                <a:cs typeface="Times New Roman" pitchFamily="18" charset="0"/>
              </a:rPr>
              <a:t>duros</a:t>
            </a:r>
            <a:endParaRPr lang="en-US" sz="2800" u="sng" dirty="0">
              <a:latin typeface="Times New Roman" pitchFamily="18" charset="0"/>
              <a:cs typeface="Times New Roman" pitchFamily="18" charset="0"/>
            </a:endParaRPr>
          </a:p>
          <a:p>
            <a:pPr marL="1371600" lvl="2" indent="-457200" algn="just">
              <a:spcBef>
                <a:spcPts val="600"/>
              </a:spcBef>
              <a:spcAft>
                <a:spcPts val="600"/>
              </a:spcAft>
              <a:buFont typeface="Wingdings" panose="05000000000000000000" pitchFamily="2" charset="2"/>
              <a:buChar char="§"/>
            </a:pPr>
            <a:r>
              <a:rPr lang="en-US" sz="2800" dirty="0" smtClean="0">
                <a:latin typeface="Times New Roman" pitchFamily="18" charset="0"/>
                <a:cs typeface="Times New Roman" pitchFamily="18" charset="0"/>
              </a:rPr>
              <a:t>Fin de la </a:t>
            </a:r>
            <a:r>
              <a:rPr lang="en-US" sz="2800" dirty="0" err="1" smtClean="0">
                <a:latin typeface="Times New Roman" pitchFamily="18" charset="0"/>
                <a:cs typeface="Times New Roman" pitchFamily="18" charset="0"/>
              </a:rPr>
              <a:t>publicidad</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farmacéutica</a:t>
            </a:r>
            <a:endParaRPr lang="en-US" sz="2800" dirty="0">
              <a:latin typeface="Times New Roman" pitchFamily="18" charset="0"/>
              <a:cs typeface="Times New Roman" pitchFamily="18" charset="0"/>
            </a:endParaRPr>
          </a:p>
          <a:p>
            <a:pPr marL="1371600" lvl="2" indent="-457200" algn="just">
              <a:spcBef>
                <a:spcPts val="600"/>
              </a:spcBef>
              <a:spcAft>
                <a:spcPts val="2000"/>
              </a:spcAft>
              <a:buFont typeface="Wingdings" panose="05000000000000000000" pitchFamily="2" charset="2"/>
              <a:buChar char="§"/>
            </a:pPr>
            <a:endParaRPr lang="en-US" sz="2800" dirty="0">
              <a:latin typeface="Times New Roman" pitchFamily="18" charset="0"/>
              <a:cs typeface="Times New Roman" pitchFamily="18" charset="0"/>
            </a:endParaRPr>
          </a:p>
          <a:p>
            <a:pPr lvl="2" algn="just">
              <a:spcBef>
                <a:spcPts val="600"/>
              </a:spcBef>
              <a:spcAft>
                <a:spcPts val="2000"/>
              </a:spcAft>
            </a:pP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830978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692696"/>
            <a:ext cx="7848872" cy="3247043"/>
          </a:xfrm>
          <a:prstGeom prst="rect">
            <a:avLst/>
          </a:prstGeom>
          <a:noFill/>
        </p:spPr>
        <p:txBody>
          <a:bodyPr wrap="square" rtlCol="0">
            <a:spAutoFit/>
          </a:bodyPr>
          <a:lstStyle/>
          <a:p>
            <a:pPr algn="just">
              <a:spcBef>
                <a:spcPts val="600"/>
              </a:spcBef>
              <a:spcAft>
                <a:spcPts val="2000"/>
              </a:spcAft>
            </a:pPr>
            <a:r>
              <a:rPr lang="es-ES" sz="2800" i="1" dirty="0" smtClean="0">
                <a:latin typeface="Times New Roman" pitchFamily="18" charset="0"/>
                <a:cs typeface="Times New Roman" pitchFamily="18" charset="0"/>
              </a:rPr>
              <a:t>Mi réplica</a:t>
            </a:r>
          </a:p>
          <a:p>
            <a:pPr lvl="2" algn="just">
              <a:spcBef>
                <a:spcPts val="600"/>
              </a:spcBef>
              <a:spcAft>
                <a:spcPts val="2000"/>
              </a:spcAft>
            </a:pPr>
            <a:r>
              <a:rPr lang="en-US" sz="2800" i="1" dirty="0" smtClean="0">
                <a:latin typeface="Times New Roman" pitchFamily="18" charset="0"/>
                <a:cs typeface="Times New Roman" pitchFamily="18" charset="0"/>
              </a:rPr>
              <a:t>¿</a:t>
            </a:r>
            <a:r>
              <a:rPr lang="en-US" sz="2800" i="1" dirty="0" err="1" smtClean="0">
                <a:latin typeface="Times New Roman" pitchFamily="18" charset="0"/>
                <a:cs typeface="Times New Roman" pitchFamily="18" charset="0"/>
              </a:rPr>
              <a:t>Podemos</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prescindir</a:t>
            </a:r>
            <a:r>
              <a:rPr lang="en-US" sz="2800" i="1" dirty="0" smtClean="0">
                <a:latin typeface="Times New Roman" pitchFamily="18" charset="0"/>
                <a:cs typeface="Times New Roman" pitchFamily="18" charset="0"/>
              </a:rPr>
              <a:t> del </a:t>
            </a:r>
            <a:r>
              <a:rPr lang="en-US" sz="2800" i="1" dirty="0" err="1" smtClean="0">
                <a:latin typeface="Times New Roman" pitchFamily="18" charset="0"/>
                <a:cs typeface="Times New Roman" pitchFamily="18" charset="0"/>
              </a:rPr>
              <a:t>mercado</a:t>
            </a:r>
            <a:r>
              <a:rPr lang="en-US" sz="2800" i="1" dirty="0" smtClean="0">
                <a:latin typeface="Times New Roman" pitchFamily="18" charset="0"/>
                <a:cs typeface="Times New Roman" pitchFamily="18" charset="0"/>
              </a:rPr>
              <a:t>?</a:t>
            </a:r>
          </a:p>
          <a:p>
            <a:pPr marL="1371600" lvl="2" indent="-457200">
              <a:spcBef>
                <a:spcPts val="600"/>
              </a:spcBef>
              <a:spcAft>
                <a:spcPts val="2000"/>
              </a:spcAft>
              <a:buFont typeface="Wingdings" panose="05000000000000000000" pitchFamily="2" charset="2"/>
              <a:buChar char="§"/>
            </a:pPr>
            <a:r>
              <a:rPr lang="en-US" sz="2800" dirty="0" smtClean="0">
                <a:latin typeface="Times New Roman" pitchFamily="18" charset="0"/>
                <a:cs typeface="Times New Roman" pitchFamily="18" charset="0"/>
              </a:rPr>
              <a:t>El </a:t>
            </a:r>
            <a:r>
              <a:rPr lang="en-US" sz="2800" dirty="0" err="1" smtClean="0">
                <a:latin typeface="Times New Roman" pitchFamily="18" charset="0"/>
                <a:cs typeface="Times New Roman" pitchFamily="18" charset="0"/>
              </a:rPr>
              <a:t>fracaso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farmacéutico</a:t>
            </a:r>
            <a:r>
              <a:rPr lang="en-US" sz="2800" dirty="0" smtClean="0">
                <a:latin typeface="Times New Roman" pitchFamily="18" charset="0"/>
                <a:cs typeface="Times New Roman" pitchFamily="18" charset="0"/>
              </a:rPr>
              <a:t> de la URSS: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1 </a:t>
            </a:r>
            <a:r>
              <a:rPr lang="en-US" sz="2800" dirty="0" err="1" smtClean="0">
                <a:latin typeface="Times New Roman" pitchFamily="18" charset="0"/>
                <a:cs typeface="Times New Roman" pitchFamily="18" charset="0"/>
              </a:rPr>
              <a:t>patente</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en</a:t>
            </a:r>
            <a:r>
              <a:rPr lang="en-US" sz="2800" dirty="0" smtClean="0">
                <a:latin typeface="Times New Roman" pitchFamily="18" charset="0"/>
                <a:cs typeface="Times New Roman" pitchFamily="18" charset="0"/>
              </a:rPr>
              <a:t> 75 </a:t>
            </a:r>
            <a:r>
              <a:rPr lang="en-US" sz="2800" dirty="0" err="1" smtClean="0">
                <a:latin typeface="Times New Roman" pitchFamily="18" charset="0"/>
                <a:cs typeface="Times New Roman" pitchFamily="18" charset="0"/>
              </a:rPr>
              <a:t>años</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pPr lvl="2" algn="just">
              <a:spcBef>
                <a:spcPts val="600"/>
              </a:spcBef>
              <a:spcAft>
                <a:spcPts val="2000"/>
              </a:spcAft>
            </a:pPr>
            <a:endParaRPr lang="en-US" sz="2800" dirty="0" smtClean="0">
              <a:latin typeface="Times New Roman" pitchFamily="18" charset="0"/>
              <a:cs typeface="Times New Roman" pitchFamily="18" charset="0"/>
            </a:endParaRPr>
          </a:p>
        </p:txBody>
      </p:sp>
      <p:pic>
        <p:nvPicPr>
          <p:cNvPr id="1028" name="Picture 4" descr="Resultado de imagen de ussr medical treatmen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7725" y="4571977"/>
            <a:ext cx="3722787" cy="2313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7783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692696"/>
            <a:ext cx="7848872" cy="3247043"/>
          </a:xfrm>
          <a:prstGeom prst="rect">
            <a:avLst/>
          </a:prstGeom>
          <a:noFill/>
        </p:spPr>
        <p:txBody>
          <a:bodyPr wrap="square" rtlCol="0">
            <a:spAutoFit/>
          </a:bodyPr>
          <a:lstStyle/>
          <a:p>
            <a:pPr algn="just">
              <a:spcBef>
                <a:spcPts val="600"/>
              </a:spcBef>
              <a:spcAft>
                <a:spcPts val="2000"/>
              </a:spcAft>
            </a:pPr>
            <a:r>
              <a:rPr lang="es-ES" sz="2800" i="1" dirty="0" smtClean="0">
                <a:latin typeface="Times New Roman" pitchFamily="18" charset="0"/>
                <a:cs typeface="Times New Roman" pitchFamily="18" charset="0"/>
              </a:rPr>
              <a:t>Mi réplica</a:t>
            </a:r>
          </a:p>
          <a:p>
            <a:pPr lvl="2" algn="just">
              <a:spcBef>
                <a:spcPts val="600"/>
              </a:spcBef>
              <a:spcAft>
                <a:spcPts val="2000"/>
              </a:spcAft>
            </a:pPr>
            <a:r>
              <a:rPr lang="en-US" sz="2800" i="1" dirty="0" smtClean="0">
                <a:latin typeface="Times New Roman" pitchFamily="18" charset="0"/>
                <a:cs typeface="Times New Roman" pitchFamily="18" charset="0"/>
              </a:rPr>
              <a:t>¿</a:t>
            </a:r>
            <a:r>
              <a:rPr lang="en-US" sz="2800" i="1" dirty="0" err="1" smtClean="0">
                <a:latin typeface="Times New Roman" pitchFamily="18" charset="0"/>
                <a:cs typeface="Times New Roman" pitchFamily="18" charset="0"/>
              </a:rPr>
              <a:t>Es</a:t>
            </a:r>
            <a:r>
              <a:rPr lang="en-US" sz="2800" i="1" dirty="0" smtClean="0">
                <a:latin typeface="Times New Roman" pitchFamily="18" charset="0"/>
                <a:cs typeface="Times New Roman" pitchFamily="18" charset="0"/>
              </a:rPr>
              <a:t> el </a:t>
            </a:r>
            <a:r>
              <a:rPr lang="en-US" sz="2800" i="1" dirty="0" err="1" smtClean="0">
                <a:latin typeface="Times New Roman" pitchFamily="18" charset="0"/>
                <a:cs typeface="Times New Roman" pitchFamily="18" charset="0"/>
              </a:rPr>
              <a:t>mercado</a:t>
            </a:r>
            <a:r>
              <a:rPr lang="en-US" sz="2800" i="1" dirty="0" smtClean="0">
                <a:latin typeface="Times New Roman" pitchFamily="18" charset="0"/>
                <a:cs typeface="Times New Roman" pitchFamily="18" charset="0"/>
              </a:rPr>
              <a:t> o el </a:t>
            </a:r>
            <a:r>
              <a:rPr lang="en-US" sz="2800" i="1" dirty="0" err="1" smtClean="0">
                <a:latin typeface="Times New Roman" pitchFamily="18" charset="0"/>
                <a:cs typeface="Times New Roman" pitchFamily="18" charset="0"/>
              </a:rPr>
              <a:t>monopolio</a:t>
            </a:r>
            <a:r>
              <a:rPr lang="en-US" sz="2800" i="1" dirty="0" smtClean="0">
                <a:latin typeface="Times New Roman" pitchFamily="18" charset="0"/>
                <a:cs typeface="Times New Roman" pitchFamily="18" charset="0"/>
              </a:rPr>
              <a:t>?</a:t>
            </a:r>
          </a:p>
          <a:p>
            <a:pPr marL="1371600" lvl="2" indent="-457200">
              <a:spcBef>
                <a:spcPts val="600"/>
              </a:spcBef>
              <a:spcAft>
                <a:spcPts val="2000"/>
              </a:spcAft>
              <a:buFont typeface="Wingdings" panose="05000000000000000000" pitchFamily="2" charset="2"/>
              <a:buChar char="§"/>
            </a:pP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Por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qué</a:t>
            </a:r>
            <a:r>
              <a:rPr lang="en-US" sz="2800" dirty="0" smtClean="0">
                <a:latin typeface="Times New Roman" pitchFamily="18" charset="0"/>
                <a:cs typeface="Times New Roman" pitchFamily="18" charset="0"/>
              </a:rPr>
              <a:t> las </a:t>
            </a:r>
            <a:r>
              <a:rPr lang="en-US" sz="2800" dirty="0" err="1" smtClean="0">
                <a:latin typeface="Times New Roman" pitchFamily="18" charset="0"/>
                <a:cs typeface="Times New Roman" pitchFamily="18" charset="0"/>
              </a:rPr>
              <a:t>farmacéuticas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invierten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más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publicidad</a:t>
            </a:r>
            <a:r>
              <a:rPr lang="en-US" sz="2800" dirty="0" smtClean="0">
                <a:latin typeface="Times New Roman" pitchFamily="18" charset="0"/>
                <a:cs typeface="Times New Roman" pitchFamily="18" charset="0"/>
              </a:rPr>
              <a:t> que </a:t>
            </a:r>
            <a:r>
              <a:rPr lang="en-US" sz="2800" dirty="0" err="1" smtClean="0">
                <a:latin typeface="Times New Roman" pitchFamily="18" charset="0"/>
                <a:cs typeface="Times New Roman" pitchFamily="18" charset="0"/>
              </a:rPr>
              <a:t>en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investigación</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lvl="2" algn="just">
              <a:spcBef>
                <a:spcPts val="600"/>
              </a:spcBef>
              <a:spcAft>
                <a:spcPts val="2000"/>
              </a:spcAft>
            </a:pPr>
            <a:endParaRPr lang="en-US" sz="2800" dirty="0" smtClean="0">
              <a:latin typeface="Times New Roman" pitchFamily="18" charset="0"/>
              <a:cs typeface="Times New Roman" pitchFamily="18" charset="0"/>
            </a:endParaRPr>
          </a:p>
        </p:txBody>
      </p:sp>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7724" y="4279302"/>
            <a:ext cx="3686275" cy="2606082"/>
          </a:xfrm>
          <a:prstGeom prst="rect">
            <a:avLst/>
          </a:prstGeom>
        </p:spPr>
      </p:pic>
    </p:spTree>
    <p:extLst>
      <p:ext uri="{BB962C8B-B14F-4D97-AF65-F5344CB8AC3E}">
        <p14:creationId xmlns:p14="http://schemas.microsoft.com/office/powerpoint/2010/main" val="26328012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692696"/>
            <a:ext cx="7848872" cy="5304016"/>
          </a:xfrm>
          <a:prstGeom prst="rect">
            <a:avLst/>
          </a:prstGeom>
          <a:noFill/>
        </p:spPr>
        <p:txBody>
          <a:bodyPr wrap="square" rtlCol="0">
            <a:spAutoFit/>
          </a:bodyPr>
          <a:lstStyle/>
          <a:p>
            <a:pPr algn="just">
              <a:spcBef>
                <a:spcPts val="600"/>
              </a:spcBef>
              <a:spcAft>
                <a:spcPts val="2000"/>
              </a:spcAft>
            </a:pPr>
            <a:r>
              <a:rPr lang="es-ES" sz="2800" i="1" dirty="0" smtClean="0">
                <a:latin typeface="Times New Roman" pitchFamily="18" charset="0"/>
                <a:cs typeface="Times New Roman" pitchFamily="18" charset="0"/>
              </a:rPr>
              <a:t>La objeción libertaria</a:t>
            </a:r>
          </a:p>
          <a:p>
            <a:pPr marL="971550" lvl="1" indent="-514350" algn="just">
              <a:spcBef>
                <a:spcPts val="600"/>
              </a:spcBef>
              <a:spcAft>
                <a:spcPts val="2000"/>
              </a:spcAft>
              <a:buAutoNum type="arabicParenR"/>
            </a:pPr>
            <a:r>
              <a:rPr lang="en-US" sz="2800" dirty="0" smtClean="0">
                <a:latin typeface="Times New Roman" pitchFamily="18" charset="0"/>
                <a:cs typeface="Times New Roman" pitchFamily="18" charset="0"/>
              </a:rPr>
              <a:t>La </a:t>
            </a:r>
            <a:r>
              <a:rPr lang="en-US" sz="2800" dirty="0" err="1" smtClean="0">
                <a:latin typeface="Times New Roman" pitchFamily="18" charset="0"/>
                <a:cs typeface="Times New Roman" pitchFamily="18" charset="0"/>
              </a:rPr>
              <a:t>objeción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libertaria</a:t>
            </a:r>
            <a:r>
              <a:rPr lang="en-US" sz="2800" dirty="0" smtClean="0">
                <a:latin typeface="Times New Roman" pitchFamily="18" charset="0"/>
                <a:cs typeface="Times New Roman" pitchFamily="18" charset="0"/>
              </a:rPr>
              <a:t>:</a:t>
            </a:r>
          </a:p>
          <a:p>
            <a:pPr lvl="2" algn="just">
              <a:spcBef>
                <a:spcPts val="600"/>
              </a:spcBef>
              <a:spcAft>
                <a:spcPts val="2000"/>
              </a:spcAft>
            </a:pPr>
            <a:r>
              <a:rPr lang="en-US" sz="2800" dirty="0" err="1" smtClean="0">
                <a:latin typeface="Times New Roman" pitchFamily="18" charset="0"/>
                <a:cs typeface="Times New Roman" pitchFamily="18" charset="0"/>
              </a:rPr>
              <a:t>Es</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racional</a:t>
            </a:r>
            <a:r>
              <a:rPr lang="en-US" sz="2800" dirty="0">
                <a:latin typeface="Times New Roman" pitchFamily="18" charset="0"/>
                <a:cs typeface="Times New Roman" pitchFamily="18" charset="0"/>
              </a:rPr>
              <a:t> para el </a:t>
            </a:r>
            <a:r>
              <a:rPr lang="en-US" sz="2800" dirty="0" err="1">
                <a:latin typeface="Times New Roman" pitchFamily="18" charset="0"/>
                <a:cs typeface="Times New Roman" pitchFamily="18" charset="0"/>
              </a:rPr>
              <a:t>paciente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delegar</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una</a:t>
            </a:r>
            <a:r>
              <a:rPr lang="en-US" sz="2800" dirty="0">
                <a:latin typeface="Times New Roman" pitchFamily="18" charset="0"/>
                <a:cs typeface="Times New Roman" pitchFamily="18" charset="0"/>
              </a:rPr>
              <a:t> </a:t>
            </a:r>
            <a:r>
              <a:rPr lang="en-US" sz="2800" u="sng" dirty="0" err="1">
                <a:latin typeface="Times New Roman" pitchFamily="18" charset="0"/>
                <a:cs typeface="Times New Roman" pitchFamily="18" charset="0"/>
              </a:rPr>
              <a:t>institución</a:t>
            </a:r>
            <a:r>
              <a:rPr lang="en-US" sz="2800" u="sng" dirty="0">
                <a:latin typeface="Times New Roman" pitchFamily="18" charset="0"/>
                <a:cs typeface="Times New Roman" pitchFamily="18" charset="0"/>
              </a:rPr>
              <a:t> </a:t>
            </a:r>
            <a:r>
              <a:rPr lang="en-US" sz="2800" u="sng" dirty="0" err="1">
                <a:latin typeface="Times New Roman" pitchFamily="18" charset="0"/>
                <a:cs typeface="Times New Roman" pitchFamily="18" charset="0"/>
              </a:rPr>
              <a:t>imparcial</a:t>
            </a:r>
            <a:r>
              <a:rPr lang="en-US" sz="2800" dirty="0">
                <a:latin typeface="Times New Roman" pitchFamily="18" charset="0"/>
                <a:cs typeface="Times New Roman" pitchFamily="18" charset="0"/>
              </a:rPr>
              <a:t> la </a:t>
            </a:r>
            <a:r>
              <a:rPr lang="en-US" sz="2800" dirty="0" err="1">
                <a:latin typeface="Times New Roman" pitchFamily="18" charset="0"/>
                <a:cs typeface="Times New Roman" pitchFamily="18" charset="0"/>
              </a:rPr>
              <a:t>estimación</a:t>
            </a:r>
            <a:r>
              <a:rPr lang="en-US" sz="2800" dirty="0">
                <a:latin typeface="Times New Roman" pitchFamily="18" charset="0"/>
                <a:cs typeface="Times New Roman" pitchFamily="18" charset="0"/>
              </a:rPr>
              <a:t> de </a:t>
            </a:r>
            <a:r>
              <a:rPr lang="en-US" sz="2800" dirty="0" err="1">
                <a:latin typeface="Times New Roman" pitchFamily="18" charset="0"/>
                <a:cs typeface="Times New Roman" pitchFamily="18" charset="0"/>
              </a:rPr>
              <a:t>los</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riesgos</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privándole</a:t>
            </a:r>
            <a:r>
              <a:rPr lang="en-US" sz="2800" dirty="0">
                <a:latin typeface="Times New Roman" pitchFamily="18" charset="0"/>
                <a:cs typeface="Times New Roman" pitchFamily="18" charset="0"/>
              </a:rPr>
              <a:t> de </a:t>
            </a:r>
            <a:r>
              <a:rPr lang="en-US" sz="2800" dirty="0" err="1">
                <a:latin typeface="Times New Roman" pitchFamily="18" charset="0"/>
                <a:cs typeface="Times New Roman" pitchFamily="18" charset="0"/>
              </a:rPr>
              <a:t>acceso</a:t>
            </a:r>
            <a:r>
              <a:rPr lang="en-US" sz="2800" dirty="0">
                <a:latin typeface="Times New Roman" pitchFamily="18" charset="0"/>
                <a:cs typeface="Times New Roman" pitchFamily="18" charset="0"/>
              </a:rPr>
              <a:t> al </a:t>
            </a:r>
            <a:r>
              <a:rPr lang="en-US" sz="2800" dirty="0" err="1">
                <a:latin typeface="Times New Roman" pitchFamily="18" charset="0"/>
                <a:cs typeface="Times New Roman" pitchFamily="18" charset="0"/>
              </a:rPr>
              <a:t>medicamento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es</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necesario</a:t>
            </a:r>
            <a:r>
              <a:rPr lang="en-US" sz="2800" dirty="0" smtClean="0">
                <a:latin typeface="Times New Roman" pitchFamily="18" charset="0"/>
                <a:cs typeface="Times New Roman" pitchFamily="18" charset="0"/>
              </a:rPr>
              <a:t>.</a:t>
            </a:r>
          </a:p>
          <a:p>
            <a:pPr lvl="2" algn="just">
              <a:spcBef>
                <a:spcPts val="600"/>
              </a:spcBef>
              <a:spcAft>
                <a:spcPts val="2000"/>
              </a:spcAft>
            </a:pPr>
            <a:r>
              <a:rPr lang="en-US" sz="2800" i="1" dirty="0" smtClean="0">
                <a:latin typeface="Times New Roman" pitchFamily="18" charset="0"/>
                <a:cs typeface="Times New Roman" pitchFamily="18" charset="0"/>
              </a:rPr>
              <a:t>└ La </a:t>
            </a:r>
            <a:r>
              <a:rPr lang="en-US" sz="2800" i="1" dirty="0" err="1" smtClean="0">
                <a:latin typeface="Times New Roman" pitchFamily="18" charset="0"/>
                <a:cs typeface="Times New Roman" pitchFamily="18" charset="0"/>
              </a:rPr>
              <a:t>libre</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competencia</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es</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más</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efectiva</a:t>
            </a:r>
            <a:r>
              <a:rPr lang="en-US" sz="2800" i="1" dirty="0" smtClean="0">
                <a:latin typeface="Times New Roman" pitchFamily="18" charset="0"/>
                <a:cs typeface="Times New Roman" pitchFamily="18" charset="0"/>
              </a:rPr>
              <a:t> que la </a:t>
            </a:r>
            <a:r>
              <a:rPr lang="en-US" sz="2800" i="1" dirty="0" err="1" smtClean="0">
                <a:latin typeface="Times New Roman" pitchFamily="18" charset="0"/>
                <a:cs typeface="Times New Roman" pitchFamily="18" charset="0"/>
              </a:rPr>
              <a:t>regulación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también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en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farmacología</a:t>
            </a:r>
            <a:endParaRPr lang="en-US" sz="2800" i="1" dirty="0" smtClean="0">
              <a:latin typeface="Times New Roman" pitchFamily="18" charset="0"/>
              <a:cs typeface="Times New Roman" pitchFamily="18" charset="0"/>
            </a:endParaRPr>
          </a:p>
          <a:p>
            <a:pPr lvl="1" algn="just">
              <a:spcBef>
                <a:spcPts val="600"/>
              </a:spcBef>
              <a:spcAft>
                <a:spcPts val="2000"/>
              </a:spcAft>
            </a:pP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699030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500042"/>
            <a:ext cx="8215370" cy="5088573"/>
          </a:xfrm>
          <a:prstGeom prst="rect">
            <a:avLst/>
          </a:prstGeom>
          <a:noFill/>
        </p:spPr>
        <p:txBody>
          <a:bodyPr wrap="square" rtlCol="0">
            <a:spAutoFit/>
          </a:bodyPr>
          <a:lstStyle/>
          <a:p>
            <a:pPr>
              <a:spcAft>
                <a:spcPts val="2000"/>
              </a:spcAft>
            </a:pPr>
            <a:r>
              <a:rPr lang="es-ES" sz="2800" i="1" dirty="0" smtClean="0">
                <a:latin typeface="Garamond" pitchFamily="18" charset="0"/>
              </a:rPr>
              <a:t>Tráfico de enfermedades, en sentido amplio</a:t>
            </a:r>
            <a:endParaRPr lang="es-ES" sz="2800" i="1" dirty="0" smtClean="0">
              <a:latin typeface="Garamond" pitchFamily="18" charset="0"/>
            </a:endParaRPr>
          </a:p>
          <a:p>
            <a:pPr lvl="1" algn="just"/>
            <a:endParaRPr lang="en-US" sz="2800" dirty="0" smtClean="0">
              <a:latin typeface="Garamond" pitchFamily="18" charset="0"/>
            </a:endParaRPr>
          </a:p>
          <a:p>
            <a:pPr lvl="1" algn="just"/>
            <a:r>
              <a:rPr lang="en-US" sz="2800" dirty="0" smtClean="0">
                <a:latin typeface="Garamond" pitchFamily="18" charset="0"/>
              </a:rPr>
              <a:t>Una </a:t>
            </a:r>
            <a:r>
              <a:rPr lang="en-US" sz="2800" dirty="0" err="1" smtClean="0">
                <a:latin typeface="Garamond" pitchFamily="18" charset="0"/>
              </a:rPr>
              <a:t>supuesta</a:t>
            </a:r>
            <a:r>
              <a:rPr lang="en-US" sz="2800" dirty="0" smtClean="0">
                <a:latin typeface="Garamond" pitchFamily="18" charset="0"/>
              </a:rPr>
              <a:t> </a:t>
            </a:r>
            <a:r>
              <a:rPr lang="en-US" sz="2800" dirty="0" err="1" smtClean="0">
                <a:latin typeface="Garamond" pitchFamily="18" charset="0"/>
              </a:rPr>
              <a:t>estrategia</a:t>
            </a:r>
            <a:r>
              <a:rPr lang="en-US" sz="2800" dirty="0" smtClean="0">
                <a:latin typeface="Garamond" pitchFamily="18" charset="0"/>
              </a:rPr>
              <a:t> </a:t>
            </a:r>
            <a:r>
              <a:rPr lang="en-US" sz="2800" dirty="0" err="1" smtClean="0">
                <a:latin typeface="Garamond" pitchFamily="18" charset="0"/>
              </a:rPr>
              <a:t>comercial</a:t>
            </a:r>
            <a:r>
              <a:rPr lang="en-US" sz="2800" dirty="0" smtClean="0">
                <a:latin typeface="Garamond" pitchFamily="18" charset="0"/>
              </a:rPr>
              <a:t> de la </a:t>
            </a:r>
            <a:r>
              <a:rPr lang="en-US" sz="2800" dirty="0" err="1" smtClean="0">
                <a:latin typeface="Garamond" pitchFamily="18" charset="0"/>
              </a:rPr>
              <a:t>industria</a:t>
            </a:r>
            <a:r>
              <a:rPr lang="en-US" sz="2800" dirty="0" smtClean="0">
                <a:latin typeface="Garamond" pitchFamily="18" charset="0"/>
              </a:rPr>
              <a:t> </a:t>
            </a:r>
            <a:r>
              <a:rPr lang="en-US" sz="2800" dirty="0" err="1" smtClean="0">
                <a:latin typeface="Garamond" pitchFamily="18" charset="0"/>
              </a:rPr>
              <a:t>farmacéutica</a:t>
            </a:r>
            <a:r>
              <a:rPr lang="en-US" sz="2800" dirty="0" smtClean="0">
                <a:latin typeface="Garamond" pitchFamily="18" charset="0"/>
              </a:rPr>
              <a:t> para </a:t>
            </a:r>
            <a:r>
              <a:rPr lang="en-US" sz="2800" dirty="0" err="1" smtClean="0">
                <a:latin typeface="Garamond" pitchFamily="18" charset="0"/>
              </a:rPr>
              <a:t>manipular</a:t>
            </a:r>
            <a:r>
              <a:rPr lang="en-US" sz="2800" dirty="0" smtClean="0">
                <a:latin typeface="Garamond" pitchFamily="18" charset="0"/>
              </a:rPr>
              <a:t> </a:t>
            </a:r>
            <a:r>
              <a:rPr lang="en-US" sz="2800" dirty="0" smtClean="0">
                <a:latin typeface="Garamond" pitchFamily="18" charset="0"/>
              </a:rPr>
              <a:t>la </a:t>
            </a:r>
            <a:r>
              <a:rPr lang="en-US" sz="2800" dirty="0" err="1" smtClean="0">
                <a:latin typeface="Garamond" pitchFamily="18" charset="0"/>
              </a:rPr>
              <a:t>definición</a:t>
            </a:r>
            <a:r>
              <a:rPr lang="en-US" sz="2800" dirty="0" smtClean="0">
                <a:latin typeface="Garamond" pitchFamily="18" charset="0"/>
              </a:rPr>
              <a:t> de </a:t>
            </a:r>
            <a:r>
              <a:rPr lang="en-US" sz="2800" dirty="0" err="1" smtClean="0">
                <a:latin typeface="Garamond" pitchFamily="18" charset="0"/>
              </a:rPr>
              <a:t>una</a:t>
            </a:r>
            <a:r>
              <a:rPr lang="en-US" sz="2800" dirty="0" smtClean="0">
                <a:latin typeface="Garamond" pitchFamily="18" charset="0"/>
              </a:rPr>
              <a:t> </a:t>
            </a:r>
            <a:r>
              <a:rPr lang="en-US" sz="2800" dirty="0" err="1" smtClean="0">
                <a:latin typeface="Garamond" pitchFamily="18" charset="0"/>
              </a:rPr>
              <a:t>enfermedad</a:t>
            </a:r>
            <a:r>
              <a:rPr lang="en-US" sz="2800" dirty="0" smtClean="0">
                <a:latin typeface="Garamond" pitchFamily="18" charset="0"/>
              </a:rPr>
              <a:t> y </a:t>
            </a:r>
            <a:r>
              <a:rPr lang="en-US" sz="2800" dirty="0" err="1" smtClean="0">
                <a:latin typeface="Garamond" pitchFamily="18" charset="0"/>
              </a:rPr>
              <a:t>así</a:t>
            </a:r>
            <a:r>
              <a:rPr lang="en-US" sz="2800" dirty="0" smtClean="0">
                <a:latin typeface="Garamond" pitchFamily="18" charset="0"/>
              </a:rPr>
              <a:t> </a:t>
            </a:r>
            <a:r>
              <a:rPr lang="en-US" sz="2800" dirty="0" err="1" smtClean="0">
                <a:latin typeface="Garamond" pitchFamily="18" charset="0"/>
              </a:rPr>
              <a:t>promocionar</a:t>
            </a:r>
            <a:r>
              <a:rPr lang="en-US" sz="2800" dirty="0" smtClean="0">
                <a:latin typeface="Garamond" pitchFamily="18" charset="0"/>
              </a:rPr>
              <a:t> las </a:t>
            </a:r>
            <a:r>
              <a:rPr lang="en-US" sz="2800" dirty="0" err="1" smtClean="0">
                <a:latin typeface="Garamond" pitchFamily="18" charset="0"/>
              </a:rPr>
              <a:t>ventas</a:t>
            </a:r>
            <a:r>
              <a:rPr lang="en-US" sz="2800" dirty="0" smtClean="0">
                <a:latin typeface="Garamond" pitchFamily="18" charset="0"/>
              </a:rPr>
              <a:t> de </a:t>
            </a:r>
            <a:r>
              <a:rPr lang="en-US" sz="2800" dirty="0" err="1" smtClean="0">
                <a:latin typeface="Garamond" pitchFamily="18" charset="0"/>
              </a:rPr>
              <a:t>sus</a:t>
            </a:r>
            <a:r>
              <a:rPr lang="en-US" sz="2800" dirty="0" smtClean="0">
                <a:latin typeface="Garamond" pitchFamily="18" charset="0"/>
              </a:rPr>
              <a:t> </a:t>
            </a:r>
            <a:r>
              <a:rPr lang="en-US" sz="2800" dirty="0" err="1" smtClean="0">
                <a:latin typeface="Garamond" pitchFamily="18" charset="0"/>
              </a:rPr>
              <a:t>productos</a:t>
            </a:r>
            <a:endParaRPr lang="en-US" sz="2800" dirty="0" smtClean="0">
              <a:latin typeface="Garamond" pitchFamily="18" charset="0"/>
            </a:endParaRPr>
          </a:p>
          <a:p>
            <a:pPr lvl="1" algn="just"/>
            <a:endParaRPr lang="en-US" sz="2800" i="1" dirty="0">
              <a:latin typeface="Garamond" pitchFamily="18" charset="0"/>
            </a:endParaRPr>
          </a:p>
          <a:p>
            <a:pPr marL="1371600" lvl="2" indent="-457200" algn="just">
              <a:buFont typeface="Arial" panose="020B0604020202020204" pitchFamily="34" charset="0"/>
              <a:buChar char="•"/>
            </a:pPr>
            <a:r>
              <a:rPr lang="en-US" sz="2800" i="1" dirty="0">
                <a:latin typeface="Garamond" pitchFamily="18" charset="0"/>
              </a:rPr>
              <a:t>British Medical Journal </a:t>
            </a:r>
            <a:r>
              <a:rPr lang="en-US" sz="2800" dirty="0">
                <a:latin typeface="Garamond" pitchFamily="18" charset="0"/>
              </a:rPr>
              <a:t>(2002)</a:t>
            </a:r>
            <a:r>
              <a:rPr lang="en-US" sz="2800" i="1" dirty="0">
                <a:latin typeface="Garamond" pitchFamily="18" charset="0"/>
              </a:rPr>
              <a:t> </a:t>
            </a:r>
            <a:endParaRPr lang="en-US" sz="2800" i="1" dirty="0" smtClean="0">
              <a:latin typeface="Garamond" pitchFamily="18" charset="0"/>
            </a:endParaRPr>
          </a:p>
          <a:p>
            <a:pPr marL="1371600" lvl="2" indent="-457200" algn="just">
              <a:buFont typeface="Arial" panose="020B0604020202020204" pitchFamily="34" charset="0"/>
              <a:buChar char="•"/>
            </a:pPr>
            <a:r>
              <a:rPr lang="en-US" sz="2800" i="1" dirty="0" err="1" smtClean="0">
                <a:latin typeface="Garamond" pitchFamily="18" charset="0"/>
              </a:rPr>
              <a:t>Plos</a:t>
            </a:r>
            <a:r>
              <a:rPr lang="en-US" sz="2800" i="1" dirty="0" smtClean="0">
                <a:latin typeface="Garamond" pitchFamily="18" charset="0"/>
              </a:rPr>
              <a:t> </a:t>
            </a:r>
            <a:r>
              <a:rPr lang="en-US" sz="2800" i="1" dirty="0">
                <a:latin typeface="Garamond" pitchFamily="18" charset="0"/>
              </a:rPr>
              <a:t>Medicine </a:t>
            </a:r>
            <a:r>
              <a:rPr lang="en-US" sz="2800" dirty="0">
                <a:latin typeface="Garamond" pitchFamily="18" charset="0"/>
              </a:rPr>
              <a:t>(2006)</a:t>
            </a:r>
            <a:endParaRPr lang="es-ES" sz="2800" dirty="0" smtClean="0">
              <a:latin typeface="Garamond" pitchFamily="18" charset="0"/>
            </a:endParaRPr>
          </a:p>
          <a:p>
            <a:pPr lvl="1"/>
            <a:endParaRPr lang="es-ES" sz="2800" dirty="0">
              <a:latin typeface="Garamond" pitchFamily="18" charset="0"/>
            </a:endParaRPr>
          </a:p>
          <a:p>
            <a:pPr lvl="2" algn="just"/>
            <a:r>
              <a:rPr lang="es-ES" sz="2800" dirty="0" smtClean="0">
                <a:latin typeface="Garamond" pitchFamily="18" charset="0"/>
              </a:rPr>
              <a:t> </a:t>
            </a:r>
            <a:endParaRPr lang="es-ES" sz="2800" dirty="0">
              <a:latin typeface="Garamond" pitchFamily="18" charset="0"/>
            </a:endParaRPr>
          </a:p>
        </p:txBody>
      </p:sp>
    </p:spTree>
    <p:extLst>
      <p:ext uri="{BB962C8B-B14F-4D97-AF65-F5344CB8AC3E}">
        <p14:creationId xmlns:p14="http://schemas.microsoft.com/office/powerpoint/2010/main" val="151921976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692696"/>
            <a:ext cx="7848872" cy="6447919"/>
          </a:xfrm>
          <a:prstGeom prst="rect">
            <a:avLst/>
          </a:prstGeom>
          <a:noFill/>
        </p:spPr>
        <p:txBody>
          <a:bodyPr wrap="square" rtlCol="0">
            <a:spAutoFit/>
          </a:bodyPr>
          <a:lstStyle/>
          <a:p>
            <a:pPr algn="just">
              <a:spcBef>
                <a:spcPts val="600"/>
              </a:spcBef>
              <a:spcAft>
                <a:spcPts val="2000"/>
              </a:spcAft>
            </a:pPr>
            <a:r>
              <a:rPr lang="es-ES" sz="2800" i="1" dirty="0" smtClean="0">
                <a:latin typeface="Times New Roman" pitchFamily="18" charset="0"/>
                <a:cs typeface="Times New Roman" pitchFamily="18" charset="0"/>
              </a:rPr>
              <a:t>La objeción libertaria</a:t>
            </a:r>
          </a:p>
          <a:p>
            <a:pPr lvl="1" algn="just">
              <a:spcBef>
                <a:spcPts val="600"/>
              </a:spcBef>
              <a:spcAft>
                <a:spcPts val="2000"/>
              </a:spcAft>
            </a:pPr>
            <a:r>
              <a:rPr lang="en-US" sz="2800" dirty="0" smtClean="0">
                <a:latin typeface="Times New Roman" pitchFamily="18" charset="0"/>
                <a:cs typeface="Times New Roman" pitchFamily="18" charset="0"/>
              </a:rPr>
              <a:t>Julian Reiss</a:t>
            </a:r>
          </a:p>
          <a:p>
            <a:pPr marL="1371600" lvl="2" indent="-457200" algn="just">
              <a:spcBef>
                <a:spcPts val="600"/>
              </a:spcBef>
              <a:spcAft>
                <a:spcPts val="600"/>
              </a:spcAft>
              <a:buFont typeface="Wingdings" panose="05000000000000000000" pitchFamily="2" charset="2"/>
              <a:buChar char="§"/>
            </a:pPr>
            <a:r>
              <a:rPr lang="en-US" sz="2800" dirty="0" smtClean="0">
                <a:latin typeface="Times New Roman" pitchFamily="18" charset="0"/>
                <a:cs typeface="Times New Roman" pitchFamily="18" charset="0"/>
              </a:rPr>
              <a:t>Hay </a:t>
            </a:r>
            <a:r>
              <a:rPr lang="en-US" sz="2800" dirty="0" err="1" smtClean="0">
                <a:latin typeface="Times New Roman" pitchFamily="18" charset="0"/>
                <a:cs typeface="Times New Roman" pitchFamily="18" charset="0"/>
              </a:rPr>
              <a:t>distintos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métodos</a:t>
            </a:r>
            <a:r>
              <a:rPr lang="en-US" sz="2800" dirty="0" smtClean="0">
                <a:latin typeface="Times New Roman" pitchFamily="18" charset="0"/>
                <a:cs typeface="Times New Roman" pitchFamily="18" charset="0"/>
              </a:rPr>
              <a:t> para </a:t>
            </a:r>
            <a:r>
              <a:rPr lang="en-US" sz="2800" dirty="0" err="1" smtClean="0">
                <a:latin typeface="Times New Roman" pitchFamily="18" charset="0"/>
                <a:cs typeface="Times New Roman" pitchFamily="18" charset="0"/>
              </a:rPr>
              <a:t>estimar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riesgos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por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qué</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privilegiar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uno</a:t>
            </a:r>
            <a:r>
              <a:rPr lang="en-US" sz="2800" dirty="0" smtClean="0">
                <a:latin typeface="Times New Roman" pitchFamily="18" charset="0"/>
                <a:cs typeface="Times New Roman" pitchFamily="18" charset="0"/>
              </a:rPr>
              <a:t>?</a:t>
            </a:r>
            <a:endParaRPr lang="en-US" sz="2800" u="sng" dirty="0">
              <a:latin typeface="Times New Roman" pitchFamily="18" charset="0"/>
              <a:cs typeface="Times New Roman" pitchFamily="18" charset="0"/>
            </a:endParaRPr>
          </a:p>
          <a:p>
            <a:pPr marL="1371600" lvl="2" indent="-457200" algn="just">
              <a:spcBef>
                <a:spcPts val="600"/>
              </a:spcBef>
              <a:spcAft>
                <a:spcPts val="600"/>
              </a:spcAft>
              <a:buFont typeface="Wingdings" panose="05000000000000000000" pitchFamily="2" charset="2"/>
              <a:buChar char="§"/>
            </a:pPr>
            <a:r>
              <a:rPr lang="en-US" sz="2800" dirty="0" err="1" smtClean="0">
                <a:latin typeface="Times New Roman" pitchFamily="18" charset="0"/>
                <a:cs typeface="Times New Roman" pitchFamily="18" charset="0"/>
              </a:rPr>
              <a:t>Incrementar</a:t>
            </a:r>
            <a:r>
              <a:rPr lang="en-US" sz="2800" dirty="0" smtClean="0">
                <a:latin typeface="Times New Roman" pitchFamily="18" charset="0"/>
                <a:cs typeface="Times New Roman" pitchFamily="18" charset="0"/>
              </a:rPr>
              <a:t> la </a:t>
            </a:r>
            <a:r>
              <a:rPr lang="en-US" sz="2800" dirty="0" err="1" smtClean="0">
                <a:latin typeface="Times New Roman" pitchFamily="18" charset="0"/>
                <a:cs typeface="Times New Roman" pitchFamily="18" charset="0"/>
              </a:rPr>
              <a:t>competencia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es</a:t>
            </a:r>
            <a:r>
              <a:rPr lang="en-US" sz="2800" dirty="0" smtClean="0">
                <a:latin typeface="Times New Roman" pitchFamily="18" charset="0"/>
                <a:cs typeface="Times New Roman" pitchFamily="18" charset="0"/>
              </a:rPr>
              <a:t> el </a:t>
            </a:r>
            <a:r>
              <a:rPr lang="en-US" sz="2800" dirty="0" err="1" smtClean="0">
                <a:latin typeface="Times New Roman" pitchFamily="18" charset="0"/>
                <a:cs typeface="Times New Roman" pitchFamily="18" charset="0"/>
              </a:rPr>
              <a:t>mejor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estímulo</a:t>
            </a:r>
            <a:r>
              <a:rPr lang="en-US" sz="2800" dirty="0" smtClean="0">
                <a:latin typeface="Times New Roman" pitchFamily="18" charset="0"/>
                <a:cs typeface="Times New Roman" pitchFamily="18" charset="0"/>
              </a:rPr>
              <a:t> para que la </a:t>
            </a:r>
            <a:r>
              <a:rPr lang="en-US" sz="2800" dirty="0" err="1" smtClean="0">
                <a:latin typeface="Times New Roman" pitchFamily="18" charset="0"/>
                <a:cs typeface="Times New Roman" pitchFamily="18" charset="0"/>
              </a:rPr>
              <a:t>industria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acierte</a:t>
            </a:r>
            <a:endParaRPr lang="en-US" sz="2800" dirty="0" smtClean="0">
              <a:latin typeface="Times New Roman" pitchFamily="18" charset="0"/>
              <a:cs typeface="Times New Roman" pitchFamily="18" charset="0"/>
            </a:endParaRPr>
          </a:p>
          <a:p>
            <a:pPr marL="1371600" lvl="2" indent="-457200" algn="just">
              <a:spcBef>
                <a:spcPts val="600"/>
              </a:spcBef>
              <a:spcAft>
                <a:spcPts val="600"/>
              </a:spcAft>
              <a:buFont typeface="Wingdings" panose="05000000000000000000" pitchFamily="2" charset="2"/>
              <a:buChar char="§"/>
            </a:pPr>
            <a:r>
              <a:rPr lang="en-US" sz="2800" dirty="0" smtClean="0">
                <a:latin typeface="Times New Roman" pitchFamily="18" charset="0"/>
                <a:cs typeface="Times New Roman" pitchFamily="18" charset="0"/>
              </a:rPr>
              <a:t>El </a:t>
            </a:r>
            <a:r>
              <a:rPr lang="en-US" sz="2800" dirty="0" err="1" smtClean="0">
                <a:latin typeface="Times New Roman" pitchFamily="18" charset="0"/>
                <a:cs typeface="Times New Roman" pitchFamily="18" charset="0"/>
              </a:rPr>
              <a:t>sistema</a:t>
            </a:r>
            <a:r>
              <a:rPr lang="en-US" sz="2800" dirty="0" smtClean="0">
                <a:latin typeface="Times New Roman" pitchFamily="18" charset="0"/>
                <a:cs typeface="Times New Roman" pitchFamily="18" charset="0"/>
              </a:rPr>
              <a:t> judicial </a:t>
            </a:r>
            <a:r>
              <a:rPr lang="en-US" sz="2800" dirty="0" err="1" smtClean="0">
                <a:latin typeface="Times New Roman" pitchFamily="18" charset="0"/>
                <a:cs typeface="Times New Roman" pitchFamily="18" charset="0"/>
              </a:rPr>
              <a:t>proporciona</a:t>
            </a:r>
            <a:r>
              <a:rPr lang="en-US" sz="2800" dirty="0" smtClean="0">
                <a:latin typeface="Times New Roman" pitchFamily="18" charset="0"/>
                <a:cs typeface="Times New Roman" pitchFamily="18" charset="0"/>
              </a:rPr>
              <a:t> la </a:t>
            </a:r>
            <a:r>
              <a:rPr lang="en-US" sz="2800" dirty="0" err="1" smtClean="0">
                <a:latin typeface="Times New Roman" pitchFamily="18" charset="0"/>
                <a:cs typeface="Times New Roman" pitchFamily="18" charset="0"/>
              </a:rPr>
              <a:t>mejor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defensa</a:t>
            </a:r>
            <a:r>
              <a:rPr lang="en-US" sz="2800" dirty="0" smtClean="0">
                <a:latin typeface="Times New Roman" pitchFamily="18" charset="0"/>
                <a:cs typeface="Times New Roman" pitchFamily="18" charset="0"/>
              </a:rPr>
              <a:t> para el </a:t>
            </a:r>
            <a:r>
              <a:rPr lang="en-US" sz="2800" dirty="0" err="1" smtClean="0">
                <a:latin typeface="Times New Roman" pitchFamily="18" charset="0"/>
                <a:cs typeface="Times New Roman" pitchFamily="18" charset="0"/>
              </a:rPr>
              <a:t>consumidor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a:t>
            </a:r>
            <a:r>
              <a:rPr lang="en-US" sz="2800" dirty="0" smtClean="0">
                <a:latin typeface="Times New Roman" pitchFamily="18" charset="0"/>
                <a:cs typeface="Times New Roman" pitchFamily="18" charset="0"/>
              </a:rPr>
              <a:t> se </a:t>
            </a:r>
            <a:r>
              <a:rPr lang="en-US" sz="2800" dirty="0" err="1" smtClean="0">
                <a:latin typeface="Times New Roman" pitchFamily="18" charset="0"/>
                <a:cs typeface="Times New Roman" pitchFamily="18" charset="0"/>
              </a:rPr>
              <a:t>equivoca</a:t>
            </a:r>
            <a:endParaRPr lang="en-US" sz="2800" dirty="0">
              <a:latin typeface="Times New Roman" pitchFamily="18" charset="0"/>
              <a:cs typeface="Times New Roman" pitchFamily="18" charset="0"/>
            </a:endParaRPr>
          </a:p>
          <a:p>
            <a:pPr marL="1371600" lvl="2" indent="-457200" algn="just">
              <a:spcBef>
                <a:spcPts val="600"/>
              </a:spcBef>
              <a:spcAft>
                <a:spcPts val="600"/>
              </a:spcAft>
              <a:buFont typeface="Wingdings" panose="05000000000000000000" pitchFamily="2" charset="2"/>
              <a:buChar char="§"/>
            </a:pPr>
            <a:endParaRPr lang="en-US" sz="2800" dirty="0">
              <a:latin typeface="Times New Roman" pitchFamily="18" charset="0"/>
              <a:cs typeface="Times New Roman" pitchFamily="18" charset="0"/>
            </a:endParaRPr>
          </a:p>
          <a:p>
            <a:pPr marL="1371600" lvl="2" indent="-457200" algn="just">
              <a:spcBef>
                <a:spcPts val="600"/>
              </a:spcBef>
              <a:spcAft>
                <a:spcPts val="2000"/>
              </a:spcAft>
              <a:buFont typeface="Wingdings" panose="05000000000000000000" pitchFamily="2" charset="2"/>
              <a:buChar char="§"/>
            </a:pPr>
            <a:endParaRPr lang="en-US" sz="2800" dirty="0">
              <a:latin typeface="Times New Roman" pitchFamily="18" charset="0"/>
              <a:cs typeface="Times New Roman" pitchFamily="18" charset="0"/>
            </a:endParaRPr>
          </a:p>
          <a:p>
            <a:pPr lvl="2" algn="just">
              <a:spcBef>
                <a:spcPts val="600"/>
              </a:spcBef>
              <a:spcAft>
                <a:spcPts val="2000"/>
              </a:spcAft>
            </a:pP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1806300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692696"/>
            <a:ext cx="7848872" cy="5001369"/>
          </a:xfrm>
          <a:prstGeom prst="rect">
            <a:avLst/>
          </a:prstGeom>
          <a:noFill/>
        </p:spPr>
        <p:txBody>
          <a:bodyPr wrap="square" rtlCol="0">
            <a:spAutoFit/>
          </a:bodyPr>
          <a:lstStyle/>
          <a:p>
            <a:pPr algn="just">
              <a:spcBef>
                <a:spcPts val="600"/>
              </a:spcBef>
              <a:spcAft>
                <a:spcPts val="2000"/>
              </a:spcAft>
            </a:pPr>
            <a:r>
              <a:rPr lang="es-ES" sz="2800" i="1" dirty="0" smtClean="0">
                <a:latin typeface="Times New Roman" pitchFamily="18" charset="0"/>
                <a:cs typeface="Times New Roman" pitchFamily="18" charset="0"/>
              </a:rPr>
              <a:t>Mi réplica</a:t>
            </a:r>
          </a:p>
          <a:p>
            <a:pPr lvl="1" algn="just">
              <a:spcBef>
                <a:spcPts val="600"/>
              </a:spcBef>
              <a:spcAft>
                <a:spcPts val="2000"/>
              </a:spcAft>
            </a:pP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Cómo</a:t>
            </a:r>
            <a:r>
              <a:rPr lang="en-US" sz="2800" dirty="0" smtClean="0">
                <a:latin typeface="Times New Roman" pitchFamily="18" charset="0"/>
                <a:cs typeface="Times New Roman" pitchFamily="18" charset="0"/>
              </a:rPr>
              <a:t> ha de </a:t>
            </a:r>
            <a:r>
              <a:rPr lang="en-US" sz="2800" dirty="0" err="1" smtClean="0">
                <a:latin typeface="Times New Roman" pitchFamily="18" charset="0"/>
                <a:cs typeface="Times New Roman" pitchFamily="18" charset="0"/>
              </a:rPr>
              <a:t>decidir</a:t>
            </a:r>
            <a:r>
              <a:rPr lang="en-US" sz="2800" dirty="0" smtClean="0">
                <a:latin typeface="Times New Roman" pitchFamily="18" charset="0"/>
                <a:cs typeface="Times New Roman" pitchFamily="18" charset="0"/>
              </a:rPr>
              <a:t> el </a:t>
            </a:r>
            <a:r>
              <a:rPr lang="en-US" sz="2800" dirty="0" err="1" smtClean="0">
                <a:latin typeface="Times New Roman" pitchFamily="18" charset="0"/>
                <a:cs typeface="Times New Roman" pitchFamily="18" charset="0"/>
              </a:rPr>
              <a:t>juez</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caso</a:t>
            </a:r>
            <a:r>
              <a:rPr lang="en-US" sz="2800" dirty="0" smtClean="0">
                <a:latin typeface="Times New Roman" pitchFamily="18" charset="0"/>
                <a:cs typeface="Times New Roman" pitchFamily="18" charset="0"/>
              </a:rPr>
              <a:t> de </a:t>
            </a:r>
            <a:r>
              <a:rPr lang="en-US" sz="2800" dirty="0" err="1" smtClean="0">
                <a:latin typeface="Times New Roman" pitchFamily="18" charset="0"/>
                <a:cs typeface="Times New Roman" pitchFamily="18" charset="0"/>
              </a:rPr>
              <a:t>litigio</a:t>
            </a:r>
            <a:r>
              <a:rPr lang="en-US" sz="2800" dirty="0" smtClean="0">
                <a:latin typeface="Times New Roman" pitchFamily="18" charset="0"/>
                <a:cs typeface="Times New Roman" pitchFamily="18" charset="0"/>
              </a:rPr>
              <a:t>?</a:t>
            </a:r>
          </a:p>
          <a:p>
            <a:pPr marL="1371600" lvl="2" indent="-457200" algn="just">
              <a:spcBef>
                <a:spcPts val="600"/>
              </a:spcBef>
              <a:spcAft>
                <a:spcPts val="600"/>
              </a:spcAft>
              <a:buFont typeface="Wingdings" panose="05000000000000000000" pitchFamily="2" charset="2"/>
              <a:buChar char="§"/>
            </a:pPr>
            <a:r>
              <a:rPr lang="en-US" sz="2800" dirty="0" smtClean="0">
                <a:latin typeface="Times New Roman" pitchFamily="18" charset="0"/>
                <a:cs typeface="Times New Roman" pitchFamily="18" charset="0"/>
              </a:rPr>
              <a:t>Un “</a:t>
            </a:r>
            <a:r>
              <a:rPr lang="en-US" sz="2800" dirty="0" err="1" smtClean="0">
                <a:latin typeface="Times New Roman" pitchFamily="18" charset="0"/>
                <a:cs typeface="Times New Roman" pitchFamily="18" charset="0"/>
              </a:rPr>
              <a:t>estado</a:t>
            </a:r>
            <a:r>
              <a:rPr lang="en-US" sz="2800" dirty="0" smtClean="0">
                <a:latin typeface="Times New Roman" pitchFamily="18" charset="0"/>
                <a:cs typeface="Times New Roman" pitchFamily="18" charset="0"/>
              </a:rPr>
              <a:t> de </a:t>
            </a:r>
            <a:r>
              <a:rPr lang="en-US" sz="2800" dirty="0" err="1" smtClean="0">
                <a:latin typeface="Times New Roman" pitchFamily="18" charset="0"/>
                <a:cs typeface="Times New Roman" pitchFamily="18" charset="0"/>
              </a:rPr>
              <a:t>naturaleza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farmacéutico</a:t>
            </a:r>
            <a:endParaRPr lang="en-US" sz="2800" dirty="0" smtClean="0">
              <a:latin typeface="Times New Roman" pitchFamily="18" charset="0"/>
              <a:cs typeface="Times New Roman" pitchFamily="18" charset="0"/>
            </a:endParaRPr>
          </a:p>
          <a:p>
            <a:pPr marL="1371600" lvl="2" indent="-457200" algn="just">
              <a:spcBef>
                <a:spcPts val="600"/>
              </a:spcBef>
              <a:spcAft>
                <a:spcPts val="600"/>
              </a:spcAft>
              <a:buFont typeface="Wingdings" panose="05000000000000000000" pitchFamily="2" charset="2"/>
              <a:buChar char="§"/>
            </a:pP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Es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más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fácil</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manipular</a:t>
            </a:r>
            <a:r>
              <a:rPr lang="en-US" sz="2800" dirty="0" smtClean="0">
                <a:latin typeface="Times New Roman" pitchFamily="18" charset="0"/>
                <a:cs typeface="Times New Roman" pitchFamily="18" charset="0"/>
              </a:rPr>
              <a:t> a </a:t>
            </a:r>
            <a:r>
              <a:rPr lang="en-US" sz="2800" dirty="0" err="1" smtClean="0">
                <a:latin typeface="Times New Roman" pitchFamily="18" charset="0"/>
                <a:cs typeface="Times New Roman" pitchFamily="18" charset="0"/>
              </a:rPr>
              <a:t>una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institución</a:t>
            </a:r>
            <a:r>
              <a:rPr lang="en-US" sz="2800" dirty="0" smtClean="0">
                <a:latin typeface="Times New Roman" pitchFamily="18" charset="0"/>
                <a:cs typeface="Times New Roman" pitchFamily="18" charset="0"/>
              </a:rPr>
              <a:t>, a un </a:t>
            </a:r>
            <a:r>
              <a:rPr lang="en-US" sz="2800" dirty="0" err="1" smtClean="0">
                <a:latin typeface="Times New Roman" pitchFamily="18" charset="0"/>
                <a:cs typeface="Times New Roman" pitchFamily="18" charset="0"/>
              </a:rPr>
              <a:t>científico</a:t>
            </a:r>
            <a:r>
              <a:rPr lang="en-US" sz="2800" dirty="0" smtClean="0">
                <a:latin typeface="Times New Roman" pitchFamily="18" charset="0"/>
                <a:cs typeface="Times New Roman" pitchFamily="18" charset="0"/>
              </a:rPr>
              <a:t>, a un </a:t>
            </a:r>
            <a:r>
              <a:rPr lang="en-US" sz="2800" dirty="0" err="1" smtClean="0">
                <a:latin typeface="Times New Roman" pitchFamily="18" charset="0"/>
                <a:cs typeface="Times New Roman" pitchFamily="18" charset="0"/>
              </a:rPr>
              <a:t>médico</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marL="1371600" lvl="2" indent="-457200" algn="just">
              <a:spcBef>
                <a:spcPts val="600"/>
              </a:spcBef>
              <a:spcAft>
                <a:spcPts val="600"/>
              </a:spcAft>
              <a:buFont typeface="Wingdings" panose="05000000000000000000" pitchFamily="2" charset="2"/>
              <a:buChar char="§"/>
            </a:pPr>
            <a:endParaRPr lang="en-US" sz="2800" dirty="0">
              <a:latin typeface="Times New Roman" pitchFamily="18" charset="0"/>
              <a:cs typeface="Times New Roman" pitchFamily="18" charset="0"/>
            </a:endParaRPr>
          </a:p>
          <a:p>
            <a:pPr marL="1371600" lvl="2" indent="-457200" algn="just">
              <a:spcBef>
                <a:spcPts val="600"/>
              </a:spcBef>
              <a:spcAft>
                <a:spcPts val="2000"/>
              </a:spcAft>
              <a:buFont typeface="Wingdings" panose="05000000000000000000" pitchFamily="2" charset="2"/>
              <a:buChar char="§"/>
            </a:pPr>
            <a:endParaRPr lang="en-US" sz="2800" dirty="0">
              <a:latin typeface="Times New Roman" pitchFamily="18" charset="0"/>
              <a:cs typeface="Times New Roman" pitchFamily="18" charset="0"/>
            </a:endParaRPr>
          </a:p>
          <a:p>
            <a:pPr lvl="2" algn="just">
              <a:spcBef>
                <a:spcPts val="600"/>
              </a:spcBef>
              <a:spcAft>
                <a:spcPts val="2000"/>
              </a:spcAft>
            </a:pP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9961620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11560" y="692696"/>
            <a:ext cx="7848872" cy="4442242"/>
          </a:xfrm>
          <a:prstGeom prst="rect">
            <a:avLst/>
          </a:prstGeom>
          <a:noFill/>
        </p:spPr>
        <p:txBody>
          <a:bodyPr wrap="square" rtlCol="0">
            <a:spAutoFit/>
          </a:bodyPr>
          <a:lstStyle/>
          <a:p>
            <a:pPr lvl="1" algn="ctr">
              <a:spcBef>
                <a:spcPts val="600"/>
              </a:spcBef>
              <a:spcAft>
                <a:spcPts val="2000"/>
              </a:spcAft>
            </a:pPr>
            <a:r>
              <a:rPr lang="en-US" sz="2800" i="1" dirty="0" smtClean="0">
                <a:latin typeface="Times New Roman" pitchFamily="18" charset="0"/>
                <a:cs typeface="Times New Roman" pitchFamily="18" charset="0"/>
              </a:rPr>
              <a:t>¿</a:t>
            </a:r>
            <a:r>
              <a:rPr lang="en-US" sz="2800" i="1" dirty="0" err="1" smtClean="0">
                <a:latin typeface="Times New Roman" pitchFamily="18" charset="0"/>
                <a:cs typeface="Times New Roman" pitchFamily="18" charset="0"/>
              </a:rPr>
              <a:t>Por</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qué</a:t>
            </a:r>
            <a:r>
              <a:rPr lang="en-US" sz="2800" i="1" dirty="0" smtClean="0">
                <a:latin typeface="Times New Roman" pitchFamily="18" charset="0"/>
                <a:cs typeface="Times New Roman" pitchFamily="18" charset="0"/>
              </a:rPr>
              <a:t> el Estado </a:t>
            </a:r>
            <a:r>
              <a:rPr lang="en-US" sz="2800" i="1" dirty="0" err="1" smtClean="0">
                <a:latin typeface="Times New Roman" pitchFamily="18" charset="0"/>
                <a:cs typeface="Times New Roman" pitchFamily="18" charset="0"/>
              </a:rPr>
              <a:t>nos</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impide</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tomar</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los</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medicamentos</a:t>
            </a:r>
            <a:r>
              <a:rPr lang="en-US" sz="2800" i="1" dirty="0" smtClean="0">
                <a:latin typeface="Times New Roman" pitchFamily="18" charset="0"/>
                <a:cs typeface="Times New Roman" pitchFamily="18" charset="0"/>
              </a:rPr>
              <a:t> que </a:t>
            </a:r>
            <a:r>
              <a:rPr lang="en-US" sz="2800" i="1" dirty="0" err="1" smtClean="0">
                <a:latin typeface="Times New Roman" pitchFamily="18" charset="0"/>
                <a:cs typeface="Times New Roman" pitchFamily="18" charset="0"/>
              </a:rPr>
              <a:t>queremos</a:t>
            </a:r>
            <a:r>
              <a:rPr lang="en-US" sz="2800" i="1" dirty="0" smtClean="0">
                <a:latin typeface="Times New Roman" pitchFamily="18" charset="0"/>
                <a:cs typeface="Times New Roman" pitchFamily="18" charset="0"/>
              </a:rPr>
              <a:t>?</a:t>
            </a:r>
            <a:endParaRPr lang="en-US" sz="2800" i="1" dirty="0">
              <a:latin typeface="Times New Roman" pitchFamily="18" charset="0"/>
              <a:cs typeface="Times New Roman" pitchFamily="18" charset="0"/>
            </a:endParaRPr>
          </a:p>
          <a:p>
            <a:pPr marL="971550" lvl="1" indent="-514350" algn="just">
              <a:spcBef>
                <a:spcPts val="600"/>
              </a:spcBef>
              <a:spcAft>
                <a:spcPts val="2000"/>
              </a:spcAft>
              <a:buAutoNum type="alphaLcParenR"/>
            </a:pPr>
            <a:r>
              <a:rPr lang="en-US" sz="2800" dirty="0" smtClean="0">
                <a:latin typeface="Times New Roman" pitchFamily="18" charset="0"/>
                <a:cs typeface="Times New Roman" pitchFamily="18" charset="0"/>
              </a:rPr>
              <a:t>Para </a:t>
            </a:r>
            <a:r>
              <a:rPr lang="en-US" sz="2800" dirty="0" err="1" smtClean="0">
                <a:latin typeface="Times New Roman" pitchFamily="18" charset="0"/>
                <a:cs typeface="Times New Roman" pitchFamily="18" charset="0"/>
              </a:rPr>
              <a:t>proteger</a:t>
            </a:r>
            <a:r>
              <a:rPr lang="en-US" sz="2800" dirty="0" smtClean="0">
                <a:latin typeface="Times New Roman" pitchFamily="18" charset="0"/>
                <a:cs typeface="Times New Roman" pitchFamily="18" charset="0"/>
              </a:rPr>
              <a:t> el </a:t>
            </a:r>
            <a:r>
              <a:rPr lang="en-US" sz="2800" dirty="0" err="1" smtClean="0">
                <a:latin typeface="Times New Roman" pitchFamily="18" charset="0"/>
                <a:cs typeface="Times New Roman" pitchFamily="18" charset="0"/>
              </a:rPr>
              <a:t>mercado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farmacéutico</a:t>
            </a:r>
            <a:endParaRPr lang="en-US" sz="2800" dirty="0" smtClean="0">
              <a:latin typeface="Times New Roman" pitchFamily="18" charset="0"/>
              <a:cs typeface="Times New Roman" pitchFamily="18" charset="0"/>
            </a:endParaRPr>
          </a:p>
          <a:p>
            <a:pPr lvl="1" algn="just">
              <a:spcBef>
                <a:spcPts val="600"/>
              </a:spcBef>
              <a:spcAft>
                <a:spcPts val="2000"/>
              </a:spcAft>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Argumento</a:t>
            </a:r>
            <a:r>
              <a:rPr lang="en-US" sz="2800" dirty="0" smtClean="0">
                <a:latin typeface="Times New Roman" pitchFamily="18" charset="0"/>
                <a:cs typeface="Times New Roman" pitchFamily="18" charset="0"/>
              </a:rPr>
              <a:t> liberal contra la </a:t>
            </a:r>
            <a:r>
              <a:rPr lang="en-US" sz="2800" dirty="0" err="1" smtClean="0">
                <a:latin typeface="Times New Roman" pitchFamily="18" charset="0"/>
                <a:cs typeface="Times New Roman" pitchFamily="18" charset="0"/>
              </a:rPr>
              <a:t>selección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adversa</a:t>
            </a:r>
            <a:r>
              <a:rPr lang="en-US" sz="2800" dirty="0" smtClean="0">
                <a:latin typeface="Times New Roman" pitchFamily="18" charset="0"/>
                <a:cs typeface="Times New Roman" pitchFamily="18" charset="0"/>
              </a:rPr>
              <a:t>)</a:t>
            </a:r>
          </a:p>
          <a:p>
            <a:pPr lvl="1" algn="just">
              <a:spcBef>
                <a:spcPts val="600"/>
              </a:spcBef>
              <a:spcAft>
                <a:spcPts val="2000"/>
              </a:spcAft>
            </a:pPr>
            <a:r>
              <a:rPr lang="en-US" sz="2800" dirty="0" smtClean="0">
                <a:latin typeface="Times New Roman" pitchFamily="18" charset="0"/>
                <a:cs typeface="Times New Roman" pitchFamily="18" charset="0"/>
              </a:rPr>
              <a:t>b)  Para </a:t>
            </a:r>
            <a:r>
              <a:rPr lang="en-US" sz="2800" dirty="0" err="1" smtClean="0">
                <a:latin typeface="Times New Roman" pitchFamily="18" charset="0"/>
                <a:cs typeface="Times New Roman" pitchFamily="18" charset="0"/>
              </a:rPr>
              <a:t>proteger</a:t>
            </a:r>
            <a:r>
              <a:rPr lang="en-US" sz="2800" dirty="0" smtClean="0">
                <a:latin typeface="Times New Roman" pitchFamily="18" charset="0"/>
                <a:cs typeface="Times New Roman" pitchFamily="18" charset="0"/>
              </a:rPr>
              <a:t> a </a:t>
            </a:r>
            <a:r>
              <a:rPr lang="en-US" sz="2800" dirty="0" err="1" smtClean="0">
                <a:latin typeface="Times New Roman" pitchFamily="18" charset="0"/>
                <a:cs typeface="Times New Roman" pitchFamily="18" charset="0"/>
              </a:rPr>
              <a:t>los</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consumidores</a:t>
            </a:r>
            <a:r>
              <a:rPr lang="en-US" sz="2800" dirty="0" smtClean="0">
                <a:latin typeface="Times New Roman" pitchFamily="18" charset="0"/>
                <a:cs typeface="Times New Roman" pitchFamily="18" charset="0"/>
              </a:rPr>
              <a:t> contra la </a:t>
            </a:r>
            <a:r>
              <a:rPr lang="en-US" sz="2800" dirty="0" err="1" smtClean="0">
                <a:latin typeface="Times New Roman" pitchFamily="18" charset="0"/>
                <a:cs typeface="Times New Roman" pitchFamily="18" charset="0"/>
              </a:rPr>
              <a:t>explotación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farmacéutica</a:t>
            </a:r>
            <a:r>
              <a:rPr lang="en-US" sz="2800" dirty="0" smtClean="0">
                <a:latin typeface="Times New Roman" pitchFamily="18" charset="0"/>
                <a:cs typeface="Times New Roman" pitchFamily="18" charset="0"/>
              </a:rPr>
              <a:t> de la </a:t>
            </a:r>
            <a:r>
              <a:rPr lang="en-US" sz="2800" dirty="0" err="1" smtClean="0">
                <a:latin typeface="Times New Roman" pitchFamily="18" charset="0"/>
                <a:cs typeface="Times New Roman" pitchFamily="18" charset="0"/>
              </a:rPr>
              <a:t>incertidumbre</a:t>
            </a:r>
            <a:endParaRPr lang="en-US" sz="2800" dirty="0">
              <a:latin typeface="Times New Roman" pitchFamily="18" charset="0"/>
              <a:cs typeface="Times New Roman" pitchFamily="18" charset="0"/>
            </a:endParaRPr>
          </a:p>
          <a:p>
            <a:pPr lvl="2" algn="just">
              <a:spcBef>
                <a:spcPts val="600"/>
              </a:spcBef>
              <a:spcAft>
                <a:spcPts val="2000"/>
              </a:spcAft>
            </a:pPr>
            <a:r>
              <a:rPr lang="en-US" sz="2800" dirty="0" smtClean="0">
                <a:latin typeface="Times New Roman" pitchFamily="18" charset="0"/>
                <a:cs typeface="Times New Roman" pitchFamily="18" charset="0"/>
              </a:rPr>
              <a:t>(Un </a:t>
            </a:r>
            <a:r>
              <a:rPr lang="en-US" sz="2800" dirty="0" err="1" smtClean="0">
                <a:latin typeface="Times New Roman" pitchFamily="18" charset="0"/>
                <a:cs typeface="Times New Roman" pitchFamily="18" charset="0"/>
              </a:rPr>
              <a:t>contrato</a:t>
            </a:r>
            <a:r>
              <a:rPr lang="en-US" sz="2800" dirty="0" smtClean="0">
                <a:latin typeface="Times New Roman" pitchFamily="18" charset="0"/>
                <a:cs typeface="Times New Roman" pitchFamily="18" charset="0"/>
              </a:rPr>
              <a:t> de Ulises </a:t>
            </a:r>
            <a:r>
              <a:rPr lang="en-US" sz="2800" dirty="0" err="1" smtClean="0">
                <a:latin typeface="Times New Roman" pitchFamily="18" charset="0"/>
                <a:cs typeface="Times New Roman" pitchFamily="18" charset="0"/>
              </a:rPr>
              <a:t>paternalista</a:t>
            </a:r>
            <a:r>
              <a:rPr lang="en-US" sz="28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497450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500042"/>
            <a:ext cx="8215370" cy="6442789"/>
          </a:xfrm>
          <a:prstGeom prst="rect">
            <a:avLst/>
          </a:prstGeom>
          <a:noFill/>
        </p:spPr>
        <p:txBody>
          <a:bodyPr wrap="square" rtlCol="0">
            <a:spAutoFit/>
          </a:bodyPr>
          <a:lstStyle/>
          <a:p>
            <a:pPr>
              <a:spcAft>
                <a:spcPts val="2000"/>
              </a:spcAft>
            </a:pPr>
            <a:r>
              <a:rPr lang="es-ES" sz="2800" i="1" dirty="0" smtClean="0">
                <a:latin typeface="Garamond" pitchFamily="18" charset="0"/>
              </a:rPr>
              <a:t>Conceptos cercanos</a:t>
            </a:r>
            <a:endParaRPr lang="es-ES" sz="2800" i="1" dirty="0" smtClean="0">
              <a:latin typeface="Garamond" pitchFamily="18" charset="0"/>
            </a:endParaRPr>
          </a:p>
          <a:p>
            <a:pPr lvl="1" algn="just">
              <a:spcBef>
                <a:spcPts val="1200"/>
              </a:spcBef>
              <a:spcAft>
                <a:spcPts val="1200"/>
              </a:spcAft>
            </a:pPr>
            <a:r>
              <a:rPr lang="en-US" sz="2800" dirty="0" smtClean="0">
                <a:latin typeface="Garamond" pitchFamily="18" charset="0"/>
              </a:rPr>
              <a:t>1970s: </a:t>
            </a:r>
            <a:r>
              <a:rPr lang="en-US" sz="2800" dirty="0" smtClean="0">
                <a:latin typeface="Garamond" pitchFamily="18" charset="0"/>
              </a:rPr>
              <a:t>la </a:t>
            </a:r>
            <a:r>
              <a:rPr lang="en-US" sz="2800" dirty="0" err="1" smtClean="0">
                <a:latin typeface="Garamond" pitchFamily="18" charset="0"/>
              </a:rPr>
              <a:t>medicalización</a:t>
            </a:r>
            <a:r>
              <a:rPr lang="en-US" sz="2800" dirty="0" smtClean="0">
                <a:latin typeface="Garamond" pitchFamily="18" charset="0"/>
              </a:rPr>
              <a:t> </a:t>
            </a:r>
            <a:r>
              <a:rPr lang="en-US" sz="2800" dirty="0" err="1" smtClean="0">
                <a:latin typeface="Garamond" pitchFamily="18" charset="0"/>
              </a:rPr>
              <a:t>como</a:t>
            </a:r>
            <a:r>
              <a:rPr lang="en-US" sz="2800" dirty="0" smtClean="0">
                <a:latin typeface="Garamond" pitchFamily="18" charset="0"/>
              </a:rPr>
              <a:t> </a:t>
            </a:r>
            <a:r>
              <a:rPr lang="en-US" sz="2800" dirty="0" err="1" smtClean="0">
                <a:latin typeface="Garamond" pitchFamily="18" charset="0"/>
              </a:rPr>
              <a:t>régimen</a:t>
            </a:r>
            <a:r>
              <a:rPr lang="en-US" sz="2800" dirty="0" smtClean="0">
                <a:latin typeface="Garamond" pitchFamily="18" charset="0"/>
              </a:rPr>
              <a:t> </a:t>
            </a:r>
            <a:r>
              <a:rPr lang="en-US" sz="2800" dirty="0" err="1" smtClean="0">
                <a:latin typeface="Garamond" pitchFamily="18" charset="0"/>
              </a:rPr>
              <a:t>disciplinario</a:t>
            </a:r>
            <a:r>
              <a:rPr lang="en-US" sz="2800" dirty="0" smtClean="0">
                <a:latin typeface="Garamond" pitchFamily="18" charset="0"/>
              </a:rPr>
              <a:t> </a:t>
            </a:r>
            <a:endParaRPr lang="en-US" sz="2800" dirty="0" smtClean="0">
              <a:latin typeface="Garamond" pitchFamily="18" charset="0"/>
            </a:endParaRPr>
          </a:p>
          <a:p>
            <a:pPr lvl="1" algn="just">
              <a:spcBef>
                <a:spcPts val="1200"/>
              </a:spcBef>
              <a:spcAft>
                <a:spcPts val="1200"/>
              </a:spcAft>
            </a:pPr>
            <a:r>
              <a:rPr lang="en-US" sz="2800" dirty="0">
                <a:latin typeface="Garamond" pitchFamily="18" charset="0"/>
              </a:rPr>
              <a:t>	</a:t>
            </a:r>
            <a:r>
              <a:rPr lang="en-US" sz="2800" dirty="0" smtClean="0">
                <a:latin typeface="Garamond" pitchFamily="18" charset="0"/>
              </a:rPr>
              <a:t>[M. Foucault, I. </a:t>
            </a:r>
            <a:r>
              <a:rPr lang="en-US" sz="2800" dirty="0" err="1" smtClean="0">
                <a:latin typeface="Garamond" pitchFamily="18" charset="0"/>
              </a:rPr>
              <a:t>Illich</a:t>
            </a:r>
            <a:r>
              <a:rPr lang="en-US" sz="2800" dirty="0" smtClean="0">
                <a:latin typeface="Garamond" pitchFamily="18" charset="0"/>
              </a:rPr>
              <a:t>]</a:t>
            </a:r>
          </a:p>
          <a:p>
            <a:pPr lvl="2" algn="just">
              <a:spcBef>
                <a:spcPts val="1200"/>
              </a:spcBef>
              <a:spcAft>
                <a:spcPts val="1200"/>
              </a:spcAft>
            </a:pPr>
            <a:r>
              <a:rPr lang="es-ES" sz="2400" dirty="0" smtClean="0">
                <a:latin typeface="Garamond" pitchFamily="18" charset="0"/>
              </a:rPr>
              <a:t>A. Murguía</a:t>
            </a:r>
            <a:r>
              <a:rPr lang="es-ES" sz="2400" dirty="0">
                <a:latin typeface="Garamond" pitchFamily="18" charset="0"/>
              </a:rPr>
              <a:t>, </a:t>
            </a:r>
            <a:r>
              <a:rPr lang="es-ES" sz="2400" dirty="0" smtClean="0">
                <a:latin typeface="Garamond" pitchFamily="18" charset="0"/>
              </a:rPr>
              <a:t>T. </a:t>
            </a:r>
            <a:r>
              <a:rPr lang="es-ES" sz="2400" dirty="0" err="1" smtClean="0">
                <a:latin typeface="Garamond" pitchFamily="18" charset="0"/>
              </a:rPr>
              <a:t>Ordorika</a:t>
            </a:r>
            <a:r>
              <a:rPr lang="es-ES" sz="2400" dirty="0">
                <a:latin typeface="Garamond" pitchFamily="18" charset="0"/>
              </a:rPr>
              <a:t>, F. Guerrero, “Consideraciones epistemológicas en torno a la medicalización en América Latina”, </a:t>
            </a:r>
            <a:r>
              <a:rPr lang="es-ES" sz="2400" i="1" dirty="0" err="1">
                <a:latin typeface="Garamond" pitchFamily="18" charset="0"/>
              </a:rPr>
              <a:t>Ludus</a:t>
            </a:r>
            <a:r>
              <a:rPr lang="es-ES" sz="2400" i="1" dirty="0">
                <a:latin typeface="Garamond" pitchFamily="18" charset="0"/>
              </a:rPr>
              <a:t> </a:t>
            </a:r>
            <a:r>
              <a:rPr lang="es-ES" sz="2400" i="1" dirty="0" err="1">
                <a:latin typeface="Garamond" pitchFamily="18" charset="0"/>
              </a:rPr>
              <a:t>vitalis</a:t>
            </a:r>
            <a:r>
              <a:rPr lang="es-ES" sz="2400" i="1" dirty="0">
                <a:latin typeface="Garamond" pitchFamily="18" charset="0"/>
              </a:rPr>
              <a:t> </a:t>
            </a:r>
            <a:r>
              <a:rPr lang="es-ES" sz="2400" dirty="0">
                <a:latin typeface="Garamond" pitchFamily="18" charset="0"/>
              </a:rPr>
              <a:t>2016</a:t>
            </a:r>
            <a:endParaRPr lang="en-US" sz="2400" dirty="0" smtClean="0">
              <a:latin typeface="Garamond" pitchFamily="18" charset="0"/>
            </a:endParaRPr>
          </a:p>
          <a:p>
            <a:pPr lvl="1" algn="just">
              <a:spcBef>
                <a:spcPts val="1200"/>
              </a:spcBef>
              <a:spcAft>
                <a:spcPts val="1200"/>
              </a:spcAft>
            </a:pPr>
            <a:r>
              <a:rPr lang="en-US" sz="2800" dirty="0" smtClean="0">
                <a:latin typeface="Garamond" pitchFamily="18" charset="0"/>
              </a:rPr>
              <a:t>2000s: </a:t>
            </a:r>
            <a:r>
              <a:rPr lang="en-US" sz="2800" dirty="0" smtClean="0">
                <a:latin typeface="Garamond" pitchFamily="18" charset="0"/>
              </a:rPr>
              <a:t>la </a:t>
            </a:r>
            <a:r>
              <a:rPr lang="en-US" sz="2800" dirty="0" err="1" smtClean="0">
                <a:latin typeface="Garamond" pitchFamily="18" charset="0"/>
              </a:rPr>
              <a:t>farmaceuticalización</a:t>
            </a:r>
            <a:r>
              <a:rPr lang="en-US" sz="2800" dirty="0" smtClean="0">
                <a:latin typeface="Garamond" pitchFamily="18" charset="0"/>
              </a:rPr>
              <a:t> </a:t>
            </a:r>
            <a:r>
              <a:rPr lang="en-US" sz="2800" dirty="0" err="1" smtClean="0">
                <a:latin typeface="Garamond" pitchFamily="18" charset="0"/>
              </a:rPr>
              <a:t>como</a:t>
            </a:r>
            <a:r>
              <a:rPr lang="en-US" sz="2800" dirty="0" smtClean="0">
                <a:latin typeface="Garamond" pitchFamily="18" charset="0"/>
              </a:rPr>
              <a:t> </a:t>
            </a:r>
            <a:r>
              <a:rPr lang="en-US" sz="2800" dirty="0" err="1" smtClean="0">
                <a:latin typeface="Garamond" pitchFamily="18" charset="0"/>
              </a:rPr>
              <a:t>estrategia</a:t>
            </a:r>
            <a:r>
              <a:rPr lang="en-US" sz="2800" dirty="0" smtClean="0">
                <a:latin typeface="Garamond" pitchFamily="18" charset="0"/>
              </a:rPr>
              <a:t> </a:t>
            </a:r>
            <a:r>
              <a:rPr lang="en-US" sz="2800" dirty="0" err="1" smtClean="0">
                <a:latin typeface="Garamond" pitchFamily="18" charset="0"/>
              </a:rPr>
              <a:t>capitalista</a:t>
            </a:r>
            <a:endParaRPr lang="en-US" sz="2800" dirty="0" smtClean="0">
              <a:latin typeface="Garamond" pitchFamily="18" charset="0"/>
            </a:endParaRPr>
          </a:p>
          <a:p>
            <a:pPr lvl="1" algn="just">
              <a:spcBef>
                <a:spcPts val="1200"/>
              </a:spcBef>
              <a:spcAft>
                <a:spcPts val="1200"/>
              </a:spcAft>
            </a:pPr>
            <a:r>
              <a:rPr lang="en-US" sz="2800" dirty="0">
                <a:latin typeface="Garamond" pitchFamily="18" charset="0"/>
              </a:rPr>
              <a:t>	</a:t>
            </a:r>
            <a:r>
              <a:rPr lang="en-US" sz="2800" dirty="0" smtClean="0">
                <a:latin typeface="Garamond" pitchFamily="18" charset="0"/>
              </a:rPr>
              <a:t>[J. Abraham, T. Moreira, A. </a:t>
            </a:r>
            <a:r>
              <a:rPr lang="en-US" sz="2800" dirty="0" err="1" smtClean="0">
                <a:latin typeface="Garamond" pitchFamily="18" charset="0"/>
              </a:rPr>
              <a:t>Petryna</a:t>
            </a:r>
            <a:r>
              <a:rPr lang="en-US" sz="2800" dirty="0" smtClean="0">
                <a:latin typeface="Garamond" pitchFamily="18" charset="0"/>
              </a:rPr>
              <a:t>, ]</a:t>
            </a:r>
          </a:p>
          <a:p>
            <a:pPr lvl="1" algn="just"/>
            <a:endParaRPr lang="en-US" sz="2800" i="1" dirty="0">
              <a:latin typeface="Garamond" pitchFamily="18" charset="0"/>
            </a:endParaRPr>
          </a:p>
          <a:p>
            <a:pPr lvl="2" algn="just"/>
            <a:r>
              <a:rPr lang="es-ES" sz="2800" dirty="0" smtClean="0">
                <a:latin typeface="Garamond" pitchFamily="18" charset="0"/>
              </a:rPr>
              <a:t> </a:t>
            </a:r>
            <a:endParaRPr lang="es-ES" sz="2800" dirty="0">
              <a:latin typeface="Garamond" pitchFamily="18" charset="0"/>
            </a:endParaRPr>
          </a:p>
        </p:txBody>
      </p:sp>
    </p:spTree>
    <p:extLst>
      <p:ext uri="{BB962C8B-B14F-4D97-AF65-F5344CB8AC3E}">
        <p14:creationId xmlns:p14="http://schemas.microsoft.com/office/powerpoint/2010/main" val="536238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500042"/>
            <a:ext cx="8215370" cy="6145272"/>
          </a:xfrm>
          <a:prstGeom prst="rect">
            <a:avLst/>
          </a:prstGeom>
          <a:noFill/>
        </p:spPr>
        <p:txBody>
          <a:bodyPr wrap="square" rtlCol="0">
            <a:spAutoFit/>
          </a:bodyPr>
          <a:lstStyle/>
          <a:p>
            <a:pPr>
              <a:spcAft>
                <a:spcPts val="2000"/>
              </a:spcAft>
            </a:pPr>
            <a:r>
              <a:rPr lang="es-ES" sz="2800" i="1" dirty="0">
                <a:latin typeface="Garamond" pitchFamily="18" charset="0"/>
              </a:rPr>
              <a:t>Tráfico de enfermedades, en sentido amplio </a:t>
            </a:r>
            <a:endParaRPr lang="es-ES" sz="2800" i="1" dirty="0" smtClean="0">
              <a:latin typeface="Garamond" pitchFamily="18" charset="0"/>
            </a:endParaRPr>
          </a:p>
          <a:p>
            <a:pPr>
              <a:spcAft>
                <a:spcPts val="2000"/>
              </a:spcAft>
            </a:pPr>
            <a:r>
              <a:rPr lang="en-US" sz="2800" dirty="0" smtClean="0">
                <a:latin typeface="Garamond" pitchFamily="18" charset="0"/>
              </a:rPr>
              <a:t>¿</a:t>
            </a:r>
            <a:r>
              <a:rPr lang="en-US" sz="2800" dirty="0" err="1" smtClean="0">
                <a:latin typeface="Garamond" pitchFamily="18" charset="0"/>
              </a:rPr>
              <a:t>Cuan</a:t>
            </a:r>
            <a:r>
              <a:rPr lang="en-US" sz="2800" dirty="0" smtClean="0">
                <a:latin typeface="Garamond" pitchFamily="18" charset="0"/>
              </a:rPr>
              <a:t> </a:t>
            </a:r>
            <a:r>
              <a:rPr lang="en-US" sz="2800" dirty="0" err="1" smtClean="0">
                <a:latin typeface="Garamond" pitchFamily="18" charset="0"/>
              </a:rPr>
              <a:t>grande</a:t>
            </a:r>
            <a:r>
              <a:rPr lang="en-US" sz="2800" dirty="0" smtClean="0">
                <a:latin typeface="Garamond" pitchFamily="18" charset="0"/>
              </a:rPr>
              <a:t> </a:t>
            </a:r>
            <a:r>
              <a:rPr lang="en-US" sz="2800" dirty="0" err="1" smtClean="0">
                <a:latin typeface="Garamond" pitchFamily="18" charset="0"/>
              </a:rPr>
              <a:t>es</a:t>
            </a:r>
            <a:r>
              <a:rPr lang="en-US" sz="2800" dirty="0" smtClean="0">
                <a:latin typeface="Garamond" pitchFamily="18" charset="0"/>
              </a:rPr>
              <a:t> el </a:t>
            </a:r>
            <a:r>
              <a:rPr lang="en-US" sz="2800" dirty="0" err="1" smtClean="0">
                <a:latin typeface="Garamond" pitchFamily="18" charset="0"/>
              </a:rPr>
              <a:t>poder</a:t>
            </a:r>
            <a:r>
              <a:rPr lang="en-US" sz="2800" dirty="0" smtClean="0">
                <a:latin typeface="Garamond" pitchFamily="18" charset="0"/>
              </a:rPr>
              <a:t> de la </a:t>
            </a:r>
            <a:r>
              <a:rPr lang="en-US" sz="2800" dirty="0" err="1" smtClean="0">
                <a:latin typeface="Garamond" pitchFamily="18" charset="0"/>
              </a:rPr>
              <a:t>publicidad</a:t>
            </a:r>
            <a:r>
              <a:rPr lang="en-US" sz="2800" dirty="0" smtClean="0">
                <a:latin typeface="Garamond" pitchFamily="18" charset="0"/>
              </a:rPr>
              <a:t> </a:t>
            </a:r>
            <a:r>
              <a:rPr lang="en-US" sz="2800" dirty="0" err="1" smtClean="0">
                <a:latin typeface="Garamond" pitchFamily="18" charset="0"/>
              </a:rPr>
              <a:t>farmacéutica</a:t>
            </a:r>
            <a:r>
              <a:rPr lang="en-US" sz="2800" dirty="0" smtClean="0">
                <a:latin typeface="Garamond" pitchFamily="18" charset="0"/>
              </a:rPr>
              <a:t>?</a:t>
            </a:r>
            <a:endParaRPr lang="en-US" sz="2800" dirty="0" smtClean="0">
              <a:latin typeface="Garamond" pitchFamily="18" charset="0"/>
            </a:endParaRPr>
          </a:p>
          <a:p>
            <a:pPr lvl="1" algn="just">
              <a:spcBef>
                <a:spcPts val="1200"/>
              </a:spcBef>
              <a:spcAft>
                <a:spcPts val="1200"/>
              </a:spcAft>
            </a:pPr>
            <a:r>
              <a:rPr lang="en-US" sz="2800" i="1" dirty="0" err="1" smtClean="0">
                <a:latin typeface="Garamond" pitchFamily="18" charset="0"/>
              </a:rPr>
              <a:t>Sí</a:t>
            </a:r>
            <a:r>
              <a:rPr lang="en-US" sz="2800" i="1" dirty="0" smtClean="0">
                <a:latin typeface="Garamond" pitchFamily="18" charset="0"/>
              </a:rPr>
              <a:t>?</a:t>
            </a:r>
            <a:r>
              <a:rPr lang="en-US" sz="2800" dirty="0" smtClean="0">
                <a:latin typeface="Garamond" pitchFamily="18" charset="0"/>
              </a:rPr>
              <a:t> </a:t>
            </a:r>
            <a:r>
              <a:rPr lang="en-US" sz="2800" dirty="0" err="1" smtClean="0">
                <a:latin typeface="Garamond" pitchFamily="18" charset="0"/>
              </a:rPr>
              <a:t>Transformar</a:t>
            </a:r>
            <a:r>
              <a:rPr lang="en-US" sz="2800" dirty="0" smtClean="0">
                <a:latin typeface="Garamond" pitchFamily="18" charset="0"/>
              </a:rPr>
              <a:t> </a:t>
            </a:r>
            <a:r>
              <a:rPr lang="en-US" sz="2800" dirty="0" err="1" smtClean="0">
                <a:latin typeface="Garamond" pitchFamily="18" charset="0"/>
              </a:rPr>
              <a:t>una</a:t>
            </a:r>
            <a:r>
              <a:rPr lang="en-US" sz="2800" dirty="0" smtClean="0">
                <a:latin typeface="Garamond" pitchFamily="18" charset="0"/>
              </a:rPr>
              <a:t> </a:t>
            </a:r>
            <a:r>
              <a:rPr lang="en-US" sz="2800" dirty="0" err="1" smtClean="0">
                <a:latin typeface="Garamond" pitchFamily="18" charset="0"/>
              </a:rPr>
              <a:t>colección</a:t>
            </a:r>
            <a:r>
              <a:rPr lang="en-US" sz="2800" dirty="0" smtClean="0">
                <a:latin typeface="Garamond" pitchFamily="18" charset="0"/>
              </a:rPr>
              <a:t> de </a:t>
            </a:r>
            <a:r>
              <a:rPr lang="en-US" sz="2800" dirty="0" err="1" smtClean="0">
                <a:latin typeface="Garamond" pitchFamily="18" charset="0"/>
              </a:rPr>
              <a:t>síntomas</a:t>
            </a:r>
            <a:r>
              <a:rPr lang="en-US" sz="2800" dirty="0" smtClean="0">
                <a:latin typeface="Garamond" pitchFamily="18" charset="0"/>
              </a:rPr>
              <a:t> </a:t>
            </a:r>
            <a:r>
              <a:rPr lang="en-US" sz="2800" dirty="0" err="1" smtClean="0">
                <a:latin typeface="Garamond" pitchFamily="18" charset="0"/>
              </a:rPr>
              <a:t>médicos</a:t>
            </a:r>
            <a:r>
              <a:rPr lang="en-US" sz="2800" dirty="0" smtClean="0">
                <a:latin typeface="Garamond" pitchFamily="18" charset="0"/>
              </a:rPr>
              <a:t> </a:t>
            </a:r>
            <a:r>
              <a:rPr lang="en-US" sz="2800" dirty="0" err="1" smtClean="0">
                <a:latin typeface="Garamond" pitchFamily="18" charset="0"/>
              </a:rPr>
              <a:t>menores</a:t>
            </a:r>
            <a:r>
              <a:rPr lang="en-US" sz="2800" dirty="0" smtClean="0">
                <a:latin typeface="Garamond" pitchFamily="18" charset="0"/>
              </a:rPr>
              <a:t> </a:t>
            </a:r>
            <a:r>
              <a:rPr lang="en-US" sz="2800" dirty="0" err="1" smtClean="0">
                <a:latin typeface="Garamond" pitchFamily="18" charset="0"/>
              </a:rPr>
              <a:t>en</a:t>
            </a:r>
            <a:r>
              <a:rPr lang="en-US" sz="2800" dirty="0" smtClean="0">
                <a:latin typeface="Garamond" pitchFamily="18" charset="0"/>
              </a:rPr>
              <a:t> </a:t>
            </a:r>
            <a:r>
              <a:rPr lang="en-US" sz="2800" dirty="0" err="1" smtClean="0">
                <a:latin typeface="Garamond" pitchFamily="18" charset="0"/>
              </a:rPr>
              <a:t>una</a:t>
            </a:r>
            <a:r>
              <a:rPr lang="en-US" sz="2800" dirty="0" smtClean="0">
                <a:latin typeface="Garamond" pitchFamily="18" charset="0"/>
              </a:rPr>
              <a:t> </a:t>
            </a:r>
            <a:r>
              <a:rPr lang="en-US" sz="2800" dirty="0" err="1" smtClean="0">
                <a:latin typeface="Garamond" pitchFamily="18" charset="0"/>
              </a:rPr>
              <a:t>enfermedad</a:t>
            </a:r>
            <a:r>
              <a:rPr lang="en-US" sz="2800" dirty="0" smtClean="0">
                <a:latin typeface="Garamond" pitchFamily="18" charset="0"/>
              </a:rPr>
              <a:t> </a:t>
            </a:r>
            <a:r>
              <a:rPr lang="en-US" sz="2800" dirty="0" err="1" smtClean="0">
                <a:latin typeface="Garamond" pitchFamily="18" charset="0"/>
              </a:rPr>
              <a:t>tratable</a:t>
            </a:r>
            <a:endParaRPr lang="en-US" sz="2800" dirty="0">
              <a:latin typeface="Garamond" pitchFamily="18" charset="0"/>
            </a:endParaRPr>
          </a:p>
          <a:p>
            <a:pPr lvl="1" algn="just">
              <a:spcBef>
                <a:spcPts val="1200"/>
              </a:spcBef>
              <a:spcAft>
                <a:spcPts val="1200"/>
              </a:spcAft>
            </a:pPr>
            <a:r>
              <a:rPr lang="en-US" sz="2800" dirty="0">
                <a:latin typeface="Garamond" pitchFamily="18" charset="0"/>
              </a:rPr>
              <a:t>	</a:t>
            </a:r>
            <a:r>
              <a:rPr lang="en-US" sz="2800" dirty="0" smtClean="0">
                <a:latin typeface="Garamond" pitchFamily="18" charset="0"/>
              </a:rPr>
              <a:t>[</a:t>
            </a:r>
            <a:r>
              <a:rPr lang="en-US" sz="2800" dirty="0" err="1" smtClean="0">
                <a:latin typeface="Garamond" pitchFamily="18" charset="0"/>
              </a:rPr>
              <a:t>Eg</a:t>
            </a:r>
            <a:r>
              <a:rPr lang="en-US" sz="2800" dirty="0" smtClean="0">
                <a:latin typeface="Garamond" pitchFamily="18" charset="0"/>
              </a:rPr>
              <a:t>., </a:t>
            </a:r>
            <a:r>
              <a:rPr lang="en-US" sz="2800" dirty="0" smtClean="0">
                <a:latin typeface="Garamond" pitchFamily="18" charset="0"/>
              </a:rPr>
              <a:t>la </a:t>
            </a:r>
            <a:r>
              <a:rPr lang="en-US" sz="2800" dirty="0" err="1" smtClean="0">
                <a:latin typeface="Garamond" pitchFamily="18" charset="0"/>
              </a:rPr>
              <a:t>disfunción</a:t>
            </a:r>
            <a:r>
              <a:rPr lang="en-US" sz="2800" dirty="0" smtClean="0">
                <a:latin typeface="Garamond" pitchFamily="18" charset="0"/>
              </a:rPr>
              <a:t> sexual </a:t>
            </a:r>
            <a:r>
              <a:rPr lang="en-US" sz="2800" dirty="0" err="1" smtClean="0">
                <a:latin typeface="Garamond" pitchFamily="18" charset="0"/>
              </a:rPr>
              <a:t>femenina</a:t>
            </a:r>
            <a:r>
              <a:rPr lang="en-US" sz="2800" dirty="0" smtClean="0">
                <a:latin typeface="Garamond" pitchFamily="18" charset="0"/>
              </a:rPr>
              <a:t> </a:t>
            </a:r>
            <a:r>
              <a:rPr lang="en-US" sz="2800" dirty="0">
                <a:latin typeface="Garamond" pitchFamily="18" charset="0"/>
              </a:rPr>
              <a:t>(</a:t>
            </a:r>
            <a:r>
              <a:rPr lang="en-US" sz="2800" dirty="0" err="1">
                <a:latin typeface="Garamond" pitchFamily="18" charset="0"/>
              </a:rPr>
              <a:t>Lexchin</a:t>
            </a:r>
            <a:r>
              <a:rPr lang="en-US" sz="2800" dirty="0">
                <a:latin typeface="Garamond" pitchFamily="18" charset="0"/>
              </a:rPr>
              <a:t> 2006)]</a:t>
            </a:r>
            <a:endParaRPr lang="en-US" sz="2800" i="1" dirty="0">
              <a:latin typeface="Garamond" pitchFamily="18" charset="0"/>
            </a:endParaRPr>
          </a:p>
          <a:p>
            <a:pPr lvl="1" algn="just">
              <a:spcBef>
                <a:spcPts val="1200"/>
              </a:spcBef>
              <a:spcAft>
                <a:spcPts val="1200"/>
              </a:spcAft>
            </a:pPr>
            <a:r>
              <a:rPr lang="en-US" sz="2800" i="1" dirty="0" err="1" smtClean="0">
                <a:latin typeface="Garamond" pitchFamily="18" charset="0"/>
              </a:rPr>
              <a:t>Sí</a:t>
            </a:r>
            <a:r>
              <a:rPr lang="en-US" sz="2800" dirty="0" smtClean="0">
                <a:latin typeface="Garamond" pitchFamily="18" charset="0"/>
              </a:rPr>
              <a:t>: </a:t>
            </a:r>
            <a:r>
              <a:rPr lang="en-US" sz="2800" dirty="0" err="1" smtClean="0">
                <a:latin typeface="Garamond" pitchFamily="18" charset="0"/>
              </a:rPr>
              <a:t>Desde</a:t>
            </a:r>
            <a:r>
              <a:rPr lang="en-US" sz="2800" dirty="0" smtClean="0">
                <a:latin typeface="Garamond" pitchFamily="18" charset="0"/>
              </a:rPr>
              <a:t> </a:t>
            </a:r>
            <a:r>
              <a:rPr lang="en-US" sz="2800" dirty="0" err="1" smtClean="0">
                <a:latin typeface="Garamond" pitchFamily="18" charset="0"/>
              </a:rPr>
              <a:t>los</a:t>
            </a:r>
            <a:r>
              <a:rPr lang="en-US" sz="2800" dirty="0" smtClean="0">
                <a:latin typeface="Garamond" pitchFamily="18" charset="0"/>
              </a:rPr>
              <a:t> </a:t>
            </a:r>
            <a:r>
              <a:rPr lang="en-US" sz="2800" dirty="0" err="1" smtClean="0">
                <a:latin typeface="Garamond" pitchFamily="18" charset="0"/>
              </a:rPr>
              <a:t>años</a:t>
            </a:r>
            <a:r>
              <a:rPr lang="en-US" sz="2800" dirty="0" smtClean="0">
                <a:latin typeface="Garamond" pitchFamily="18" charset="0"/>
              </a:rPr>
              <a:t> 1980, </a:t>
            </a:r>
            <a:r>
              <a:rPr lang="en-US" sz="2800" dirty="0" err="1" smtClean="0">
                <a:latin typeface="Garamond" pitchFamily="18" charset="0"/>
              </a:rPr>
              <a:t>los</a:t>
            </a:r>
            <a:r>
              <a:rPr lang="en-US" sz="2800" dirty="0" smtClean="0">
                <a:latin typeface="Garamond" pitchFamily="18" charset="0"/>
              </a:rPr>
              <a:t> </a:t>
            </a:r>
            <a:r>
              <a:rPr lang="en-US" sz="2800" dirty="0" err="1" smtClean="0">
                <a:latin typeface="Garamond" pitchFamily="18" charset="0"/>
              </a:rPr>
              <a:t>responsables</a:t>
            </a:r>
            <a:r>
              <a:rPr lang="en-US" sz="2800" dirty="0" smtClean="0">
                <a:latin typeface="Garamond" pitchFamily="18" charset="0"/>
              </a:rPr>
              <a:t> de </a:t>
            </a:r>
            <a:r>
              <a:rPr lang="en-US" sz="2800" i="1" dirty="0" smtClean="0">
                <a:latin typeface="Garamond" pitchFamily="18" charset="0"/>
              </a:rPr>
              <a:t>marketing </a:t>
            </a:r>
            <a:r>
              <a:rPr lang="en-US" sz="2800" dirty="0" err="1" smtClean="0">
                <a:latin typeface="Garamond" pitchFamily="18" charset="0"/>
              </a:rPr>
              <a:t>presiden</a:t>
            </a:r>
            <a:r>
              <a:rPr lang="en-US" sz="2800" dirty="0" smtClean="0">
                <a:latin typeface="Garamond" pitchFamily="18" charset="0"/>
              </a:rPr>
              <a:t> el </a:t>
            </a:r>
            <a:r>
              <a:rPr lang="en-US" sz="2800" dirty="0" err="1" smtClean="0">
                <a:latin typeface="Garamond" pitchFamily="18" charset="0"/>
              </a:rPr>
              <a:t>proceso</a:t>
            </a:r>
            <a:r>
              <a:rPr lang="en-US" sz="2800" dirty="0" smtClean="0">
                <a:latin typeface="Garamond" pitchFamily="18" charset="0"/>
              </a:rPr>
              <a:t> de </a:t>
            </a:r>
            <a:r>
              <a:rPr lang="en-US" sz="2800" dirty="0" err="1" smtClean="0">
                <a:latin typeface="Garamond" pitchFamily="18" charset="0"/>
              </a:rPr>
              <a:t>desarrollo</a:t>
            </a:r>
            <a:r>
              <a:rPr lang="en-US" sz="2800" dirty="0" smtClean="0">
                <a:latin typeface="Garamond" pitchFamily="18" charset="0"/>
              </a:rPr>
              <a:t> de </a:t>
            </a:r>
            <a:r>
              <a:rPr lang="en-US" sz="2800" dirty="0" err="1" smtClean="0">
                <a:latin typeface="Garamond" pitchFamily="18" charset="0"/>
              </a:rPr>
              <a:t>medicamentos</a:t>
            </a:r>
            <a:r>
              <a:rPr lang="en-US" sz="2800" dirty="0" smtClean="0">
                <a:latin typeface="Garamond" pitchFamily="18" charset="0"/>
              </a:rPr>
              <a:t> </a:t>
            </a:r>
            <a:r>
              <a:rPr lang="en-US" sz="2800" dirty="0" err="1" smtClean="0">
                <a:latin typeface="Garamond" pitchFamily="18" charset="0"/>
              </a:rPr>
              <a:t>en</a:t>
            </a:r>
            <a:r>
              <a:rPr lang="en-US" sz="2800" dirty="0" smtClean="0">
                <a:latin typeface="Garamond" pitchFamily="18" charset="0"/>
              </a:rPr>
              <a:t> la </a:t>
            </a:r>
            <a:r>
              <a:rPr lang="en-US" sz="2800" dirty="0" err="1" smtClean="0">
                <a:latin typeface="Garamond" pitchFamily="18" charset="0"/>
              </a:rPr>
              <a:t>industria</a:t>
            </a:r>
            <a:r>
              <a:rPr lang="en-US" sz="2800" dirty="0" smtClean="0">
                <a:latin typeface="Garamond" pitchFamily="18" charset="0"/>
              </a:rPr>
              <a:t> </a:t>
            </a:r>
            <a:r>
              <a:rPr lang="en-US" sz="2800" dirty="0" err="1" smtClean="0">
                <a:latin typeface="Garamond" pitchFamily="18" charset="0"/>
              </a:rPr>
              <a:t>farmacéutica</a:t>
            </a:r>
            <a:r>
              <a:rPr lang="en-US" sz="2800" dirty="0" smtClean="0">
                <a:latin typeface="Garamond" pitchFamily="18" charset="0"/>
              </a:rPr>
              <a:t>. </a:t>
            </a:r>
            <a:endParaRPr lang="en-US" sz="2800" dirty="0" smtClean="0">
              <a:latin typeface="Garamond" pitchFamily="18" charset="0"/>
            </a:endParaRPr>
          </a:p>
          <a:p>
            <a:pPr lvl="1" algn="just">
              <a:spcBef>
                <a:spcPts val="1200"/>
              </a:spcBef>
              <a:spcAft>
                <a:spcPts val="1200"/>
              </a:spcAft>
            </a:pPr>
            <a:r>
              <a:rPr lang="en-US" sz="2800" dirty="0">
                <a:latin typeface="Garamond" pitchFamily="18" charset="0"/>
              </a:rPr>
              <a:t>	</a:t>
            </a:r>
            <a:r>
              <a:rPr lang="en-US" sz="2800" dirty="0" smtClean="0">
                <a:latin typeface="Garamond" pitchFamily="18" charset="0"/>
              </a:rPr>
              <a:t>[</a:t>
            </a:r>
            <a:r>
              <a:rPr lang="en-US" sz="2800" dirty="0" err="1" smtClean="0">
                <a:latin typeface="Garamond" pitchFamily="18" charset="0"/>
              </a:rPr>
              <a:t>Eg</a:t>
            </a:r>
            <a:r>
              <a:rPr lang="en-US" sz="2800" dirty="0" smtClean="0">
                <a:latin typeface="Garamond" pitchFamily="18" charset="0"/>
              </a:rPr>
              <a:t>, Glaxo (Lynn 1993)]</a:t>
            </a:r>
          </a:p>
          <a:p>
            <a:pPr lvl="2" algn="just"/>
            <a:r>
              <a:rPr lang="es-ES" sz="2800" dirty="0" smtClean="0">
                <a:latin typeface="Garamond" pitchFamily="18" charset="0"/>
              </a:rPr>
              <a:t> </a:t>
            </a:r>
            <a:endParaRPr lang="es-ES" sz="2800" dirty="0">
              <a:latin typeface="Garamond" pitchFamily="18" charset="0"/>
            </a:endParaRPr>
          </a:p>
        </p:txBody>
      </p:sp>
    </p:spTree>
    <p:extLst>
      <p:ext uri="{BB962C8B-B14F-4D97-AF65-F5344CB8AC3E}">
        <p14:creationId xmlns:p14="http://schemas.microsoft.com/office/powerpoint/2010/main" val="1458244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3337</TotalTime>
  <Words>6996</Words>
  <Application>Microsoft Office PowerPoint</Application>
  <PresentationFormat>Presentación en pantalla (4:3)</PresentationFormat>
  <Paragraphs>498</Paragraphs>
  <Slides>72</Slides>
  <Notes>66</Notes>
  <HiddenSlides>0</HiddenSlides>
  <MMClips>0</MMClips>
  <ScaleCrop>false</ScaleCrop>
  <HeadingPairs>
    <vt:vector size="4" baseType="variant">
      <vt:variant>
        <vt:lpstr>Tema</vt:lpstr>
      </vt:variant>
      <vt:variant>
        <vt:i4>1</vt:i4>
      </vt:variant>
      <vt:variant>
        <vt:lpstr>Títulos de diapositiva</vt:lpstr>
      </vt:variant>
      <vt:variant>
        <vt:i4>72</vt:i4>
      </vt:variant>
    </vt:vector>
  </HeadingPairs>
  <TitlesOfParts>
    <vt:vector size="73"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UNED</dc:creator>
  <cp:lastModifiedBy>UNED</cp:lastModifiedBy>
  <cp:revision>153</cp:revision>
  <dcterms:created xsi:type="dcterms:W3CDTF">2013-05-18T16:29:52Z</dcterms:created>
  <dcterms:modified xsi:type="dcterms:W3CDTF">2017-03-16T00:26:56Z</dcterms:modified>
</cp:coreProperties>
</file>