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89" r:id="rId2"/>
    <p:sldId id="290" r:id="rId3"/>
    <p:sldId id="291" r:id="rId4"/>
    <p:sldId id="292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51" r:id="rId16"/>
    <p:sldId id="307" r:id="rId17"/>
    <p:sldId id="324" r:id="rId18"/>
    <p:sldId id="309" r:id="rId19"/>
    <p:sldId id="311" r:id="rId20"/>
    <p:sldId id="312" r:id="rId21"/>
    <p:sldId id="313" r:id="rId22"/>
    <p:sldId id="314" r:id="rId23"/>
    <p:sldId id="316" r:id="rId24"/>
    <p:sldId id="315" r:id="rId25"/>
    <p:sldId id="317" r:id="rId26"/>
    <p:sldId id="318" r:id="rId27"/>
    <p:sldId id="319" r:id="rId28"/>
    <p:sldId id="320" r:id="rId29"/>
    <p:sldId id="305" r:id="rId30"/>
    <p:sldId id="304" r:id="rId31"/>
    <p:sldId id="303" r:id="rId32"/>
    <p:sldId id="274" r:id="rId33"/>
    <p:sldId id="272" r:id="rId34"/>
    <p:sldId id="273" r:id="rId35"/>
    <p:sldId id="321" r:id="rId36"/>
    <p:sldId id="322" r:id="rId37"/>
    <p:sldId id="323" r:id="rId38"/>
    <p:sldId id="326" r:id="rId39"/>
    <p:sldId id="327" r:id="rId40"/>
    <p:sldId id="329" r:id="rId41"/>
    <p:sldId id="330" r:id="rId42"/>
    <p:sldId id="328" r:id="rId43"/>
    <p:sldId id="354" r:id="rId44"/>
    <p:sldId id="331" r:id="rId45"/>
    <p:sldId id="349" r:id="rId46"/>
    <p:sldId id="350" r:id="rId47"/>
    <p:sldId id="340" r:id="rId48"/>
    <p:sldId id="343" r:id="rId49"/>
    <p:sldId id="342" r:id="rId50"/>
    <p:sldId id="352" r:id="rId51"/>
    <p:sldId id="353" r:id="rId52"/>
    <p:sldId id="356" r:id="rId53"/>
    <p:sldId id="355" r:id="rId54"/>
    <p:sldId id="357" r:id="rId55"/>
    <p:sldId id="358" r:id="rId56"/>
    <p:sldId id="359" r:id="rId57"/>
    <p:sldId id="361" r:id="rId58"/>
    <p:sldId id="362" r:id="rId59"/>
    <p:sldId id="360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041E-5949-410B-A17C-BDE1B29B9B01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8BB8A-B581-4191-904A-69999AF29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Significance</a:t>
            </a:r>
            <a:r>
              <a:rPr lang="es-ES" dirty="0" smtClean="0"/>
              <a:t> </a:t>
            </a:r>
            <a:r>
              <a:rPr lang="es-ES" dirty="0" err="1" smtClean="0"/>
              <a:t>testing</a:t>
            </a:r>
            <a:endParaRPr lang="es-ES" dirty="0" smtClean="0"/>
          </a:p>
          <a:p>
            <a:r>
              <a:rPr lang="es-ES" dirty="0" smtClean="0"/>
              <a:t>Causal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inference</a:t>
            </a:r>
            <a:endParaRPr lang="es-ES" baseline="0" dirty="0" smtClean="0"/>
          </a:p>
          <a:p>
            <a:r>
              <a:rPr lang="es-ES" baseline="0" dirty="0" err="1" smtClean="0"/>
              <a:t>Correction</a:t>
            </a:r>
            <a:r>
              <a:rPr lang="es-ES" baseline="0" dirty="0" smtClean="0"/>
              <a:t> of experimental </a:t>
            </a:r>
            <a:r>
              <a:rPr lang="es-ES" baseline="0" dirty="0" err="1" smtClean="0"/>
              <a:t>biases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96E5-9D41-4CA3-91FB-7FA1E3B23855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Significance</a:t>
            </a:r>
            <a:r>
              <a:rPr lang="es-ES" dirty="0" smtClean="0"/>
              <a:t> </a:t>
            </a:r>
            <a:r>
              <a:rPr lang="es-ES" dirty="0" err="1" smtClean="0"/>
              <a:t>testing</a:t>
            </a:r>
            <a:endParaRPr lang="es-ES" dirty="0" smtClean="0"/>
          </a:p>
          <a:p>
            <a:r>
              <a:rPr lang="es-ES" dirty="0" smtClean="0"/>
              <a:t>Causal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inference</a:t>
            </a:r>
            <a:endParaRPr lang="es-ES" baseline="0" dirty="0" smtClean="0"/>
          </a:p>
          <a:p>
            <a:r>
              <a:rPr lang="es-ES" baseline="0" dirty="0" err="1" smtClean="0"/>
              <a:t>Correction</a:t>
            </a:r>
            <a:r>
              <a:rPr lang="es-ES" baseline="0" dirty="0" smtClean="0"/>
              <a:t> of experimental </a:t>
            </a:r>
            <a:r>
              <a:rPr lang="es-ES" baseline="0" dirty="0" err="1" smtClean="0"/>
              <a:t>biases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96E5-9D41-4CA3-91FB-7FA1E3B23855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0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59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01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98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8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9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5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0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5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99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1386-EDDC-4BAE-AD8E-FB8ECC43042F}" type="datetimeFigureOut">
              <a:rPr lang="es-ES" smtClean="0"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852-E654-4E4D-B653-58793E3C3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35" y="0"/>
            <a:ext cx="446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Cronología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RCTs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1920: Experimentación agrícola (R.A. Fisher)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1948: </a:t>
            </a:r>
            <a:r>
              <a:rPr lang="es-ES" sz="2800" u="sng" dirty="0" smtClean="0">
                <a:latin typeface="Times New Roman" pitchFamily="18" charset="0"/>
                <a:cs typeface="Times New Roman" pitchFamily="18" charset="0"/>
              </a:rPr>
              <a:t>Ensayo de la estreptomicina (Bradford Hill)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1962 FDA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“Investigaciones bien controladas”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1969: Dos ensayos clínicos aleatorizados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1991: </a:t>
            </a:r>
            <a:r>
              <a:rPr lang="es-ES" sz="2800" u="sng" dirty="0" smtClean="0">
                <a:latin typeface="Times New Roman" pitchFamily="18" charset="0"/>
                <a:cs typeface="Times New Roman" pitchFamily="18" charset="0"/>
              </a:rPr>
              <a:t>Medicina basada en la prueba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medicine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| EBM]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medicina basada en la prueba [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EBM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 algn="just">
              <a:spcBef>
                <a:spcPts val="20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Dos usos de los ensayos clínicos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Evaluación de medicamentos </a:t>
            </a:r>
          </a:p>
          <a:p>
            <a:pPr lvl="2" algn="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Población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Prescripción de medicamentos </a:t>
            </a:r>
          </a:p>
          <a:p>
            <a:pPr lvl="2" algn="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Individuo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04864"/>
            <a:ext cx="84486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92696"/>
            <a:ext cx="784887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 1 La filosofía de la ciencia contra la MBP [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EBM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(2002)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  La filosofía de la ciencia contra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La política basada en la evidencia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(2012)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2548"/>
            <a:ext cx="15240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2.1: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Worrall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sobre la fiabilidad del experimento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¿Podemos aislar la relación causal entre el tratamiento y sus efectos?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validez interna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2.2: 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Cartwright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sobre la fiabilidad de la inferencia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¿Se puede generalizar tal relación causal?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validez externa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Contra la superioridad de los ensayos clínicos: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Los expertos son necesarios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¿Podemos suponerles, por defecto, imparciales?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prueba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OED: “The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available body of facts or information indicating whether a belief or proposition is true or valid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EBM  | 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1]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empírica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wise man proportions his belief to the evidence” (Hume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empirismo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epistemología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oficial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oposición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revelación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[3]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siempre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pretendido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científica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oposición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curanderismo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prueba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seguimos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sin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física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prueba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usual reaction from outside observers on being told that there is a (relatively) new movement called “Evidence-Based Medicine” is “What on earth was medicine based on before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?”»</a:t>
            </a:r>
          </a:p>
          <a:p>
            <a:pPr lvl="1" algn="r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(John Worrall)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manifiesto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1991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Evidence-based medicine is the conscientious, explicit, and judicious use of current best evidence in making decisions about the care of individual patients”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Evidence-based medicine working group. “Evidence-based medicine. A new approach to teaching the practice of medicine”.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Journal of the American Medical Association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1992; 268 (17):2420-5.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→ 2002: 12.685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referencias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Plan del curso</a:t>
            </a:r>
          </a:p>
          <a:p>
            <a:pPr lvl="1" algn="just">
              <a:spcBef>
                <a:spcPts val="20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Sesión 1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¿Qué son los ensayos clínicos?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Fundamentos probabilísticos</a:t>
            </a:r>
          </a:p>
          <a:p>
            <a:pPr lvl="1" algn="just">
              <a:spcBef>
                <a:spcPts val="20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Sesión 2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Historia y sociología: conflictos de intereses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evidence-based Medicine Working Group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Dpt.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Clinical Epidemiology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Biostatistics, McMaster University, Canada  | David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Sackett.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investigación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biomédica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laboratorios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estadística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práctica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clínica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depende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juicio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médico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pacientes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síntomas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recibirán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tratamiento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dependiendo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atienda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¿A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oponían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antecedentes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experimenta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tremenda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convulsión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pregunta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residente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ingresar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hospital,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cuál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riesgo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que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reproduzca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Cómo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debera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contestar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residente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Autoridad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experto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Método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estadístico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¿A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oponían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“Way of the Past”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involves an appeal to authorities higher in the medical hierarchy: the resident checks with her senior resident, whose view is supported by the attending physician, and then conveys their (vague) response to the patient.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“Way of the Future”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sees the resident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searching the medical literature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online for articles pertaining to “epilepsy,” “prognosis,” and “recurrence,” then discussing with the patient his risk over the next few years and her recommendations for treatment.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estandarizada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CONSORT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(Consolidated Standards of Reporting Trials) Statement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indexada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MEDLINE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agregada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Cochrane collaboration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jerarquía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evidencia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Idéntica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Distinta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justificación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15" y="1700808"/>
            <a:ext cx="3971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Protocolos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tratamiento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“Clinical guidelines”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“Systematically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developed statements to assist practitioner and patient decisions about appropriate health care for specific clinical circumstances” [The U.S. Institute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Medicine]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∟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juicio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experto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reaparece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U.S. National Guideline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Clearinghouse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UK National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Institute for Clinical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41788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Protocolos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tratamiento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críticos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prueba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libro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ignora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individual</a:t>
            </a:r>
          </a:p>
          <a:p>
            <a:pPr marL="914400"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dispositivo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reducir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costes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04864"/>
            <a:ext cx="84486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92696"/>
            <a:ext cx="784887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 1 La filosofía de la ciencia contra la MBP [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EBM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(2002)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If the study was not randomized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we'd suggest that you stop reading it and go on to the next article in your search”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(Sackett et al.,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Evidence-Based Medicine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108)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138388"/>
            <a:ext cx="39687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Ensayos clínicos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No hay diferencia entre tratamientos</a:t>
            </a:r>
          </a:p>
          <a:p>
            <a:pPr algn="just"/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187599"/>
            <a:ext cx="61531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9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Plan del curso</a:t>
            </a:r>
          </a:p>
          <a:p>
            <a:pPr lvl="1" algn="just">
              <a:spcBef>
                <a:spcPts val="2000"/>
              </a:spcBef>
              <a:spcAft>
                <a:spcPts val="600"/>
              </a:spcAft>
            </a:pPr>
            <a:r>
              <a:rPr lang="es-ES" sz="2800" u="sng" dirty="0" smtClean="0">
                <a:latin typeface="Times New Roman" pitchFamily="18" charset="0"/>
                <a:cs typeface="Times New Roman" pitchFamily="18" charset="0"/>
              </a:rPr>
              <a:t>Sesión 3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u="sng" dirty="0" smtClean="0">
                <a:latin typeface="Times New Roman" pitchFamily="18" charset="0"/>
                <a:cs typeface="Times New Roman" pitchFamily="18" charset="0"/>
              </a:rPr>
              <a:t>Filosofía de la ciencia: Causalidad y verdad</a:t>
            </a:r>
          </a:p>
          <a:p>
            <a:pPr lvl="1" algn="just">
              <a:spcBef>
                <a:spcPts val="20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Sesión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4: Imparcialidad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Epistemología social y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contractualismo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Ensayos clínicos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 algn="just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" sz="28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diferencia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tratamientos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en/0/00/P-value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27724" cy="39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>
                <a:off x="611560" y="692696"/>
                <a:ext cx="7848872" cy="540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s-ES" sz="2000" i="1" dirty="0" smtClean="0">
                    <a:latin typeface="Times New Roman" pitchFamily="18" charset="0"/>
                    <a:cs typeface="Times New Roman" pitchFamily="18" charset="0"/>
                  </a:rPr>
                  <a:t>Ensayos clínicos</a:t>
                </a: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lvl="1" algn="just"/>
                <a:endParaRPr lang="es-E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28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s-ES" sz="2800" baseline="-250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s-E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No hay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diferencia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entre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tratamientos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Pero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hemos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observado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diferencia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i="1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pPr lvl="1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¿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Qué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probabilidad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hay de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observar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i="1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Espacio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muestral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diferencias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  <a:cs typeface="Times New Roman" pitchFamily="18" charset="0"/>
                        </a:rPr>
                        <m:t>{(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,±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,…,</m:t>
                      </m:r>
                      <m:r>
                        <a:rPr lang="es-E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s-ES" sz="2800" b="0" i="1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s-E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s-E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/>
                <a:r>
                  <a:rPr lang="es-ES" sz="2800" dirty="0" smtClean="0">
                    <a:latin typeface="Times New Roman" pitchFamily="18" charset="0"/>
                    <a:cs typeface="Times New Roman" pitchFamily="18" charset="0"/>
                  </a:rPr>
                  <a:t>La aleatorización nos asegura que </a:t>
                </a:r>
                <a:r>
                  <a:rPr lang="es-ES" sz="2800" dirty="0" smtClean="0">
                    <a:latin typeface="Times New Roman" pitchFamily="18" charset="0"/>
                    <a:cs typeface="Times New Roman" pitchFamily="18" charset="0"/>
                  </a:rPr>
                  <a:t>todas estas diferencias tendrán </a:t>
                </a:r>
                <a:r>
                  <a:rPr lang="es-ES" sz="2800" dirty="0" smtClean="0">
                    <a:latin typeface="Times New Roman" pitchFamily="18" charset="0"/>
                    <a:cs typeface="Times New Roman" pitchFamily="18" charset="0"/>
                  </a:rPr>
                  <a:t>igual probabilidad</a:t>
                </a:r>
                <a:endParaRPr lang="es-E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s-E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92696"/>
                <a:ext cx="7848872" cy="5401479"/>
              </a:xfrm>
              <a:prstGeom prst="rect">
                <a:avLst/>
              </a:prstGeom>
              <a:blipFill rotWithShape="1">
                <a:blip r:embed="rId2"/>
                <a:stretch>
                  <a:fillRect t="-564" r="-15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Funciones episté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micas de la aleatorización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Estadística: Contrastes de hipótesis</a:t>
            </a: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aleatorización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necesaria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sentido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valor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Inferencia causal</a:t>
            </a: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aleatorización es necesaria para controlar las dependencias probabilísticas espurias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Experimentación: Corrección de sesgos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aleatorización es necesaria para prevenir la manipulación del experimento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4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Estadística</a:t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Objeciones bayesianas contra el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frecuentismo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#1: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¿Que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población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#2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Realmente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sucesos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raros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 son?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#3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aleatorizamos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azar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44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Inferencia causal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Objeción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#4: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¿Qué pasa con los factores de confusión después de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aleatorizar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Objeción #5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Si conocemos estos factores de confusión, ¿es realmente necesario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aleatorizar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31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Corrección de sesgos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Objeción #5: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¿Es imprescindible?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83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If the study was not randomized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we'd suggest that you stop reading it and go on to the next article in your search”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(Sackett et al.,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Evidence-Based Medicine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108)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138388"/>
            <a:ext cx="39687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3625"/>
            <a:ext cx="1457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80" y="2300288"/>
            <a:ext cx="1524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57" y="2333625"/>
            <a:ext cx="1565319" cy="22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61988"/>
            <a:ext cx="76866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aleatorización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asegura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el </a:t>
            </a:r>
          </a:p>
          <a:p>
            <a:pPr algn="ctr">
              <a:spcBef>
                <a:spcPts val="1200"/>
              </a:spcBef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basal entre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covariables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#2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Realmente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sucesos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raros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 son?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#3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aleatorizamos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 azar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Objeción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#4: ¿Qué pasa con los factores de confusión después de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aleatorizar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Objeción #5:  Si conocemos estos factores de confusión, ¿es realmente necesario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aleatorizar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La confianza en los números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Ted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Porter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La confianza en los números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(1996)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62" y="2420888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basal entre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covariables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44824"/>
            <a:ext cx="61531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38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Respuesta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 se produce 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desequilibrio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experimento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debe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rectificarse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conoce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covariable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causante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estratificación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 no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conoce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varianza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07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832647" cy="436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65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 1 La filosofía de la ciencia contra la MBP [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EBM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Worrall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cuestiona la capacidad de los ensayos clínicos para aislar mejor las relaciones causales que otros métodos de análisis.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└ Pese al consenso de los filósofos, no parece que a los estadísticos les persuadan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Guión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  La filosofía de la ciencia contra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Política basada en la evidencia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(2012)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2548"/>
            <a:ext cx="15240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  La filosofía de la ciencia contra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Política basada en la evidencia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encrypted-tbn0.gstatic.com/images?q=tbn:ANd9GcRtALLMJBRe8guSbeVypKfxYvFHzjwvbnbuZrUdm5zySB21gsn5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91" y="3068960"/>
            <a:ext cx="33544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85900"/>
            <a:ext cx="6334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92696"/>
            <a:ext cx="78488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¿Funcionará nuestra política aquí?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					[Ensayo clínico]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		Efectividad            		Eficacia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Inus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Insufficient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Unnecessary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Sufficient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contribution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∟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Pasteles causales: causas + factores de apoyo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endParaRPr lang="es-ES" sz="28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533905" cy="19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Cartwright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Hardie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Evidence-based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Cómo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afirmar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efectividad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intervención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played a positive causal role there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can play the same causal role here </a:t>
            </a:r>
            <a:r>
              <a:rPr lang="en-US" sz="2800" u="sng" baseline="-25000" dirty="0">
                <a:latin typeface="Times New Roman" pitchFamily="18" charset="0"/>
                <a:cs typeface="Times New Roman" pitchFamily="18" charset="0"/>
              </a:rPr>
              <a:t>post-implementation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as there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3.The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support factors necessary for 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to play a positive causal role here are present for </a:t>
            </a:r>
            <a:r>
              <a:rPr lang="en-US" sz="2800" u="sng" baseline="-25000" dirty="0">
                <a:latin typeface="Times New Roman" pitchFamily="18" charset="0"/>
                <a:cs typeface="Times New Roman" pitchFamily="18" charset="0"/>
              </a:rPr>
              <a:t>at least some </a:t>
            </a:r>
            <a:r>
              <a:rPr lang="en-US" sz="2800" u="sng" baseline="-25000" dirty="0" smtClean="0"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here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post-implementation</a:t>
            </a:r>
          </a:p>
          <a:p>
            <a:pPr lvl="2" algn="just">
              <a:spcBef>
                <a:spcPts val="1200"/>
              </a:spcBef>
              <a:spcAft>
                <a:spcPts val="300"/>
              </a:spcAft>
            </a:pP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Conclusion: 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works here (i.e., 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can play a positive causal role here post-implementation and </a:t>
            </a:r>
            <a:r>
              <a:rPr lang="en-US" sz="2800" u="sng" baseline="-25000" dirty="0">
                <a:latin typeface="Times New Roman" pitchFamily="18" charset="0"/>
                <a:cs typeface="Times New Roman" pitchFamily="18" charset="0"/>
              </a:rPr>
              <a:t>the support factors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necessary for it to do so are present for at least some individuals here post-implementation)</a:t>
            </a: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568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Cartwright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Hardie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Evidence-based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¿Cómo descubrir los ingredientes de los pasteles causales?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RCTs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Meta-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Reviews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Causal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Nets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Econometric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tracing</a:t>
            </a: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La confianza en los números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600"/>
              </a:spcBef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autoridad de la estadística médica</a:t>
            </a:r>
          </a:p>
          <a:p>
            <a:pPr lvl="1" algn="ctr">
              <a:spcBef>
                <a:spcPts val="600"/>
              </a:spcBef>
              <a:spcAft>
                <a:spcPts val="12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Harry Marks,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800" i="1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(1997)</a:t>
            </a:r>
          </a:p>
          <a:p>
            <a:pPr lvl="1" algn="ctr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19" y="3338169"/>
            <a:ext cx="1872977" cy="28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1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¿Qué hay de especial en los ensayos clínicos?</a:t>
            </a:r>
          </a:p>
          <a:p>
            <a:pPr marL="971550" lvl="1" indent="-514350" algn="just">
              <a:spcAft>
                <a:spcPts val="1200"/>
              </a:spcAft>
              <a:buAutoNum type="arabi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probability of an effect is fixed by the values taken by a full set of 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marL="971550" lvl="1" indent="-514350" algn="just">
              <a:spcAft>
                <a:spcPts val="1200"/>
              </a:spcAft>
              <a:buAutoNum type="arabi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in our sample are all governed by the same causal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marL="971550" lvl="1" indent="-514350" algn="just">
              <a:spcAft>
                <a:spcPts val="1200"/>
              </a:spcAft>
              <a:buAutoNum type="arabicParenBoth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spcAft>
                <a:spcPts val="1200"/>
              </a:spcAft>
              <a:buAutoNum type="arabi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[1]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población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intervenir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spcAft>
                <a:spcPts val="1200"/>
              </a:spcAft>
              <a:buAutoNum type="arabicParenBoth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[2] se cumple en la población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que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intervenir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endParaRPr lang="es-E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¿Qué hay de especial en los ensayos clínicos?</a:t>
            </a:r>
          </a:p>
          <a:p>
            <a:pPr lvl="1" algn="just"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Para verificar (1-4), necesitamos el juicio de los expertos →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No hay objetividad mecánica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182342"/>
            <a:ext cx="45354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3625"/>
            <a:ext cx="1457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80" y="2300288"/>
            <a:ext cx="1524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57" y="2333625"/>
            <a:ext cx="1565319" cy="22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  La filosofía de la ciencia contra la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Política basada en la evidencia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¿Quién cree en la objetividad mecánica </a:t>
            </a:r>
            <a:br>
              <a:rPr lang="es-E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de los ensayos clínicos?</a:t>
            </a: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2.2  La filosofía de la ciencia contra la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Política basada en la evidencia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¿Qué hay del problema </a:t>
            </a:r>
            <a:br>
              <a:rPr lang="es-E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de la imparcialidad de los expertos?</a:t>
            </a:r>
            <a:endParaRPr lang="es-E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0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Recapitulación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jerarquía de la evidencia de la medicina basada en la prueba: los ensayos clínicos deben regular la prescripción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Worrall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la aleatorización no es la mejor garantía de validez interna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Catwright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: la generalización de los ensayos clínicos requiere juicio experto</a:t>
            </a:r>
          </a:p>
          <a:p>
            <a:pPr lvl="1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└ La idea de la jerarquía de la prueba no se sostiene: es necesario deliberar caso por caso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67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Recapitulación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Los médicos buscan la verdad (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la causalidad) sobre sus tratamientos y su interés por la verdad se antepone a cualquier otro.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(“Epistemología sin fricción”)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└ Los conflictos de intereses son constitutivos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667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Recapitulación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Los médicos buscan la verdad (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la causalidad) sobre sus tratamientos y su interés por la verdad se antepone a cualquier otro.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(“Epistemología sin fricción”)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└ Los conflictos de intereses son constitutivos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Protocolos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tratamiento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“Clinical guidelines”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3" y="2335337"/>
            <a:ext cx="2117406" cy="31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Experimentos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aprender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|  Para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demostrar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La confianza en los números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600"/>
              </a:spcBef>
              <a:spcAft>
                <a:spcPts val="2000"/>
              </a:spcAft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imparcialidad es retórica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46875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Juicio experto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mtClean="0"/>
                        <a:t>Método</a:t>
                      </a:r>
                      <a:r>
                        <a:rPr lang="es-ES" baseline="0" smtClean="0"/>
                        <a:t> estadístico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Conflictos</a:t>
                      </a:r>
                      <a:r>
                        <a:rPr lang="es-ES" baseline="0" dirty="0" smtClean="0"/>
                        <a:t> de intereses</a:t>
                      </a:r>
                      <a:endParaRPr lang="es-E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Imparcial</a:t>
                      </a:r>
                      <a:endParaRPr lang="es-E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∟Rendición</a:t>
                      </a:r>
                      <a:r>
                        <a:rPr lang="es-ES" baseline="0" dirty="0" smtClean="0"/>
                        <a:t> de cuentas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mtClean="0"/>
                        <a:t>∟ </a:t>
                      </a:r>
                      <a:r>
                        <a:rPr lang="es-ES" smtClean="0"/>
                        <a:t>Minorías profesionales</a:t>
                      </a:r>
                      <a:endParaRPr lang="es-E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31839"/>
            <a:ext cx="9480864" cy="43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Los ensayos clínicos británicos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interpretación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alternativa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aleatorización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realmente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imparcial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equiprobable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861048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92696"/>
            <a:ext cx="784887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Los ensayos clínicos británicos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reivindicar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racionalidad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epistémica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adopción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ensayos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clínicos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procedimiento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prueba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reivindicar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 valor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epistémico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imparcialidad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strike="sngStrike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2800" strike="sngStrike" dirty="0" err="1" smtClean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2800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trike="sngStrike" dirty="0" err="1" smtClean="0">
                <a:latin typeface="Times New Roman" pitchFamily="18" charset="0"/>
                <a:cs typeface="Times New Roman" pitchFamily="18" charset="0"/>
              </a:rPr>
              <a:t>sociólogos</a:t>
            </a:r>
            <a:r>
              <a:rPr lang="en-US" sz="2800" strike="sngStrik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trike="sngStrike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trike="sngStrike" dirty="0" err="1" smtClean="0">
                <a:latin typeface="Times New Roman" pitchFamily="18" charset="0"/>
                <a:cs typeface="Times New Roman" pitchFamily="18" charset="0"/>
              </a:rPr>
              <a:t>retórica</a:t>
            </a:r>
            <a:endParaRPr lang="en-US" sz="2800" strike="sngStrike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filósofos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ciencia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innecesaria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 la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verdad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defecto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imparcial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1733</Words>
  <Application>Microsoft Office PowerPoint</Application>
  <PresentationFormat>Presentación en pantalla (4:3)</PresentationFormat>
  <Paragraphs>299</Paragraphs>
  <Slides>59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UNED</dc:creator>
  <cp:lastModifiedBy>UNED</cp:lastModifiedBy>
  <cp:revision>128</cp:revision>
  <dcterms:created xsi:type="dcterms:W3CDTF">2013-05-18T16:29:52Z</dcterms:created>
  <dcterms:modified xsi:type="dcterms:W3CDTF">2017-02-22T21:43:44Z</dcterms:modified>
</cp:coreProperties>
</file>